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58" r:id="rId10"/>
    <p:sldId id="270" r:id="rId11"/>
    <p:sldId id="274" r:id="rId12"/>
    <p:sldId id="269" r:id="rId13"/>
    <p:sldId id="272" r:id="rId14"/>
    <p:sldId id="271" r:id="rId15"/>
    <p:sldId id="276" r:id="rId16"/>
    <p:sldId id="275" r:id="rId17"/>
    <p:sldId id="277" r:id="rId18"/>
    <p:sldId id="278" r:id="rId19"/>
    <p:sldId id="281" r:id="rId20"/>
    <p:sldId id="282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26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0796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6960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467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376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457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266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554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0553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6470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7584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2271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2A48C-AA72-476E-9BE9-6C1DD327C4F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5B106-60D4-43D8-BEF7-36F218BDF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4060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рапеция 7"/>
          <p:cNvSpPr/>
          <p:nvPr/>
        </p:nvSpPr>
        <p:spPr>
          <a:xfrm rot="16200000" flipH="1">
            <a:off x="6747268" y="2188730"/>
            <a:ext cx="6131417" cy="4758047"/>
          </a:xfrm>
          <a:prstGeom prst="trapezoid">
            <a:avLst>
              <a:gd name="adj" fmla="val 59977"/>
            </a:avLst>
          </a:prstGeom>
          <a:pattFill prst="lgGri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 rot="5400000">
            <a:off x="-635544" y="2137590"/>
            <a:ext cx="6163723" cy="4892635"/>
          </a:xfrm>
          <a:prstGeom prst="trapezoid">
            <a:avLst>
              <a:gd name="adj" fmla="val 575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0379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0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mbria" panose="02040503050406030204" pitchFamily="18" charset="0"/>
                <a:ea typeface="Batang" panose="02030600000101010101" pitchFamily="18" charset="-127"/>
              </a:rPr>
              <a:t>Сравнение числовых выражений. </a:t>
            </a:r>
            <a:r>
              <a:rPr lang="ru-RU" b="1" dirty="0" smtClean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0070C0"/>
                </a:solidFill>
              </a:rPr>
              <a:t/>
            </a:r>
            <a:br>
              <a:rPr lang="ru-RU" b="1" dirty="0" smtClean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0070C0"/>
                </a:solidFill>
              </a:rPr>
            </a:br>
            <a:endParaRPr lang="ru-RU" b="1" dirty="0">
              <a:ln w="22225">
                <a:solidFill>
                  <a:srgbClr val="7030A0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592635"/>
            <a:ext cx="9144000" cy="1655762"/>
          </a:xfrm>
        </p:spPr>
        <p:txBody>
          <a:bodyPr/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Математика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2 класс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575858" y="4309647"/>
            <a:ext cx="5223164" cy="187104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Закирова Ф.Т.</a:t>
            </a:r>
          </a:p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ru-RU" sz="1800" b="1" dirty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dirty="0" err="1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Таукаевская</a:t>
            </a:r>
            <a:r>
              <a:rPr lang="ru-RU" sz="1800" b="1" dirty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ООШ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64238" y="178553"/>
            <a:ext cx="1551710" cy="15517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05642" y="183134"/>
            <a:ext cx="1120239" cy="120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075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84043" y="547784"/>
            <a:ext cx="1951393" cy="59390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8099" y="393405"/>
            <a:ext cx="4425798" cy="57045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18909" y="5023262"/>
            <a:ext cx="2064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С. 41</a:t>
            </a:r>
            <a:endParaRPr lang="ru-RU" sz="72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9868395" y="5771408"/>
            <a:ext cx="985652" cy="118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989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298265" y="1012613"/>
            <a:ext cx="8229600" cy="5976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Сейчас  у нас физкультминутка,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Наклонились, ну-ка, ну-ка!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Распрямились, потянулись,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А теперь назад прогнулись.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Разминаем руки, плечи,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Чтоб сидеть нам было легче,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Чтоб писать, читать, считать	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И совсем не уставать.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Голова устала тоже.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Так давайте ей поможем!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Вправо-влево, раз и два.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Думай, думай, голова.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Хоть зарядка коротка,                      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ru-RU" sz="3800" b="1" dirty="0" smtClean="0">
                <a:solidFill>
                  <a:schemeClr val="bg2">
                    <a:lumMod val="10000"/>
                  </a:schemeClr>
                </a:solidFill>
              </a:rPr>
              <a:t>Отдохнули мы слегка.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0191" y="181616"/>
            <a:ext cx="40158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ФИЗМИНУТКА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9106" y="1199408"/>
            <a:ext cx="7292730" cy="529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299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22" y="0"/>
            <a:ext cx="12192000" cy="6858000"/>
          </a:xfrm>
          <a:prstGeom prst="rect">
            <a:avLst/>
          </a:prstGeom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2755074" y="581891"/>
            <a:ext cx="5866411" cy="1747608"/>
          </a:xfrm>
          <a:prstGeom prst="wedgeRoundRectCallout">
            <a:avLst>
              <a:gd name="adj1" fmla="val -50725"/>
              <a:gd name="adj2" fmla="val 13629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54924" y="475325"/>
            <a:ext cx="52667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 Прочитайте выражения разными способами.</a:t>
            </a:r>
            <a:endParaRPr lang="ru-RU" sz="4000" b="1" dirty="0"/>
          </a:p>
        </p:txBody>
      </p:sp>
      <p:grpSp>
        <p:nvGrpSpPr>
          <p:cNvPr id="5" name="Группа 4"/>
          <p:cNvGrpSpPr/>
          <p:nvPr/>
        </p:nvGrpSpPr>
        <p:grpSpPr>
          <a:xfrm flipH="1">
            <a:off x="564850" y="2861953"/>
            <a:ext cx="3531825" cy="3694980"/>
            <a:chOff x="8660175" y="2930671"/>
            <a:chExt cx="3531825" cy="3694980"/>
          </a:xfrm>
        </p:grpSpPr>
        <p:sp>
          <p:nvSpPr>
            <p:cNvPr id="6" name="Овал 5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3953508" y="3921525"/>
            <a:ext cx="1734770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5+3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16612" y="3924193"/>
            <a:ext cx="2289409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12- 5</a:t>
            </a:r>
          </a:p>
        </p:txBody>
      </p:sp>
      <p:sp>
        <p:nvSpPr>
          <p:cNvPr id="11" name="TextBox 10"/>
          <p:cNvSpPr txBox="1"/>
          <p:nvPr/>
        </p:nvSpPr>
        <p:spPr>
          <a:xfrm rot="10800000" flipV="1">
            <a:off x="7795260" y="2024015"/>
            <a:ext cx="39090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 Что мы можем сделать с этими выражениями?</a:t>
            </a:r>
            <a:endParaRPr lang="ru-RU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73976" y="3921525"/>
            <a:ext cx="1215397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=8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802160" y="3907421"/>
            <a:ext cx="1215397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=7</a:t>
            </a:r>
          </a:p>
        </p:txBody>
      </p:sp>
    </p:spTree>
    <p:extLst>
      <p:ext uri="{BB962C8B-B14F-4D97-AF65-F5344CB8AC3E}">
        <p14:creationId xmlns:p14="http://schemas.microsoft.com/office/powerpoint/2010/main" xmlns="" val="249351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22" y="0"/>
            <a:ext cx="12192000" cy="6858000"/>
          </a:xfrm>
          <a:prstGeom prst="rect">
            <a:avLst/>
          </a:prstGeom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2755074" y="581891"/>
            <a:ext cx="5866411" cy="2126357"/>
          </a:xfrm>
          <a:prstGeom prst="wedgeRoundRectCallout">
            <a:avLst>
              <a:gd name="adj1" fmla="val -42222"/>
              <a:gd name="adj2" fmla="val 9092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 flipH="1">
            <a:off x="846556" y="2902008"/>
            <a:ext cx="3531825" cy="3694980"/>
            <a:chOff x="8660175" y="2930671"/>
            <a:chExt cx="3531825" cy="3694980"/>
          </a:xfrm>
        </p:grpSpPr>
        <p:sp>
          <p:nvSpPr>
            <p:cNvPr id="6" name="Овал 5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4512624" y="3921525"/>
            <a:ext cx="1734770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5+3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05108" y="3907421"/>
            <a:ext cx="2289409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12- 5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75408" y="675573"/>
            <a:ext cx="57460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 А так же мы можем значения этих выражений сравнить.</a:t>
            </a:r>
            <a:endParaRPr lang="ru-RU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15880" y="4087779"/>
            <a:ext cx="696024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15880" y="3921525"/>
            <a:ext cx="696024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0" b="1" dirty="0"/>
              <a:t>&gt;</a:t>
            </a:r>
            <a:endParaRPr lang="ru-RU" sz="8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406405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95009" y="2027772"/>
            <a:ext cx="8238176" cy="17639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5013" y="344385"/>
            <a:ext cx="31119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Тема урока. </a:t>
            </a:r>
            <a:endParaRPr lang="ru-RU" sz="4400" dirty="0"/>
          </a:p>
        </p:txBody>
      </p:sp>
      <p:grpSp>
        <p:nvGrpSpPr>
          <p:cNvPr id="5" name="Группа 4"/>
          <p:cNvGrpSpPr/>
          <p:nvPr/>
        </p:nvGrpSpPr>
        <p:grpSpPr>
          <a:xfrm flipH="1">
            <a:off x="265071" y="2700129"/>
            <a:ext cx="3531825" cy="3694980"/>
            <a:chOff x="8660175" y="2930671"/>
            <a:chExt cx="3531825" cy="3694980"/>
          </a:xfrm>
        </p:grpSpPr>
        <p:sp>
          <p:nvSpPr>
            <p:cNvPr id="6" name="Овал 5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3695009" y="0"/>
            <a:ext cx="660758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61510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832" y="186372"/>
            <a:ext cx="2066592" cy="26637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53095" y="1089791"/>
            <a:ext cx="89797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</a:rPr>
              <a:t>В буфете было 12 чашек. Из этих чашек на стол поставили сначала 4 чашки, а потом ещё 3 чашки. Сколько чашек осталось в буфете?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32665" y="1876301"/>
            <a:ext cx="4607626" cy="118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871849" y="3628948"/>
            <a:ext cx="3493325" cy="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858991" y="3600296"/>
            <a:ext cx="282632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923315" y="4393964"/>
            <a:ext cx="282632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753095" y="5213361"/>
            <a:ext cx="282632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645728" y="5225330"/>
            <a:ext cx="282632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18909" y="263145"/>
            <a:ext cx="2836033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dirty="0" smtClean="0"/>
              <a:t>Задача №2</a:t>
            </a:r>
            <a:endParaRPr lang="ru-RU" sz="4400" dirty="0"/>
          </a:p>
        </p:txBody>
      </p:sp>
      <p:grpSp>
        <p:nvGrpSpPr>
          <p:cNvPr id="18" name="Группа 17"/>
          <p:cNvGrpSpPr/>
          <p:nvPr/>
        </p:nvGrpSpPr>
        <p:grpSpPr>
          <a:xfrm flipH="1">
            <a:off x="166065" y="3443844"/>
            <a:ext cx="2288125" cy="2511877"/>
            <a:chOff x="8660175" y="2930671"/>
            <a:chExt cx="3531825" cy="3694980"/>
          </a:xfrm>
        </p:grpSpPr>
        <p:sp>
          <p:nvSpPr>
            <p:cNvPr id="19" name="Овал 18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64164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229601" y="0"/>
            <a:ext cx="3962400" cy="68604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338" y="1101604"/>
            <a:ext cx="1020204" cy="7865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0390" y="1101604"/>
            <a:ext cx="1020204" cy="7865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51739" y="1101604"/>
            <a:ext cx="1020204" cy="7865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13088" y="1101604"/>
            <a:ext cx="1020204" cy="7865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6738" y="1101604"/>
            <a:ext cx="1020204" cy="7865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388" y="1101604"/>
            <a:ext cx="1020204" cy="78657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338" y="2204030"/>
            <a:ext cx="1020204" cy="78657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0390" y="2204030"/>
            <a:ext cx="1020204" cy="78657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51739" y="2204030"/>
            <a:ext cx="1020204" cy="78657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13088" y="2204030"/>
            <a:ext cx="1020204" cy="78657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6738" y="2204030"/>
            <a:ext cx="1020204" cy="78657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0388" y="2204030"/>
            <a:ext cx="1020204" cy="786573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 flipV="1">
            <a:off x="452338" y="5130140"/>
            <a:ext cx="7326000" cy="23751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Дуга 19"/>
          <p:cNvSpPr/>
          <p:nvPr/>
        </p:nvSpPr>
        <p:spPr>
          <a:xfrm>
            <a:off x="452338" y="4429496"/>
            <a:ext cx="7326000" cy="1033153"/>
          </a:xfrm>
          <a:prstGeom prst="arc">
            <a:avLst>
              <a:gd name="adj1" fmla="val 10824736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636316" y="3598499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12</a:t>
            </a:r>
            <a:endParaRPr lang="ru-RU" sz="4800" b="1" dirty="0"/>
          </a:p>
        </p:txBody>
      </p:sp>
      <p:sp>
        <p:nvSpPr>
          <p:cNvPr id="22" name="Дуга 21"/>
          <p:cNvSpPr/>
          <p:nvPr/>
        </p:nvSpPr>
        <p:spPr>
          <a:xfrm flipV="1">
            <a:off x="5571506" y="4771901"/>
            <a:ext cx="2206832" cy="950026"/>
          </a:xfrm>
          <a:prstGeom prst="arc">
            <a:avLst>
              <a:gd name="adj1" fmla="val 10824736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403434" y="564883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24" name="Дуга 23"/>
          <p:cNvSpPr/>
          <p:nvPr/>
        </p:nvSpPr>
        <p:spPr>
          <a:xfrm flipV="1">
            <a:off x="3636315" y="4771901"/>
            <a:ext cx="1841715" cy="950026"/>
          </a:xfrm>
          <a:prstGeom prst="arc">
            <a:avLst>
              <a:gd name="adj1" fmla="val 10824736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205342" y="5648832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27" name="Дуга 26"/>
          <p:cNvSpPr/>
          <p:nvPr/>
        </p:nvSpPr>
        <p:spPr>
          <a:xfrm flipV="1">
            <a:off x="453778" y="4771900"/>
            <a:ext cx="3089061" cy="1035133"/>
          </a:xfrm>
          <a:prstGeom prst="arc">
            <a:avLst>
              <a:gd name="adj1" fmla="val 10824736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1401774" y="5854535"/>
            <a:ext cx="470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341489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 animBg="1"/>
      <p:bldP spid="23" grpId="0"/>
      <p:bldP spid="24" grpId="0" animBg="1"/>
      <p:bldP spid="26" grpId="0"/>
      <p:bldP spid="27" grpId="0" animBg="1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2042" y="332510"/>
            <a:ext cx="2836033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dirty="0" smtClean="0"/>
              <a:t>Задача №3</a:t>
            </a:r>
            <a:endParaRPr lang="ru-RU" sz="4400" dirty="0"/>
          </a:p>
        </p:txBody>
      </p:sp>
      <p:grpSp>
        <p:nvGrpSpPr>
          <p:cNvPr id="5" name="Группа 4"/>
          <p:cNvGrpSpPr/>
          <p:nvPr/>
        </p:nvGrpSpPr>
        <p:grpSpPr>
          <a:xfrm flipH="1">
            <a:off x="217569" y="2935337"/>
            <a:ext cx="3531825" cy="3694980"/>
            <a:chOff x="8660175" y="2930671"/>
            <a:chExt cx="3531825" cy="3694980"/>
          </a:xfrm>
        </p:grpSpPr>
        <p:sp>
          <p:nvSpPr>
            <p:cNvPr id="6" name="Овал 5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718961" y="4107003"/>
            <a:ext cx="4096987" cy="26470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7945" y="1348654"/>
            <a:ext cx="5091458" cy="286232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dirty="0" smtClean="0"/>
              <a:t>Было – 18кг</a:t>
            </a:r>
          </a:p>
          <a:p>
            <a:r>
              <a:rPr lang="ru-RU" sz="6000" dirty="0" smtClean="0"/>
              <a:t>Продали - ?</a:t>
            </a:r>
          </a:p>
          <a:p>
            <a:r>
              <a:rPr lang="ru-RU" sz="6000" dirty="0" smtClean="0"/>
              <a:t>Осталось – 8 кг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142312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2042" y="332510"/>
            <a:ext cx="2836033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dirty="0" smtClean="0"/>
              <a:t>Задача №3</a:t>
            </a:r>
            <a:endParaRPr lang="ru-RU" sz="4400" dirty="0"/>
          </a:p>
        </p:txBody>
      </p:sp>
      <p:grpSp>
        <p:nvGrpSpPr>
          <p:cNvPr id="5" name="Группа 4"/>
          <p:cNvGrpSpPr/>
          <p:nvPr/>
        </p:nvGrpSpPr>
        <p:grpSpPr>
          <a:xfrm flipH="1">
            <a:off x="217569" y="2935337"/>
            <a:ext cx="3531825" cy="3694980"/>
            <a:chOff x="8660175" y="2930671"/>
            <a:chExt cx="3531825" cy="3694980"/>
          </a:xfrm>
        </p:grpSpPr>
        <p:sp>
          <p:nvSpPr>
            <p:cNvPr id="6" name="Овал 5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4077945" y="1348654"/>
            <a:ext cx="4874476" cy="286232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dirty="0" smtClean="0"/>
              <a:t>Было – ?</a:t>
            </a:r>
          </a:p>
          <a:p>
            <a:r>
              <a:rPr lang="ru-RU" sz="6000" dirty="0" smtClean="0"/>
              <a:t>Продали – 7м </a:t>
            </a:r>
          </a:p>
          <a:p>
            <a:r>
              <a:rPr lang="ru-RU" sz="6000" dirty="0" smtClean="0"/>
              <a:t>Осталось – 9м</a:t>
            </a:r>
            <a:endParaRPr lang="ru-RU" sz="6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6200000">
            <a:off x="7699567" y="3484047"/>
            <a:ext cx="1869193" cy="402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07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3257" y="427513"/>
            <a:ext cx="5318444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dirty="0" smtClean="0"/>
              <a:t>Оцени себя на уроке.</a:t>
            </a:r>
            <a:endParaRPr lang="ru-RU" sz="4400" dirty="0"/>
          </a:p>
        </p:txBody>
      </p:sp>
      <p:grpSp>
        <p:nvGrpSpPr>
          <p:cNvPr id="5" name="Группа 4"/>
          <p:cNvGrpSpPr/>
          <p:nvPr/>
        </p:nvGrpSpPr>
        <p:grpSpPr>
          <a:xfrm flipH="1">
            <a:off x="217569" y="2935337"/>
            <a:ext cx="3531825" cy="3694980"/>
            <a:chOff x="8660175" y="2930671"/>
            <a:chExt cx="3531825" cy="3694980"/>
          </a:xfrm>
        </p:grpSpPr>
        <p:sp>
          <p:nvSpPr>
            <p:cNvPr id="6" name="Овал 5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3792938" y="1763961"/>
            <a:ext cx="6860148" cy="2554545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 smtClean="0"/>
              <a:t>У меня хорошо получалось…</a:t>
            </a:r>
          </a:p>
          <a:p>
            <a:r>
              <a:rPr lang="ru-RU" sz="4000" dirty="0" smtClean="0"/>
              <a:t>У меня вызвало затруднение…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В тетради я старался ….</a:t>
            </a:r>
          </a:p>
          <a:p>
            <a:r>
              <a:rPr lang="ru-RU" sz="4000" dirty="0" smtClean="0"/>
              <a:t>Моё настроение ….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1219145" y="2620561"/>
            <a:ext cx="11876" cy="1697945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862885" y="3350780"/>
            <a:ext cx="712520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Умножение 17"/>
          <p:cNvSpPr/>
          <p:nvPr/>
        </p:nvSpPr>
        <p:spPr>
          <a:xfrm>
            <a:off x="9227127" y="3091662"/>
            <a:ext cx="590730" cy="558141"/>
          </a:xfrm>
          <a:prstGeom prst="mathMultiply">
            <a:avLst>
              <a:gd name="adj1" fmla="val 1469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429495" y="5130140"/>
            <a:ext cx="1223159" cy="108540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261110" y="5114703"/>
            <a:ext cx="1223159" cy="108540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164370" y="5127373"/>
            <a:ext cx="1223159" cy="10854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6929731" y="5387843"/>
            <a:ext cx="273132" cy="237506"/>
            <a:chOff x="9987149" y="5260769"/>
            <a:chExt cx="273132" cy="237506"/>
          </a:xfrm>
        </p:grpSpPr>
        <p:sp>
          <p:nvSpPr>
            <p:cNvPr id="12" name="Овал 11"/>
            <p:cNvSpPr/>
            <p:nvPr/>
          </p:nvSpPr>
          <p:spPr>
            <a:xfrm>
              <a:off x="9987149" y="5260769"/>
              <a:ext cx="273132" cy="2375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 flipV="1">
              <a:off x="10092324" y="5308270"/>
              <a:ext cx="130629" cy="1425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131089" y="5419901"/>
            <a:ext cx="273132" cy="237506"/>
            <a:chOff x="9987149" y="5260769"/>
            <a:chExt cx="273132" cy="237506"/>
          </a:xfrm>
        </p:grpSpPr>
        <p:sp>
          <p:nvSpPr>
            <p:cNvPr id="20" name="Овал 19"/>
            <p:cNvSpPr/>
            <p:nvPr/>
          </p:nvSpPr>
          <p:spPr>
            <a:xfrm>
              <a:off x="9987149" y="5260769"/>
              <a:ext cx="273132" cy="2375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 flipV="1">
              <a:off x="10092324" y="5308270"/>
              <a:ext cx="130629" cy="1425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696691" y="5430591"/>
            <a:ext cx="273132" cy="237506"/>
            <a:chOff x="9987149" y="5260769"/>
            <a:chExt cx="273132" cy="237506"/>
          </a:xfrm>
        </p:grpSpPr>
        <p:sp>
          <p:nvSpPr>
            <p:cNvPr id="23" name="Овал 22"/>
            <p:cNvSpPr/>
            <p:nvPr/>
          </p:nvSpPr>
          <p:spPr>
            <a:xfrm>
              <a:off x="9987149" y="5260769"/>
              <a:ext cx="273132" cy="2375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 flipV="1">
              <a:off x="10092324" y="5308270"/>
              <a:ext cx="130629" cy="1425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6498814" y="5387843"/>
            <a:ext cx="273132" cy="237506"/>
            <a:chOff x="9987149" y="5260769"/>
            <a:chExt cx="273132" cy="237506"/>
          </a:xfrm>
        </p:grpSpPr>
        <p:sp>
          <p:nvSpPr>
            <p:cNvPr id="26" name="Овал 25"/>
            <p:cNvSpPr/>
            <p:nvPr/>
          </p:nvSpPr>
          <p:spPr>
            <a:xfrm>
              <a:off x="9987149" y="5260769"/>
              <a:ext cx="273132" cy="2375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 flipV="1">
              <a:off x="10092324" y="5308270"/>
              <a:ext cx="130629" cy="1425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8887339" y="5419901"/>
            <a:ext cx="273132" cy="237506"/>
            <a:chOff x="9987149" y="5260769"/>
            <a:chExt cx="273132" cy="237506"/>
          </a:xfrm>
        </p:grpSpPr>
        <p:sp>
          <p:nvSpPr>
            <p:cNvPr id="29" name="Овал 28"/>
            <p:cNvSpPr/>
            <p:nvPr/>
          </p:nvSpPr>
          <p:spPr>
            <a:xfrm>
              <a:off x="9987149" y="5260769"/>
              <a:ext cx="273132" cy="2375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 flipV="1">
              <a:off x="10092324" y="5308270"/>
              <a:ext cx="130629" cy="1425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8405751" y="5389028"/>
            <a:ext cx="273132" cy="237506"/>
            <a:chOff x="9987149" y="5260769"/>
            <a:chExt cx="273132" cy="237506"/>
          </a:xfrm>
        </p:grpSpPr>
        <p:sp>
          <p:nvSpPr>
            <p:cNvPr id="32" name="Овал 31"/>
            <p:cNvSpPr/>
            <p:nvPr/>
          </p:nvSpPr>
          <p:spPr>
            <a:xfrm>
              <a:off x="9987149" y="5260769"/>
              <a:ext cx="273132" cy="2375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 flipV="1">
              <a:off x="10092324" y="5308270"/>
              <a:ext cx="130629" cy="1425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" name="Дуга 40"/>
          <p:cNvSpPr/>
          <p:nvPr/>
        </p:nvSpPr>
        <p:spPr>
          <a:xfrm rot="18790999">
            <a:off x="8506162" y="5809136"/>
            <a:ext cx="539573" cy="593767"/>
          </a:xfrm>
          <a:prstGeom prst="arc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7280781">
            <a:off x="4771288" y="5409249"/>
            <a:ext cx="539573" cy="593767"/>
          </a:xfrm>
          <a:prstGeom prst="arc">
            <a:avLst>
              <a:gd name="adj1" fmla="val 16200000"/>
              <a:gd name="adj2" fmla="val 2020729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V="1">
            <a:off x="6635380" y="5898489"/>
            <a:ext cx="399526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1412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3336966" y="1840677"/>
            <a:ext cx="4536375" cy="3906980"/>
          </a:xfrm>
          <a:prstGeom prst="triangle">
            <a:avLst>
              <a:gd name="adj" fmla="val 48534"/>
            </a:avLst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04244" y="178129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10</a:t>
            </a:r>
            <a:endParaRPr lang="ru-RU" sz="1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90975" y="4778161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70</a:t>
            </a:r>
            <a:endParaRPr lang="ru-RU" sz="1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974856" y="4778161"/>
            <a:ext cx="9653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6</a:t>
            </a:r>
            <a:endParaRPr lang="ru-RU" sz="12000" b="1" dirty="0"/>
          </a:p>
        </p:txBody>
      </p:sp>
      <p:sp>
        <p:nvSpPr>
          <p:cNvPr id="9" name="Овал 8"/>
          <p:cNvSpPr/>
          <p:nvPr/>
        </p:nvSpPr>
        <p:spPr>
          <a:xfrm>
            <a:off x="4286992" y="3478296"/>
            <a:ext cx="2505694" cy="216248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32157" y="3478296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86</a:t>
            </a:r>
            <a:endParaRPr lang="ru-RU" sz="12000" b="1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8660175" y="2773917"/>
            <a:ext cx="3531825" cy="3694980"/>
            <a:chOff x="8660175" y="2930671"/>
            <a:chExt cx="3531825" cy="3694980"/>
          </a:xfrm>
        </p:grpSpPr>
        <p:sp>
          <p:nvSpPr>
            <p:cNvPr id="10" name="Овал 9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7528956" y="283888"/>
            <a:ext cx="4386942" cy="7017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Устный счёт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963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1878" y="2884170"/>
            <a:ext cx="3530600" cy="369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7665" y="795973"/>
            <a:ext cx="5876925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75274" y="1130776"/>
            <a:ext cx="4651163" cy="132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47870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3336966" y="1840677"/>
            <a:ext cx="4536375" cy="3906980"/>
          </a:xfrm>
          <a:prstGeom prst="triangle">
            <a:avLst>
              <a:gd name="adj" fmla="val 48534"/>
            </a:avLst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44867" y="237506"/>
            <a:ext cx="9653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2</a:t>
            </a:r>
            <a:endParaRPr lang="ru-RU" sz="1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90975" y="4778161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30</a:t>
            </a:r>
            <a:endParaRPr lang="ru-RU" sz="1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974856" y="4778161"/>
            <a:ext cx="9653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7</a:t>
            </a:r>
            <a:endParaRPr lang="ru-RU" sz="12000" b="1" dirty="0"/>
          </a:p>
        </p:txBody>
      </p:sp>
      <p:sp>
        <p:nvSpPr>
          <p:cNvPr id="9" name="Овал 8"/>
          <p:cNvSpPr/>
          <p:nvPr/>
        </p:nvSpPr>
        <p:spPr>
          <a:xfrm>
            <a:off x="4286992" y="3478296"/>
            <a:ext cx="2505694" cy="216248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32157" y="3478296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39</a:t>
            </a:r>
            <a:endParaRPr lang="ru-RU" sz="12000" b="1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8660175" y="2930671"/>
            <a:ext cx="3531825" cy="3694980"/>
            <a:chOff x="8660175" y="2930671"/>
            <a:chExt cx="3531825" cy="3694980"/>
          </a:xfrm>
        </p:grpSpPr>
        <p:sp>
          <p:nvSpPr>
            <p:cNvPr id="12" name="Овал 11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7528956" y="283888"/>
            <a:ext cx="4386942" cy="7017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Устный счёт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374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3336966" y="1840677"/>
            <a:ext cx="4536375" cy="3906980"/>
          </a:xfrm>
          <a:prstGeom prst="triangle">
            <a:avLst>
              <a:gd name="adj" fmla="val 48534"/>
            </a:avLst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44867" y="237506"/>
            <a:ext cx="9653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5</a:t>
            </a:r>
            <a:endParaRPr lang="ru-RU" sz="1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90975" y="4778161"/>
            <a:ext cx="9653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5</a:t>
            </a:r>
            <a:endParaRPr lang="ru-RU" sz="1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974856" y="4778161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50</a:t>
            </a:r>
            <a:endParaRPr lang="ru-RU" sz="12000" b="1" dirty="0"/>
          </a:p>
        </p:txBody>
      </p:sp>
      <p:sp>
        <p:nvSpPr>
          <p:cNvPr id="9" name="Овал 8"/>
          <p:cNvSpPr/>
          <p:nvPr/>
        </p:nvSpPr>
        <p:spPr>
          <a:xfrm>
            <a:off x="4286992" y="3478296"/>
            <a:ext cx="2505694" cy="216248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32157" y="3478296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60</a:t>
            </a:r>
            <a:endParaRPr lang="ru-RU" sz="12000" b="1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8660175" y="2930671"/>
            <a:ext cx="3531825" cy="3694980"/>
            <a:chOff x="8660175" y="2930671"/>
            <a:chExt cx="3531825" cy="3694980"/>
          </a:xfrm>
        </p:grpSpPr>
        <p:sp>
          <p:nvSpPr>
            <p:cNvPr id="12" name="Овал 11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7528956" y="283888"/>
            <a:ext cx="4386942" cy="7017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Устный счёт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338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3336966" y="1840677"/>
            <a:ext cx="4536375" cy="3906980"/>
          </a:xfrm>
          <a:prstGeom prst="triangle">
            <a:avLst>
              <a:gd name="adj" fmla="val 48534"/>
            </a:avLst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44867" y="237506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30</a:t>
            </a:r>
            <a:endParaRPr lang="ru-RU" sz="1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90975" y="4778161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20</a:t>
            </a:r>
            <a:endParaRPr lang="ru-RU" sz="12000" b="1" dirty="0"/>
          </a:p>
        </p:txBody>
      </p:sp>
      <p:sp>
        <p:nvSpPr>
          <p:cNvPr id="9" name="Овал 8"/>
          <p:cNvSpPr/>
          <p:nvPr/>
        </p:nvSpPr>
        <p:spPr>
          <a:xfrm>
            <a:off x="4286992" y="3478296"/>
            <a:ext cx="2505694" cy="216248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931004" y="4671283"/>
            <a:ext cx="9653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4</a:t>
            </a:r>
            <a:endParaRPr lang="ru-RU" sz="1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60989" y="3478296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54</a:t>
            </a:r>
            <a:endParaRPr lang="ru-RU" sz="12000" b="1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8660175" y="2930671"/>
            <a:ext cx="3531825" cy="3694980"/>
            <a:chOff x="8660175" y="2930671"/>
            <a:chExt cx="3531825" cy="3694980"/>
          </a:xfrm>
        </p:grpSpPr>
        <p:sp>
          <p:nvSpPr>
            <p:cNvPr id="12" name="Овал 11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7528956" y="283888"/>
            <a:ext cx="4386942" cy="7017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Устный счёт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26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3336966" y="1840677"/>
            <a:ext cx="4536375" cy="3906980"/>
          </a:xfrm>
          <a:prstGeom prst="triangle">
            <a:avLst>
              <a:gd name="adj" fmla="val 48534"/>
            </a:avLst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44867" y="237506"/>
            <a:ext cx="9653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3</a:t>
            </a:r>
            <a:endParaRPr lang="ru-RU" sz="1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90975" y="4778161"/>
            <a:ext cx="9653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7</a:t>
            </a:r>
            <a:endParaRPr lang="ru-RU" sz="1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974856" y="4778161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30</a:t>
            </a:r>
            <a:endParaRPr lang="ru-RU" sz="12000" b="1" dirty="0"/>
          </a:p>
        </p:txBody>
      </p:sp>
      <p:sp>
        <p:nvSpPr>
          <p:cNvPr id="9" name="Овал 8"/>
          <p:cNvSpPr/>
          <p:nvPr/>
        </p:nvSpPr>
        <p:spPr>
          <a:xfrm>
            <a:off x="4286992" y="3478296"/>
            <a:ext cx="2505694" cy="2162483"/>
          </a:xfrm>
          <a:prstGeom prst="ellipse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32157" y="3478296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40</a:t>
            </a:r>
            <a:endParaRPr lang="ru-RU" sz="12000" b="1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8660175" y="2930671"/>
            <a:ext cx="3531825" cy="3694980"/>
            <a:chOff x="8660175" y="2930671"/>
            <a:chExt cx="3531825" cy="3694980"/>
          </a:xfrm>
        </p:grpSpPr>
        <p:sp>
          <p:nvSpPr>
            <p:cNvPr id="12" name="Овал 11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7528956" y="283888"/>
            <a:ext cx="4386942" cy="7017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Устный счёт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201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3336966" y="1840677"/>
            <a:ext cx="4536375" cy="3906980"/>
          </a:xfrm>
          <a:prstGeom prst="triangle">
            <a:avLst>
              <a:gd name="adj" fmla="val 48534"/>
            </a:avLst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122487" y="8563"/>
            <a:ext cx="9653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5</a:t>
            </a:r>
            <a:endParaRPr lang="ru-RU" sz="1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950371" y="4778161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25</a:t>
            </a:r>
            <a:endParaRPr lang="ru-RU" sz="1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90975" y="4671283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30</a:t>
            </a:r>
            <a:endParaRPr lang="ru-RU" sz="12000" b="1" dirty="0"/>
          </a:p>
        </p:txBody>
      </p:sp>
      <p:sp>
        <p:nvSpPr>
          <p:cNvPr id="9" name="Овал 8"/>
          <p:cNvSpPr/>
          <p:nvPr/>
        </p:nvSpPr>
        <p:spPr>
          <a:xfrm>
            <a:off x="4286992" y="3478296"/>
            <a:ext cx="2505694" cy="2162483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32157" y="3478296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60</a:t>
            </a:r>
            <a:endParaRPr lang="ru-RU" sz="12000" b="1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8660175" y="2930671"/>
            <a:ext cx="3531825" cy="3694980"/>
            <a:chOff x="8660175" y="2930671"/>
            <a:chExt cx="3531825" cy="3694980"/>
          </a:xfrm>
        </p:grpSpPr>
        <p:sp>
          <p:nvSpPr>
            <p:cNvPr id="12" name="Овал 11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7528956" y="283888"/>
            <a:ext cx="4386942" cy="7017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Устный счёт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466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3336966" y="1840677"/>
            <a:ext cx="4536375" cy="3906980"/>
          </a:xfrm>
          <a:prstGeom prst="triangle">
            <a:avLst>
              <a:gd name="adj" fmla="val 48534"/>
            </a:avLst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90975" y="4778161"/>
            <a:ext cx="9653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4</a:t>
            </a:r>
            <a:endParaRPr lang="ru-RU" sz="1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974856" y="4778161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30</a:t>
            </a:r>
            <a:endParaRPr lang="ru-RU" sz="12000" b="1" dirty="0"/>
          </a:p>
        </p:txBody>
      </p:sp>
      <p:sp>
        <p:nvSpPr>
          <p:cNvPr id="9" name="Овал 8"/>
          <p:cNvSpPr/>
          <p:nvPr/>
        </p:nvSpPr>
        <p:spPr>
          <a:xfrm>
            <a:off x="4286992" y="3478296"/>
            <a:ext cx="2505694" cy="2162483"/>
          </a:xfrm>
          <a:prstGeom prst="ellips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32157" y="3552864"/>
            <a:ext cx="174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39</a:t>
            </a:r>
            <a:endParaRPr lang="ru-RU" sz="1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57174" y="0"/>
            <a:ext cx="9653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5</a:t>
            </a:r>
            <a:endParaRPr lang="ru-RU" sz="12000" b="1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8660175" y="2930671"/>
            <a:ext cx="3531825" cy="3694980"/>
            <a:chOff x="8660175" y="2930671"/>
            <a:chExt cx="3531825" cy="3694980"/>
          </a:xfrm>
        </p:grpSpPr>
        <p:sp>
          <p:nvSpPr>
            <p:cNvPr id="12" name="Овал 11"/>
            <p:cNvSpPr/>
            <p:nvPr/>
          </p:nvSpPr>
          <p:spPr>
            <a:xfrm>
              <a:off x="10188580" y="3645137"/>
              <a:ext cx="1235482" cy="914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60175" y="2930671"/>
              <a:ext cx="3531825" cy="3694980"/>
            </a:xfrm>
            <a:prstGeom prst="rect">
              <a:avLst/>
            </a:prstGeom>
          </p:spPr>
        </p:pic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7528956" y="283888"/>
            <a:ext cx="4386942" cy="7017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Устный счёт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124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344" y="133370"/>
            <a:ext cx="10217726" cy="947286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b="1" dirty="0" smtClean="0"/>
              <a:t>Определи по часам время.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5413" y="1425585"/>
            <a:ext cx="5115388" cy="511538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3957" y="1458932"/>
            <a:ext cx="4953000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375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195</Words>
  <Application>Microsoft Office PowerPoint</Application>
  <PresentationFormat>Произвольный</PresentationFormat>
  <Paragraphs>90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Сравнение числовых выражений.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Определи по часам время.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Manager>Сергеева Н.Ю.</Manager>
  <Company>Image&amp;Matros ®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числовых выражений</dc:title>
  <dc:creator>Сергеева Нина Юрьевна</dc:creator>
  <cp:keywords>математика 2 класс</cp:keywords>
  <dc:description>презентация к уроку с.41 учебника</dc:description>
  <cp:lastModifiedBy>Флюра</cp:lastModifiedBy>
  <cp:revision>42</cp:revision>
  <dcterms:created xsi:type="dcterms:W3CDTF">2019-10-25T12:15:41Z</dcterms:created>
  <dcterms:modified xsi:type="dcterms:W3CDTF">2022-11-17T10:01:50Z</dcterms:modified>
  <cp:category>умк Школа России</cp:category>
</cp:coreProperties>
</file>