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0" r:id="rId2"/>
    <p:sldId id="261" r:id="rId3"/>
    <p:sldId id="262" r:id="rId4"/>
    <p:sldId id="263" r:id="rId5"/>
    <p:sldId id="264" r:id="rId6"/>
    <p:sldId id="265" r:id="rId7"/>
    <p:sldId id="266" r:id="rId8"/>
    <p:sldId id="279" r:id="rId9"/>
    <p:sldId id="281" r:id="rId10"/>
    <p:sldId id="27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23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313" autoAdjust="0"/>
    <p:restoredTop sz="94624" autoAdjust="0"/>
  </p:normalViewPr>
  <p:slideViewPr>
    <p:cSldViewPr>
      <p:cViewPr>
        <p:scale>
          <a:sx n="50" d="100"/>
          <a:sy n="50" d="100"/>
        </p:scale>
        <p:origin x="-1722" y="-5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6E3114-93F5-4E03-960E-7AFD9E47D48A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166262-C0EA-47C8-9AFF-478AEE04B8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9308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19141D-1DBF-48D8-9A2B-6D62F83761E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C67EA-33E4-426B-AF9D-A85BB0FC31F9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020F3-DA37-4074-8B5E-745C2FF10C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542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C67EA-33E4-426B-AF9D-A85BB0FC31F9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020F3-DA37-4074-8B5E-745C2FF10C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542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C67EA-33E4-426B-AF9D-A85BB0FC31F9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020F3-DA37-4074-8B5E-745C2FF10C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542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C67EA-33E4-426B-AF9D-A85BB0FC31F9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020F3-DA37-4074-8B5E-745C2FF10C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542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C67EA-33E4-426B-AF9D-A85BB0FC31F9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020F3-DA37-4074-8B5E-745C2FF10C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542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C67EA-33E4-426B-AF9D-A85BB0FC31F9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020F3-DA37-4074-8B5E-745C2FF10C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542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C67EA-33E4-426B-AF9D-A85BB0FC31F9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020F3-DA37-4074-8B5E-745C2FF10C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542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C67EA-33E4-426B-AF9D-A85BB0FC31F9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020F3-DA37-4074-8B5E-745C2FF10C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542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C67EA-33E4-426B-AF9D-A85BB0FC31F9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020F3-DA37-4074-8B5E-745C2FF10C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542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C67EA-33E4-426B-AF9D-A85BB0FC31F9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020F3-DA37-4074-8B5E-745C2FF10C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542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C67EA-33E4-426B-AF9D-A85BB0FC31F9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020F3-DA37-4074-8B5E-745C2FF10C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542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6C67EA-33E4-426B-AF9D-A85BB0FC31F9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020F3-DA37-4074-8B5E-745C2FF10C9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3542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ownloads\84ba4b3272d2c7a%20(1)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" name="Содержимое 9" descr="249-2496923_child-balloon-clip-art-kids-and-balloons-kids.pn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rcRect l="6688" t="4851" r="6688" b="4851"/>
          <a:stretch>
            <a:fillRect/>
          </a:stretch>
        </p:blipFill>
        <p:spPr>
          <a:xfrm>
            <a:off x="0" y="0"/>
            <a:ext cx="9144000" cy="6839708"/>
          </a:xfrm>
        </p:spPr>
      </p:pic>
      <p:sp>
        <p:nvSpPr>
          <p:cNvPr id="11" name="Прямоугольник 10"/>
          <p:cNvSpPr/>
          <p:nvPr/>
        </p:nvSpPr>
        <p:spPr>
          <a:xfrm>
            <a:off x="2483768" y="1700808"/>
            <a:ext cx="4392488" cy="2232248"/>
          </a:xfrm>
          <a:prstGeom prst="rect">
            <a:avLst/>
          </a:prstGeom>
        </p:spPr>
        <p:txBody>
          <a:bodyPr wrap="square">
            <a:prstTxWarp prst="textPlai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Сюжетно-ролевая игра </a:t>
            </a:r>
            <a:b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«Салон сотовой связи» </a:t>
            </a:r>
            <a:b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в логопедической  </a:t>
            </a:r>
          </a:p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группе «</a:t>
            </a:r>
            <a:r>
              <a:rPr lang="ru-RU" sz="36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АБВГД-ка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»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84ba4b3272d2c7a (1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172400" y="5733256"/>
            <a:ext cx="764704" cy="764704"/>
          </a:xfrm>
          <a:prstGeom prst="rect">
            <a:avLst/>
          </a:prstGeom>
        </p:spPr>
      </p:pic>
    </p:spTree>
  </p:cSld>
  <p:clrMapOvr>
    <a:masterClrMapping/>
  </p:clrMapOvr>
  <p:transition advClick="0" advTm="5803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 numSld="23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depositphotos_145610293-stock-illustration-little-boys-and-girls-wit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101408"/>
          </a:xfrm>
        </p:spPr>
      </p:pic>
      <p:sp>
        <p:nvSpPr>
          <p:cNvPr id="6" name="TextBox 5"/>
          <p:cNvSpPr txBox="1"/>
          <p:nvPr/>
        </p:nvSpPr>
        <p:spPr>
          <a:xfrm>
            <a:off x="2375248" y="3573016"/>
            <a:ext cx="6768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Спасибо за внимание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 advTm="2996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Содержимое 9" descr="adaptazi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11" name="Прямоугольник 10"/>
          <p:cNvSpPr/>
          <p:nvPr/>
        </p:nvSpPr>
        <p:spPr>
          <a:xfrm>
            <a:off x="323528" y="0"/>
            <a:ext cx="691276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chemeClr val="accent2"/>
                </a:solidFill>
              </a:rPr>
              <a:t>Цель игры:  </a:t>
            </a:r>
            <a:r>
              <a:rPr lang="ru-RU" sz="2400" dirty="0" smtClean="0">
                <a:solidFill>
                  <a:schemeClr val="accent2"/>
                </a:solidFill>
              </a:rPr>
              <a:t>учить детей самостоятельно распределять роли в соответствии с игровым замыслом. Способствовать отражению в игре элементов социальной действительности, побуждать находить выход из возникшей конфликтной ситуации, воспитывать культуру общения. Обратить внимание на то, что люди, работающие в профессии ,должны быть справедливыми, отзывчивыми, вежливыми.</a:t>
            </a:r>
            <a:endParaRPr lang="ru-RU" sz="24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 advClick="0" advTm="6801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adaptazi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48068" y="0"/>
            <a:ext cx="9192067" cy="6858000"/>
          </a:xfrm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7020272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Задачи игры: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1) Образовательные </a:t>
            </a:r>
            <a:r>
              <a:rPr lang="ru-RU" dirty="0" smtClean="0">
                <a:solidFill>
                  <a:srgbClr val="FF0000"/>
                </a:solidFill>
              </a:rPr>
              <a:t>- приучать детей распределять роли и действовать согласно принятой на себя роли, развивать сюжет; выполнять соответствующие игровые действия, находить в окружающей обстановке предметы, необходимые для игры, подводить детей к самостоятельному созданию игровых замыслов;  обогащать словарный запас (касса, чеки)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- обогащать социально - игровой опыт детей (учить правильному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взаимоотношению в игре).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2) Развивающие </a:t>
            </a:r>
            <a:r>
              <a:rPr lang="ru-RU" dirty="0" smtClean="0">
                <a:solidFill>
                  <a:srgbClr val="FF0000"/>
                </a:solidFill>
              </a:rPr>
              <a:t>- развивать интерес к игре;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- учить объединятся в группы в игре;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- знакомить детей с правилами поведения в магазине.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3) Воспитательные </a:t>
            </a:r>
            <a:r>
              <a:rPr lang="ru-RU" dirty="0" smtClean="0">
                <a:solidFill>
                  <a:srgbClr val="FF0000"/>
                </a:solidFill>
              </a:rPr>
              <a:t>- воспитывать уважение к труду</a:t>
            </a:r>
          </a:p>
        </p:txBody>
      </p:sp>
    </p:spTree>
  </p:cSld>
  <p:clrMapOvr>
    <a:masterClrMapping/>
  </p:clrMapOvr>
  <p:transition advClick="0" advTm="7239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3200" b="0" dirty="0" smtClean="0">
                <a:solidFill>
                  <a:srgbClr val="FF0000"/>
                </a:solidFill>
              </a:rPr>
              <a:t/>
            </a:r>
            <a:br>
              <a:rPr lang="ru-RU" sz="3200" b="0" dirty="0" smtClean="0">
                <a:solidFill>
                  <a:srgbClr val="FF0000"/>
                </a:solidFill>
              </a:rPr>
            </a:br>
            <a:r>
              <a:rPr lang="ru-RU" sz="3200" b="0" dirty="0" smtClean="0">
                <a:solidFill>
                  <a:srgbClr val="FF0000"/>
                </a:solidFill>
              </a:rPr>
              <a:t/>
            </a:r>
            <a:br>
              <a:rPr lang="ru-RU" sz="3200" b="0" dirty="0" smtClean="0">
                <a:solidFill>
                  <a:srgbClr val="FF0000"/>
                </a:solidFill>
              </a:rPr>
            </a:br>
            <a:r>
              <a:rPr lang="ru-RU" sz="3200" b="0" dirty="0" smtClean="0">
                <a:solidFill>
                  <a:srgbClr val="FF0000"/>
                </a:solidFill>
              </a:rPr>
              <a:t/>
            </a:r>
            <a:br>
              <a:rPr lang="ru-RU" sz="3200" b="0" dirty="0" smtClean="0">
                <a:solidFill>
                  <a:srgbClr val="FF0000"/>
                </a:solidFill>
              </a:rPr>
            </a:br>
            <a:r>
              <a:rPr lang="ru-RU" sz="3200" b="0" dirty="0" smtClean="0">
                <a:solidFill>
                  <a:srgbClr val="FF0000"/>
                </a:solidFill>
              </a:rPr>
              <a:t/>
            </a:r>
            <a:br>
              <a:rPr lang="ru-RU" sz="3200" b="0" dirty="0" smtClean="0">
                <a:solidFill>
                  <a:srgbClr val="FF0000"/>
                </a:solidFill>
              </a:rPr>
            </a:br>
            <a:r>
              <a:rPr lang="ru-RU" sz="3200" b="0" dirty="0" smtClean="0">
                <a:solidFill>
                  <a:srgbClr val="FF0000"/>
                </a:solidFill>
              </a:rPr>
              <a:t/>
            </a:r>
            <a:br>
              <a:rPr lang="ru-RU" sz="3200" b="0" dirty="0" smtClean="0">
                <a:solidFill>
                  <a:srgbClr val="FF0000"/>
                </a:solidFill>
              </a:rPr>
            </a:br>
            <a:r>
              <a:rPr lang="ru-RU" sz="3200" b="0" dirty="0" smtClean="0">
                <a:solidFill>
                  <a:srgbClr val="FF0000"/>
                </a:solidFill>
              </a:rPr>
              <a:t/>
            </a:r>
            <a:br>
              <a:rPr lang="ru-RU" sz="3200" b="0" dirty="0" smtClean="0">
                <a:solidFill>
                  <a:srgbClr val="FF0000"/>
                </a:solidFill>
              </a:rPr>
            </a:br>
            <a:endParaRPr lang="ru-RU" sz="3200" b="0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depositphotos_145610293-stock-illustration-little-boys-and-girls-wit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Прямоугольник 5"/>
          <p:cNvSpPr/>
          <p:nvPr/>
        </p:nvSpPr>
        <p:spPr>
          <a:xfrm>
            <a:off x="2915816" y="3068960"/>
            <a:ext cx="331236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Содержание организованной деятельности детей</a:t>
            </a:r>
          </a:p>
          <a:p>
            <a:r>
              <a:rPr lang="ru-RU" sz="1600" dirty="0" smtClean="0">
                <a:solidFill>
                  <a:srgbClr val="FF0000"/>
                </a:solidFill>
              </a:rPr>
              <a:t/>
            </a:r>
            <a:br>
              <a:rPr lang="ru-RU" sz="1600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1. Организационный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момент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2.Основной ход игры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3. Игровая ситуация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4. Выход из игры</a:t>
            </a:r>
          </a:p>
        </p:txBody>
      </p:sp>
    </p:spTree>
  </p:cSld>
  <p:clrMapOvr>
    <a:masterClrMapping/>
  </p:clrMapOvr>
  <p:transition advClick="0" advTm="4946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49-2496923_child-balloon-clip-art-kids-and-balloons-kid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250031"/>
            <a:ext cx="9144000" cy="7108031"/>
          </a:xfrm>
        </p:spPr>
      </p:pic>
      <p:sp>
        <p:nvSpPr>
          <p:cNvPr id="5" name="Прямоугольник 4"/>
          <p:cNvSpPr/>
          <p:nvPr/>
        </p:nvSpPr>
        <p:spPr>
          <a:xfrm>
            <a:off x="3203848" y="1196752"/>
            <a:ext cx="5328592" cy="501675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Предварительная работа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• экскурсия в магазин по продаже телефонов;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• беседа о профессиях: "менеджер по продажам", «оператор сотовой связи»;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• изготовления игрового оборудования к игре совместно с детьми: телефоны, деньги и др.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• рассказывание из собственного опыта детей и педагога; - продавец – покупатель;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- оператор сотовой связи – клиент;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- менеджер по продажам – продавец;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- директор – претендент на место;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- администратор – менеджер по продажам.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• поломка телефона в установленный гарантийный срок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• отсутствие необходимой модели;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• не поступление денег на счет;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• снятие денег со счета;</a:t>
            </a:r>
          </a:p>
        </p:txBody>
      </p:sp>
    </p:spTree>
  </p:cSld>
  <p:clrMapOvr>
    <a:masterClrMapping/>
  </p:clrMapOvr>
  <p:transition advClick="0" advTm="9048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20191204_09480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advClick="0" advTm="3573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neYejYemEE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advClick="0" advTm="3728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тггг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advClick="0" advTm="3291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огг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 l="34120" t="2950" r="32017"/>
          <a:stretch>
            <a:fillRect/>
          </a:stretch>
        </p:blipFill>
        <p:spPr>
          <a:xfrm>
            <a:off x="0" y="0"/>
            <a:ext cx="4644008" cy="6858000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" name="Содержимое 3" descr="Новый проект_0002рннрн.jpg"/>
          <p:cNvPicPr>
            <a:picLocks noChangeAspect="1"/>
          </p:cNvPicPr>
          <p:nvPr/>
        </p:nvPicPr>
        <p:blipFill>
          <a:blip r:embed="rId3" cstate="print"/>
          <a:srcRect l="35797" t="5935" r="33775"/>
          <a:stretch>
            <a:fillRect/>
          </a:stretch>
        </p:blipFill>
        <p:spPr>
          <a:xfrm>
            <a:off x="4355976" y="0"/>
            <a:ext cx="4788024" cy="6858000"/>
          </a:xfrm>
          <a:prstGeom prst="rect">
            <a:avLst/>
          </a:prstGeom>
        </p:spPr>
      </p:pic>
    </p:spTree>
  </p:cSld>
  <p:clrMapOvr>
    <a:masterClrMapping/>
  </p:clrMapOvr>
  <p:transition advClick="0" advTm="3494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190</Words>
  <Application>Microsoft Office PowerPoint</Application>
  <PresentationFormat>Экран (4:3)</PresentationFormat>
  <Paragraphs>28</Paragraphs>
  <Slides>10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9</cp:revision>
  <dcterms:created xsi:type="dcterms:W3CDTF">2019-12-08T19:06:38Z</dcterms:created>
  <dcterms:modified xsi:type="dcterms:W3CDTF">2022-11-17T06:46:30Z</dcterms:modified>
</cp:coreProperties>
</file>