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3" r:id="rId5"/>
    <p:sldId id="273" r:id="rId6"/>
    <p:sldId id="264" r:id="rId7"/>
    <p:sldId id="266" r:id="rId8"/>
    <p:sldId id="267" r:id="rId9"/>
    <p:sldId id="269" r:id="rId10"/>
    <p:sldId id="270" r:id="rId11"/>
    <p:sldId id="271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A0000"/>
    <a:srgbClr val="6C0000"/>
    <a:srgbClr val="005000"/>
    <a:srgbClr val="007A00"/>
    <a:srgbClr val="194B32"/>
    <a:srgbClr val="006600"/>
    <a:srgbClr val="7538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B4CD6-CC70-4585-8E69-99B3B34AB859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FB6AE-18B2-40C8-842B-D6F4FF06F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F2704-315C-44CD-B9C7-5C67A7F250C2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B253-3A51-47AF-836C-7964EFC68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20BA0-E979-47FA-9CD6-93632026985A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3E1B3-AFB1-4A38-86B0-4BE9236FB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58E0B-CB9E-4587-B480-ACA0AE7EAB7F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41A9B-79FE-4862-923E-C7F267500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643C2-B04A-4A52-86E7-B4913CF444F5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88E4-4081-4DA7-9B56-983CD20E0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72D5C-7541-4B49-9C53-120D55D6602D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147E9-5EA6-4D0D-A25A-61E5C2752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8AEF-7646-4B56-B0DC-A886FD57C6D2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ADE76-C748-41AE-827D-2E8A4CE0D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D6BCA-1D13-44C1-A6BC-C81E9B086195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39214-6E77-4DAD-BADE-8279D08AB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32D43-6313-4DDC-87D2-DC519AAF97A9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651C9-C884-4C97-B33C-BBAB67B9E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9D734-179C-4080-B8D5-9545FE5794E9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D4603-CC15-4949-863C-044923684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D0276-840F-4AC0-B625-F395CC974B90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40F2A-386D-4BF1-9B47-EB48B6E7B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551E9B-6354-44F8-8B85-8B1BE09BD919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20F678-A2A0-4685-91A6-4594A9E57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6048375" cy="25209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352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Синичкин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        день</a:t>
            </a:r>
          </a:p>
        </p:txBody>
      </p:sp>
      <p:pic>
        <p:nvPicPr>
          <p:cNvPr id="13317" name="Picture 5" descr="на веточ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068638"/>
            <a:ext cx="2952750" cy="1844675"/>
          </a:xfrm>
          <a:prstGeom prst="rect">
            <a:avLst/>
          </a:prstGeom>
          <a:noFill/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932363" y="3808413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284663" y="3789363"/>
            <a:ext cx="457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dirty="0" smtClean="0"/>
              <a:t>Воспитатель : Седышева М.В</a:t>
            </a:r>
            <a:endParaRPr lang="ru-RU" dirty="0"/>
          </a:p>
          <a:p>
            <a:pPr algn="r"/>
            <a:r>
              <a:rPr lang="ru-RU" dirty="0" smtClean="0"/>
              <a:t>ФГБДОУ детский сад №258 </a:t>
            </a:r>
            <a:r>
              <a:rPr lang="ru-RU" dirty="0" smtClean="0"/>
              <a:t> «</a:t>
            </a:r>
            <a:r>
              <a:rPr lang="ru-RU" dirty="0" err="1" smtClean="0"/>
              <a:t>Дельфинчик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3321" name="WordArt 9"/>
          <p:cNvSpPr>
            <a:spLocks noChangeArrowheads="1" noChangeShapeType="1" noTextEdit="1"/>
          </p:cNvSpPr>
          <p:nvPr/>
        </p:nvSpPr>
        <p:spPr bwMode="auto">
          <a:xfrm>
            <a:off x="5148263" y="2420938"/>
            <a:ext cx="3024187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12 ноября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30725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 smtClean="0"/>
              <a:t>за сутки синица кормит своих птенцов тысячу раз (до 60 раз в час);</a:t>
            </a:r>
          </a:p>
          <a:p>
            <a:r>
              <a:rPr lang="ru-RU" sz="2400" b="1" smtClean="0">
                <a:solidFill>
                  <a:srgbClr val="CC0000"/>
                </a:solidFill>
              </a:rPr>
              <a:t>- без дополнительной подкормки человеком из 10 синиц к весне выживают только две</a:t>
            </a:r>
            <a:r>
              <a:rPr lang="ru-RU" sz="2400" b="1" smtClean="0"/>
              <a:t>;</a:t>
            </a:r>
          </a:p>
          <a:p>
            <a:r>
              <a:rPr lang="ru-RU" sz="2400" b="1" smtClean="0"/>
              <a:t>- синица за сутки съедает столько насекомых, сколько весит сама;</a:t>
            </a:r>
          </a:p>
          <a:p>
            <a:endParaRPr lang="ru-RU" sz="2400" smtClean="0"/>
          </a:p>
        </p:txBody>
      </p:sp>
      <p:sp>
        <p:nvSpPr>
          <p:cNvPr id="30726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 smtClean="0"/>
          </a:p>
        </p:txBody>
      </p:sp>
      <p:pic>
        <p:nvPicPr>
          <p:cNvPr id="30724" name="Рисунок 5" descr="0_3dae7_4f8d5d19_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628775"/>
            <a:ext cx="4043362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6C0000"/>
                </a:solidFill>
              </a:rPr>
              <a:t>Синица считается одной из самых популярных птиц в нашей стране.</a:t>
            </a:r>
            <a:endParaRPr lang="ru-RU" sz="2800" smtClean="0">
              <a:solidFill>
                <a:srgbClr val="6C0000"/>
              </a:solidFill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sz="half" idx="1"/>
          </p:nvPr>
        </p:nvSpPr>
        <p:spPr>
          <a:xfrm>
            <a:off x="250825" y="1600200"/>
            <a:ext cx="4244975" cy="4525963"/>
          </a:xfrm>
        </p:spPr>
        <p:txBody>
          <a:bodyPr/>
          <a:lstStyle/>
          <a:p>
            <a:r>
              <a:rPr lang="ru-RU" sz="2400" smtClean="0"/>
              <a:t>Достаточно вспомнить пословицу: Лучше синица в руках, чем журавль в небе. Впрочем, синички не любят тесных контактов с людьми и предпочитают держаться на расстоянии. Даже во время больших холодов синички стараются брать еду из рук человека на лету. </a:t>
            </a:r>
          </a:p>
        </p:txBody>
      </p:sp>
      <p:sp>
        <p:nvSpPr>
          <p:cNvPr id="32772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 smtClean="0"/>
          </a:p>
        </p:txBody>
      </p:sp>
      <p:pic>
        <p:nvPicPr>
          <p:cNvPr id="32773" name="Picture 5" descr="2009_11_25_IMG_010528_filter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9" y="1628800"/>
            <a:ext cx="4200525" cy="2962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1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3500438"/>
            <a:ext cx="226060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4"/>
          <p:cNvSpPr>
            <a:spLocks noGrp="1"/>
          </p:cNvSpPr>
          <p:nvPr>
            <p:ph type="title"/>
          </p:nvPr>
        </p:nvSpPr>
        <p:spPr>
          <a:xfrm>
            <a:off x="755650" y="476250"/>
            <a:ext cx="6911975" cy="1296988"/>
          </a:xfrm>
        </p:spPr>
        <p:txBody>
          <a:bodyPr/>
          <a:lstStyle/>
          <a:p>
            <a:r>
              <a:rPr lang="ru-RU" sz="3600" b="1" smtClean="0">
                <a:solidFill>
                  <a:srgbClr val="8A0000"/>
                </a:solidFill>
              </a:rPr>
              <a:t>Покормите птиц</a:t>
            </a:r>
            <a:r>
              <a:rPr lang="ru-RU" sz="4000" b="1" smtClean="0">
                <a:solidFill>
                  <a:srgbClr val="8A0000"/>
                </a:solidFill>
              </a:rPr>
              <a:t/>
            </a:r>
            <a:br>
              <a:rPr lang="ru-RU" sz="4000" b="1" smtClean="0">
                <a:solidFill>
                  <a:srgbClr val="8A0000"/>
                </a:solidFill>
              </a:rPr>
            </a:br>
            <a:r>
              <a:rPr lang="ru-RU" sz="2800" i="1" smtClean="0">
                <a:solidFill>
                  <a:srgbClr val="8A0000"/>
                </a:solidFill>
              </a:rPr>
              <a:t>Александр Яшин</a:t>
            </a:r>
            <a:r>
              <a:rPr lang="ru-RU" sz="4000" i="1" smtClean="0">
                <a:solidFill>
                  <a:srgbClr val="8A0000"/>
                </a:solidFill>
              </a:rPr>
              <a:t/>
            </a:r>
            <a:br>
              <a:rPr lang="ru-RU" sz="4000" i="1" smtClean="0">
                <a:solidFill>
                  <a:srgbClr val="8A0000"/>
                </a:solidFill>
              </a:rPr>
            </a:br>
            <a:endParaRPr lang="ru-RU" sz="4000" i="1" smtClean="0">
              <a:solidFill>
                <a:srgbClr val="8A0000"/>
              </a:solidFill>
            </a:endParaRPr>
          </a:p>
        </p:txBody>
      </p:sp>
      <p:sp>
        <p:nvSpPr>
          <p:cNvPr id="38917" name="Rectangle 5"/>
          <p:cNvSpPr>
            <a:spLocks noGrp="1"/>
          </p:cNvSpPr>
          <p:nvPr>
            <p:ph type="body" sz="half" idx="1"/>
          </p:nvPr>
        </p:nvSpPr>
        <p:spPr>
          <a:xfrm>
            <a:off x="323850" y="1557338"/>
            <a:ext cx="4464050" cy="4248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smtClean="0">
                <a:solidFill>
                  <a:srgbClr val="8A0000"/>
                </a:solidFill>
              </a:rPr>
              <a:t>Покормите птиц зимой!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Пусть со всех концов 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К вам слетятся, как домой стайки на крыльцо.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Не богаты их корма: горсть зерна нужна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Горсть одна – и не страшна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Будет им зима.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Сколько гибнет их – не счесть,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Видеть тяжело,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А ведь в нашем сердце есть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И для птиц тепло.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Разве можно забывать -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8A0000"/>
                </a:solidFill>
              </a:rPr>
              <a:t>       Улететь могли,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А остались зимовать заодно с людьми.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Приучите птиц в мороз к своему окну,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Чтоб без песен не пришлось 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Нам встречать весну.</a:t>
            </a:r>
            <a:r>
              <a:rPr lang="ru-RU" sz="1200" smtClean="0"/>
              <a:t>  </a:t>
            </a:r>
          </a:p>
        </p:txBody>
      </p:sp>
      <p:pic>
        <p:nvPicPr>
          <p:cNvPr id="38919" name="Picture 2" descr="C:\Documents and Settings\Administrator\Мои документы\Мои рисунки\79699955_large_p86_56888990_0_3e428_37319f0d_1l1.jpg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516688" y="549275"/>
            <a:ext cx="2243137" cy="2117725"/>
          </a:xfrm>
          <a:noFill/>
          <a:ln/>
        </p:spPr>
      </p:pic>
      <p:pic>
        <p:nvPicPr>
          <p:cNvPr id="38920" name="Picture 2" descr="N_Baryshev - &amp;Ncy;&amp;iecy;&amp;mcy;&amp;ncy;&amp;ocy;&amp;gcy;&amp;ocy; &amp;zcy;&amp;icy;&amp;mcy;&amp;ncy;&amp;iecy;&amp;gcy;&amp;ocy;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989138"/>
            <a:ext cx="21431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Наша аппликация.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560840" cy="4257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23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7414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196975"/>
            <a:ext cx="4038600" cy="439261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/>
              <a:t>Несколько лет назад в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/>
              <a:t>России появился еще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/>
              <a:t>один экологический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/>
              <a:t>праздник –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solidFill>
                  <a:srgbClr val="CC0000"/>
                </a:solidFill>
              </a:rPr>
              <a:t>        Синичкин день</a:t>
            </a:r>
            <a:r>
              <a:rPr lang="ru-RU" b="1" smtClean="0"/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/>
              <a:t>Он создан по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/>
              <a:t>инициативе Союза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/>
              <a:t>охраны птиц России и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/>
              <a:t>отмечается </a:t>
            </a:r>
            <a:r>
              <a:rPr lang="ru-RU" b="1" smtClean="0">
                <a:solidFill>
                  <a:srgbClr val="CC0000"/>
                </a:solidFill>
              </a:rPr>
              <a:t>12 ноября</a:t>
            </a:r>
          </a:p>
          <a:p>
            <a:pPr>
              <a:lnSpc>
                <a:spcPct val="90000"/>
              </a:lnSpc>
            </a:pPr>
            <a:endParaRPr lang="ru-RU" smtClean="0"/>
          </a:p>
        </p:txBody>
      </p:sp>
      <p:pic>
        <p:nvPicPr>
          <p:cNvPr id="17415" name="Picture 7" descr="синица с шишками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981075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endParaRPr lang="ru-RU" sz="4000" smtClean="0"/>
          </a:p>
        </p:txBody>
      </p:sp>
      <p:sp>
        <p:nvSpPr>
          <p:cNvPr id="14338" name="Содержимое 5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 typeface="Arial" charset="0"/>
              <a:buNone/>
            </a:pPr>
            <a:r>
              <a:rPr lang="ru-RU" smtClean="0"/>
              <a:t> В этот день жители разных населенных пунктов страны готовятся к встрече «зимних гостей» – птиц, остающихся на зимовку в наших краях: синиц, щеглов, снегирей, соек, чечеток, свиристелей. </a:t>
            </a:r>
          </a:p>
        </p:txBody>
      </p:sp>
      <p:pic>
        <p:nvPicPr>
          <p:cNvPr id="14344" name="Picture 3" descr="C:\Documents and Settings\Administrator\Мои документы\Мои рисунки\пр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57563"/>
            <a:ext cx="2252662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3429000"/>
            <a:ext cx="2663825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три на елк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4076700"/>
            <a:ext cx="2847975" cy="189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endParaRPr lang="ru-RU" sz="4000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r>
              <a:rPr lang="ru-RU" smtClean="0"/>
              <a:t>Люди заготавливают для них подкормку, в том числе и «синичкины лакомства»: несоленое сало, нежареные семечки тыквы, подсолнечника или арахиса, – делают и развешивают кормушки. </a:t>
            </a:r>
          </a:p>
        </p:txBody>
      </p:sp>
      <p:pic>
        <p:nvPicPr>
          <p:cNvPr id="22532" name="Picture 4" descr="5a366eec208a4a1f6b2376ac82b043b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429000"/>
            <a:ext cx="3289300" cy="2105025"/>
          </a:xfrm>
          <a:prstGeom prst="rect">
            <a:avLst/>
          </a:prstGeom>
          <a:noFill/>
        </p:spPr>
      </p:pic>
      <p:pic>
        <p:nvPicPr>
          <p:cNvPr id="22533" name="Picture 5" descr="с сал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284538"/>
            <a:ext cx="3051175" cy="2303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8A0000"/>
                </a:solidFill>
              </a:rPr>
              <a:t>Почему именно Синичкин день?</a:t>
            </a:r>
            <a:br>
              <a:rPr lang="ru-RU" sz="4000" b="1" smtClean="0">
                <a:solidFill>
                  <a:srgbClr val="8A0000"/>
                </a:solidFill>
              </a:rPr>
            </a:br>
            <a:endParaRPr lang="ru-RU" sz="4000" b="1" smtClean="0">
              <a:solidFill>
                <a:srgbClr val="8A0000"/>
              </a:solidFill>
            </a:endParaRPr>
          </a:p>
        </p:txBody>
      </p:sp>
      <p:sp>
        <p:nvSpPr>
          <p:cNvPr id="36868" name="Rectangle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 smtClean="0"/>
          </a:p>
        </p:txBody>
      </p:sp>
      <p:sp>
        <p:nvSpPr>
          <p:cNvPr id="36869" name="Rectangl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smtClean="0"/>
              <a:t>Да потому что синица – для Руси божья птица. Раньше в старину на неё гадали: бросали крошки хлеба, кусочки сала и наблюдали: если синичка сначала станет клевать сало, то в доме будет вестись живность, если станет клевать крошки хлеба, то будет в доме достаток.</a:t>
            </a:r>
          </a:p>
          <a:p>
            <a:pPr>
              <a:lnSpc>
                <a:spcPct val="90000"/>
              </a:lnSpc>
            </a:pPr>
            <a:r>
              <a:rPr lang="ru-RU" sz="2000" b="1" smtClean="0"/>
              <a:t>    В народе говорили «Невелика птичка синичка, а свой праздник знает».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36870" name="Picture 6" descr="pt_sinit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08050"/>
            <a:ext cx="3665537" cy="2443163"/>
          </a:xfrm>
          <a:prstGeom prst="rect">
            <a:avLst/>
          </a:prstGeom>
          <a:noFill/>
        </p:spPr>
      </p:pic>
      <p:pic>
        <p:nvPicPr>
          <p:cNvPr id="36871" name="Picture 7" descr="pt_sinitca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3429000"/>
            <a:ext cx="3522663" cy="2347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8A0000"/>
                </a:solidFill>
              </a:rPr>
              <a:t>Почему именно Синичкин день?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mtClean="0"/>
              <a:t>Несмотря на то, что в качестве экологического праздника Синичкин день отмечается относительно недавно, его история уходит корнями в далекое прошлое. </a:t>
            </a:r>
          </a:p>
        </p:txBody>
      </p:sp>
      <p:sp>
        <p:nvSpPr>
          <p:cNvPr id="23558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6" name="Picture 4" descr="с яблок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205038"/>
            <a:ext cx="3968750" cy="271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612"/>
          </a:xfrm>
        </p:spPr>
        <p:txBody>
          <a:bodyPr/>
          <a:lstStyle/>
          <a:p>
            <a:endParaRPr lang="ru-RU" sz="4000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620713"/>
            <a:ext cx="8229600" cy="41767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smtClean="0"/>
              <a:t>Наши предки замечали: если птицы целыми стайками появлялись у дома, значит, вот-вот грянут морозы. А еще</a:t>
            </a:r>
            <a:r>
              <a:rPr lang="ru-RU" sz="2800" smtClean="0">
                <a:solidFill>
                  <a:srgbClr val="CC0000"/>
                </a:solidFill>
              </a:rPr>
              <a:t>12 ноября наши наблюдательные предки предсказывали погоду по особым приметам: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если синица свистит – быть ясному дню,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если пищит – быть ночному морозу,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собирается много синиц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    на кормушках – к метели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     и снегопаду.</a:t>
            </a:r>
          </a:p>
          <a:p>
            <a:pPr>
              <a:lnSpc>
                <a:spcPct val="80000"/>
              </a:lnSpc>
            </a:pPr>
            <a:endParaRPr lang="ru-RU" sz="2800" smtClean="0"/>
          </a:p>
        </p:txBody>
      </p:sp>
      <p:pic>
        <p:nvPicPr>
          <p:cNvPr id="25604" name="Picture 4" descr="204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3357563"/>
            <a:ext cx="3070225" cy="2303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850900"/>
          </a:xfrm>
        </p:spPr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ru-RU" smtClean="0"/>
              <a:t>Кстати, название «синица» произошло вовсе не от синего оперения этих птиц, как многие могут подумать. Свое имя они получили за звонкие песни, напоминающие перезвон колокольчика: «Зинь-зинь!» или «Синь-синь!».</a:t>
            </a:r>
          </a:p>
          <a:p>
            <a:pPr>
              <a:buFont typeface="Arial" charset="0"/>
              <a:buNone/>
            </a:pPr>
            <a:r>
              <a:rPr lang="ru-RU" smtClean="0"/>
              <a:t>    </a:t>
            </a:r>
          </a:p>
        </p:txBody>
      </p:sp>
      <p:pic>
        <p:nvPicPr>
          <p:cNvPr id="26629" name="Picture 5" descr="Праздник 12 ноября – Синичкин де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3644900"/>
            <a:ext cx="38100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 XVII века царскими указами запрещалось убивать синиц. А тому, кто убьет это пернатое, полагалось суровое наказание — могли либо высечь,                                   либо взять                                                 крупный штраф. </a:t>
            </a:r>
          </a:p>
        </p:txBody>
      </p:sp>
      <p:pic>
        <p:nvPicPr>
          <p:cNvPr id="29700" name="Picture 4" descr="вкусная е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141663"/>
            <a:ext cx="3851275" cy="2516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</TotalTime>
  <Words>458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Почему именно Синичкин день? </vt:lpstr>
      <vt:lpstr>Почему именно Синичкин день?</vt:lpstr>
      <vt:lpstr>Презентация PowerPoint</vt:lpstr>
      <vt:lpstr>Интересные факты о синицах</vt:lpstr>
      <vt:lpstr>Интересные факты о синицах</vt:lpstr>
      <vt:lpstr>Интересные факты о синицах</vt:lpstr>
      <vt:lpstr>Синица считается одной из самых популярных птиц в нашей стране.</vt:lpstr>
      <vt:lpstr>Покормите птиц Александр Яшин </vt:lpstr>
      <vt:lpstr>Наша аппликация.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gdou-</cp:lastModifiedBy>
  <cp:revision>20</cp:revision>
  <dcterms:created xsi:type="dcterms:W3CDTF">2014-08-08T16:01:14Z</dcterms:created>
  <dcterms:modified xsi:type="dcterms:W3CDTF">2022-11-17T10:43:49Z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445446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