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9" r:id="rId11"/>
    <p:sldId id="266" r:id="rId12"/>
    <p:sldId id="265" r:id="rId13"/>
    <p:sldId id="267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A727A1-A015-41BB-9484-52EF331EDC09}" type="datetimeFigureOut">
              <a:rPr lang="ru-RU" smtClean="0"/>
              <a:t>28.11.2017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130C54-5501-437C-93EC-3EE83D9592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39488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130C54-5501-437C-93EC-3EE83D9592C6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96811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70B0E-BA64-4B37-B036-7B4D8268FA42}" type="datetimeFigureOut">
              <a:rPr lang="ru-RU" smtClean="0"/>
              <a:t>28.11.2017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EFA61491-137D-4818-9778-320F1D641C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72654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70B0E-BA64-4B37-B036-7B4D8268FA42}" type="datetimeFigureOut">
              <a:rPr lang="ru-RU" smtClean="0"/>
              <a:t>28.11.2017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FA61491-137D-4818-9778-320F1D641C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0991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70B0E-BA64-4B37-B036-7B4D8268FA42}" type="datetimeFigureOut">
              <a:rPr lang="ru-RU" smtClean="0"/>
              <a:t>28.11.2017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FA61491-137D-4818-9778-320F1D641C2A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75552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70B0E-BA64-4B37-B036-7B4D8268FA42}" type="datetimeFigureOut">
              <a:rPr lang="ru-RU" smtClean="0"/>
              <a:t>28.11.2017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FA61491-137D-4818-9778-320F1D641C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6256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70B0E-BA64-4B37-B036-7B4D8268FA42}" type="datetimeFigureOut">
              <a:rPr lang="ru-RU" smtClean="0"/>
              <a:t>28.11.2017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FA61491-137D-4818-9778-320F1D641C2A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86842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70B0E-BA64-4B37-B036-7B4D8268FA42}" type="datetimeFigureOut">
              <a:rPr lang="ru-RU" smtClean="0"/>
              <a:t>28.11.2017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FA61491-137D-4818-9778-320F1D641C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40037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70B0E-BA64-4B37-B036-7B4D8268FA42}" type="datetimeFigureOut">
              <a:rPr lang="ru-RU" smtClean="0"/>
              <a:t>28.11.2017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61491-137D-4818-9778-320F1D641C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57369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70B0E-BA64-4B37-B036-7B4D8268FA42}" type="datetimeFigureOut">
              <a:rPr lang="ru-RU" smtClean="0"/>
              <a:t>28.11.2017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61491-137D-4818-9778-320F1D641C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88429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70B0E-BA64-4B37-B036-7B4D8268FA42}" type="datetimeFigureOut">
              <a:rPr lang="ru-RU" smtClean="0"/>
              <a:t>28.11.2017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61491-137D-4818-9778-320F1D641C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6932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70B0E-BA64-4B37-B036-7B4D8268FA42}" type="datetimeFigureOut">
              <a:rPr lang="ru-RU" smtClean="0"/>
              <a:t>28.11.2017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FA61491-137D-4818-9778-320F1D641C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79110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70B0E-BA64-4B37-B036-7B4D8268FA42}" type="datetimeFigureOut">
              <a:rPr lang="ru-RU" smtClean="0"/>
              <a:t>28.11.2017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FA61491-137D-4818-9778-320F1D641C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2344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70B0E-BA64-4B37-B036-7B4D8268FA42}" type="datetimeFigureOut">
              <a:rPr lang="ru-RU" smtClean="0"/>
              <a:t>28.11.2017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FA61491-137D-4818-9778-320F1D641C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55859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70B0E-BA64-4B37-B036-7B4D8268FA42}" type="datetimeFigureOut">
              <a:rPr lang="ru-RU" smtClean="0"/>
              <a:t>28.11.2017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61491-137D-4818-9778-320F1D641C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39590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70B0E-BA64-4B37-B036-7B4D8268FA42}" type="datetimeFigureOut">
              <a:rPr lang="ru-RU" smtClean="0"/>
              <a:t>28.11.2017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61491-137D-4818-9778-320F1D641C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85130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70B0E-BA64-4B37-B036-7B4D8268FA42}" type="datetimeFigureOut">
              <a:rPr lang="ru-RU" smtClean="0"/>
              <a:t>28.11.2017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61491-137D-4818-9778-320F1D641C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36479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70B0E-BA64-4B37-B036-7B4D8268FA42}" type="datetimeFigureOut">
              <a:rPr lang="ru-RU" smtClean="0"/>
              <a:t>28.11.2017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FA61491-137D-4818-9778-320F1D641C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4718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170B0E-BA64-4B37-B036-7B4D8268FA42}" type="datetimeFigureOut">
              <a:rPr lang="ru-RU" smtClean="0"/>
              <a:t>28.11.2017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EFA61491-137D-4818-9778-320F1D641C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23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8000" b="1" dirty="0" smtClean="0">
                <a:solidFill>
                  <a:srgbClr val="FF0000"/>
                </a:solidFill>
              </a:rPr>
              <a:t>« С малой удачи начинается большой успех »</a:t>
            </a:r>
            <a:endParaRPr lang="ru-RU" sz="8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7861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56509" y="1399309"/>
            <a:ext cx="9648103" cy="5140036"/>
          </a:xfrm>
        </p:spPr>
        <p:txBody>
          <a:bodyPr/>
          <a:lstStyle/>
          <a:p>
            <a:pPr marL="0" indent="0">
              <a:lnSpc>
                <a:spcPct val="107000"/>
              </a:lnSpc>
              <a:buNone/>
            </a:pPr>
            <a:r>
              <a:rPr lang="ru-RU" sz="6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⁯ </a:t>
            </a:r>
            <a:r>
              <a:rPr lang="ru-RU" sz="6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∙     1.000 </a:t>
            </a:r>
            <a:r>
              <a:rPr lang="ru-RU" sz="6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= </a:t>
            </a:r>
            <a:r>
              <a:rPr lang="ru-RU" sz="6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5.000</a:t>
            </a:r>
            <a:endParaRPr lang="ru-RU" sz="66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buNone/>
            </a:pPr>
            <a:r>
              <a:rPr lang="ru-RU" sz="6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⁯      ∙   </a:t>
            </a:r>
            <a:r>
              <a:rPr lang="ru-RU" sz="6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10.000 = </a:t>
            </a:r>
            <a:r>
              <a:rPr lang="ru-RU" sz="6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90.000</a:t>
            </a:r>
            <a:endParaRPr lang="ru-RU" sz="66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buNone/>
            </a:pPr>
            <a:r>
              <a:rPr lang="ru-RU" sz="6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⁯      ∙ </a:t>
            </a:r>
            <a:r>
              <a:rPr lang="ru-RU" sz="6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100.000 =700.000</a:t>
            </a:r>
            <a:endParaRPr lang="ru-RU" sz="66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23551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29668" y="602343"/>
            <a:ext cx="10270446" cy="6255657"/>
          </a:xfrm>
        </p:spPr>
        <p:txBody>
          <a:bodyPr/>
          <a:lstStyle/>
          <a:p>
            <a:r>
              <a:rPr lang="ru-RU" sz="4400" b="1" dirty="0"/>
              <a:t>Чтобы умножить число на </a:t>
            </a:r>
            <a:r>
              <a:rPr lang="ru-RU" sz="4400" b="1" dirty="0">
                <a:solidFill>
                  <a:srgbClr val="FF0000"/>
                </a:solidFill>
              </a:rPr>
              <a:t>1000</a:t>
            </a:r>
            <a:r>
              <a:rPr lang="ru-RU" sz="4400" b="1" dirty="0"/>
              <a:t> надо приписать к этому числу </a:t>
            </a:r>
            <a:r>
              <a:rPr lang="ru-RU" sz="4400" b="1" dirty="0">
                <a:solidFill>
                  <a:srgbClr val="FF0000"/>
                </a:solidFill>
              </a:rPr>
              <a:t>три  нуля</a:t>
            </a:r>
            <a:r>
              <a:rPr lang="ru-RU" sz="4400" b="1" dirty="0"/>
              <a:t>. </a:t>
            </a:r>
            <a:endParaRPr lang="ru-RU" sz="4400" dirty="0"/>
          </a:p>
          <a:p>
            <a:r>
              <a:rPr lang="ru-RU" sz="4400" b="1" dirty="0"/>
              <a:t>Чтобы умножить число на </a:t>
            </a:r>
            <a:r>
              <a:rPr lang="ru-RU" sz="4400" b="1" dirty="0">
                <a:solidFill>
                  <a:srgbClr val="FF0000"/>
                </a:solidFill>
              </a:rPr>
              <a:t>10 000</a:t>
            </a:r>
            <a:r>
              <a:rPr lang="ru-RU" sz="4400" b="1" dirty="0"/>
              <a:t>, надо приписать </a:t>
            </a:r>
            <a:r>
              <a:rPr lang="ru-RU" sz="4400" b="1" dirty="0">
                <a:solidFill>
                  <a:srgbClr val="FF0000"/>
                </a:solidFill>
              </a:rPr>
              <a:t>четыре нуля</a:t>
            </a:r>
            <a:r>
              <a:rPr lang="ru-RU" sz="4400" b="1" dirty="0"/>
              <a:t>, </a:t>
            </a:r>
            <a:endParaRPr lang="ru-RU" sz="4400" dirty="0"/>
          </a:p>
          <a:p>
            <a:r>
              <a:rPr lang="ru-RU" sz="4400" b="1" dirty="0"/>
              <a:t>то есть достаточно приписать к числу столько 0, сколько их содержится в записи с единицей</a:t>
            </a:r>
            <a:endParaRPr lang="ru-RU" sz="4400" dirty="0"/>
          </a:p>
          <a:p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6037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538514"/>
            <a:ext cx="8915400" cy="4372708"/>
          </a:xfrm>
        </p:spPr>
        <p:txBody>
          <a:bodyPr>
            <a:normAutofit/>
          </a:bodyPr>
          <a:lstStyle/>
          <a:p>
            <a:pPr marL="0" indent="0">
              <a:lnSpc>
                <a:spcPct val="107000"/>
              </a:lnSpc>
              <a:buNone/>
            </a:pPr>
            <a:r>
              <a:rPr lang="ru-RU" sz="6000" b="1" dirty="0" smtClean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1 000 =     5 000</a:t>
            </a:r>
            <a:endParaRPr lang="ru-RU" sz="6000" b="1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buNone/>
            </a:pPr>
            <a:r>
              <a:rPr lang="ru-RU" sz="6000" b="1" dirty="0" smtClean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10 000 =   90 000</a:t>
            </a:r>
          </a:p>
          <a:p>
            <a:pPr marL="0" indent="0">
              <a:lnSpc>
                <a:spcPct val="107000"/>
              </a:lnSpc>
              <a:buNone/>
            </a:pPr>
            <a:r>
              <a:rPr lang="ru-RU" sz="60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6000" b="1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100 000 = 700 000</a:t>
            </a:r>
            <a:endParaRPr lang="ru-RU" sz="60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062514" y="1872343"/>
            <a:ext cx="667658" cy="566057"/>
          </a:xfrm>
          <a:prstGeom prst="rect">
            <a:avLst/>
          </a:prstGeom>
          <a:noFill/>
          <a:ln w="349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4020457" y="2046514"/>
            <a:ext cx="72572" cy="1016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062515" y="2978778"/>
            <a:ext cx="667658" cy="566057"/>
          </a:xfrm>
          <a:prstGeom prst="rect">
            <a:avLst/>
          </a:prstGeom>
          <a:noFill/>
          <a:ln w="349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062514" y="3944257"/>
            <a:ext cx="667658" cy="566057"/>
          </a:xfrm>
          <a:prstGeom prst="rect">
            <a:avLst/>
          </a:prstGeom>
          <a:noFill/>
          <a:ln w="349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3947885" y="3211006"/>
            <a:ext cx="72572" cy="1016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3947885" y="4176485"/>
            <a:ext cx="72572" cy="1016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3178629" y="1814285"/>
            <a:ext cx="435428" cy="56605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</a:rPr>
              <a:t>5</a:t>
            </a:r>
            <a:endParaRPr lang="ru-RU" sz="6000" b="1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178629" y="2924489"/>
            <a:ext cx="435428" cy="56605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3185888" y="3944256"/>
            <a:ext cx="435428" cy="56605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>
                <a:solidFill>
                  <a:schemeClr val="tx1"/>
                </a:solidFill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842247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5515" y="1451429"/>
            <a:ext cx="5214257" cy="5214257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74171"/>
            <a:ext cx="8915400" cy="573705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9600" b="1" dirty="0" smtClean="0">
                <a:solidFill>
                  <a:schemeClr val="tx1"/>
                </a:solidFill>
              </a:rPr>
              <a:t>Молодцы !</a:t>
            </a:r>
            <a:endParaRPr lang="ru-RU" sz="9600" b="1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75771" y="4049486"/>
            <a:ext cx="4136572" cy="2616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err="1" smtClean="0">
                <a:solidFill>
                  <a:srgbClr val="0070C0"/>
                </a:solidFill>
              </a:rPr>
              <a:t>Д.з</a:t>
            </a:r>
            <a:r>
              <a:rPr lang="ru-RU" sz="5400" b="1" dirty="0" smtClean="0">
                <a:solidFill>
                  <a:srgbClr val="0070C0"/>
                </a:solidFill>
              </a:rPr>
              <a:t>.</a:t>
            </a:r>
          </a:p>
          <a:p>
            <a:pPr algn="ctr"/>
            <a:r>
              <a:rPr lang="ru-RU" sz="5400" b="1" dirty="0" smtClean="0">
                <a:solidFill>
                  <a:srgbClr val="0070C0"/>
                </a:solidFill>
              </a:rPr>
              <a:t>Стр. 113, № 9, №11</a:t>
            </a:r>
            <a:endParaRPr lang="ru-RU" sz="5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7894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597022" y="1216232"/>
            <a:ext cx="1136073" cy="1080654"/>
          </a:xfrm>
          <a:prstGeom prst="ellipse">
            <a:avLst/>
          </a:prstGeom>
          <a:noFill/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80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64758" y="1427020"/>
            <a:ext cx="784482" cy="737588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897186" y="1398652"/>
            <a:ext cx="816051" cy="74550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900223" y="1390405"/>
            <a:ext cx="845642" cy="75903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8838970" y="1358738"/>
            <a:ext cx="802153" cy="80587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0969571" y="1231078"/>
            <a:ext cx="1136073" cy="1080654"/>
          </a:xfrm>
          <a:prstGeom prst="ellipse">
            <a:avLst/>
          </a:prstGeom>
          <a:noFill/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11" name="Прямая со стрелкой 10"/>
          <p:cNvCxnSpPr>
            <a:stCxn id="4" idx="6"/>
            <a:endCxn id="5" idx="1"/>
          </p:cNvCxnSpPr>
          <p:nvPr/>
        </p:nvCxnSpPr>
        <p:spPr>
          <a:xfrm>
            <a:off x="1733095" y="1756559"/>
            <a:ext cx="1131663" cy="3925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endCxn id="6" idx="1"/>
          </p:cNvCxnSpPr>
          <p:nvPr/>
        </p:nvCxnSpPr>
        <p:spPr>
          <a:xfrm flipV="1">
            <a:off x="3679126" y="1771405"/>
            <a:ext cx="1218060" cy="956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endCxn id="7" idx="1"/>
          </p:cNvCxnSpPr>
          <p:nvPr/>
        </p:nvCxnSpPr>
        <p:spPr>
          <a:xfrm flipV="1">
            <a:off x="5727685" y="1769921"/>
            <a:ext cx="1172538" cy="1483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7745865" y="1756559"/>
            <a:ext cx="1110859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endCxn id="9" idx="2"/>
          </p:cNvCxnSpPr>
          <p:nvPr/>
        </p:nvCxnSpPr>
        <p:spPr>
          <a:xfrm>
            <a:off x="9643356" y="1720112"/>
            <a:ext cx="1326215" cy="5129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Прямоугольник 19"/>
          <p:cNvSpPr/>
          <p:nvPr/>
        </p:nvSpPr>
        <p:spPr>
          <a:xfrm>
            <a:off x="1755384" y="1332342"/>
            <a:ext cx="1109374" cy="2787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- 45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784033" y="1268030"/>
            <a:ext cx="1071990" cy="4411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: 7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5775298" y="1297555"/>
            <a:ext cx="1105605" cy="3546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+40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7812650" y="1341416"/>
            <a:ext cx="1103810" cy="3786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: 9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9711776" y="1274968"/>
            <a:ext cx="1229826" cy="3844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* 2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11163750" y="1594928"/>
            <a:ext cx="708936" cy="34998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10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619311" y="2793672"/>
            <a:ext cx="1136073" cy="1080654"/>
          </a:xfrm>
          <a:prstGeom prst="ellipse">
            <a:avLst/>
          </a:prstGeom>
          <a:noFill/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40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26" name="Овал 25"/>
          <p:cNvSpPr/>
          <p:nvPr/>
        </p:nvSpPr>
        <p:spPr>
          <a:xfrm>
            <a:off x="10964276" y="2705714"/>
            <a:ext cx="1136073" cy="1080654"/>
          </a:xfrm>
          <a:prstGeom prst="ellipse">
            <a:avLst/>
          </a:prstGeom>
          <a:noFill/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2823632" y="2818413"/>
            <a:ext cx="805109" cy="811477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4910344" y="2829862"/>
            <a:ext cx="791578" cy="75888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6898758" y="2788894"/>
            <a:ext cx="847108" cy="757223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8926945" y="2788894"/>
            <a:ext cx="714178" cy="75722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1" name="Прямая со стрелкой 30"/>
          <p:cNvCxnSpPr/>
          <p:nvPr/>
        </p:nvCxnSpPr>
        <p:spPr>
          <a:xfrm>
            <a:off x="1793548" y="3298047"/>
            <a:ext cx="1071210" cy="2432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>
            <a:endCxn id="28" idx="1"/>
          </p:cNvCxnSpPr>
          <p:nvPr/>
        </p:nvCxnSpPr>
        <p:spPr>
          <a:xfrm flipV="1">
            <a:off x="3659524" y="3209305"/>
            <a:ext cx="1250820" cy="7134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 flipV="1">
            <a:off x="5690444" y="3185235"/>
            <a:ext cx="1190459" cy="2407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>
            <a:endCxn id="30" idx="1"/>
          </p:cNvCxnSpPr>
          <p:nvPr/>
        </p:nvCxnSpPr>
        <p:spPr>
          <a:xfrm flipV="1">
            <a:off x="7771913" y="3167506"/>
            <a:ext cx="1155032" cy="288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>
            <a:endCxn id="26" idx="2"/>
          </p:cNvCxnSpPr>
          <p:nvPr/>
        </p:nvCxnSpPr>
        <p:spPr>
          <a:xfrm>
            <a:off x="9662986" y="3182424"/>
            <a:ext cx="1301290" cy="6361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Прямоугольник 35"/>
          <p:cNvSpPr/>
          <p:nvPr/>
        </p:nvSpPr>
        <p:spPr>
          <a:xfrm>
            <a:off x="1701078" y="2772383"/>
            <a:ext cx="1235385" cy="5294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+45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3659524" y="2736941"/>
            <a:ext cx="1151388" cy="4370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* 10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6045732" y="2769600"/>
            <a:ext cx="864962" cy="29358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: 1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7531797" y="2683330"/>
            <a:ext cx="1493195" cy="4906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+100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9504218" y="2705714"/>
            <a:ext cx="1620833" cy="4501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-850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41" name="Овал 40"/>
          <p:cNvSpPr/>
          <p:nvPr/>
        </p:nvSpPr>
        <p:spPr>
          <a:xfrm>
            <a:off x="660027" y="5730836"/>
            <a:ext cx="1136073" cy="1080654"/>
          </a:xfrm>
          <a:prstGeom prst="ellipse">
            <a:avLst/>
          </a:prstGeom>
          <a:noFill/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50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42" name="Овал 41"/>
          <p:cNvSpPr/>
          <p:nvPr/>
        </p:nvSpPr>
        <p:spPr>
          <a:xfrm>
            <a:off x="655849" y="4298542"/>
            <a:ext cx="1136073" cy="1080654"/>
          </a:xfrm>
          <a:prstGeom prst="ellipse">
            <a:avLst/>
          </a:prstGeom>
          <a:noFill/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25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43" name="Овал 42"/>
          <p:cNvSpPr/>
          <p:nvPr/>
        </p:nvSpPr>
        <p:spPr>
          <a:xfrm>
            <a:off x="11017072" y="4298542"/>
            <a:ext cx="1136073" cy="1080654"/>
          </a:xfrm>
          <a:prstGeom prst="ellipse">
            <a:avLst/>
          </a:prstGeom>
          <a:noFill/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44" name="Овал 43"/>
          <p:cNvSpPr/>
          <p:nvPr/>
        </p:nvSpPr>
        <p:spPr>
          <a:xfrm>
            <a:off x="10977373" y="5665383"/>
            <a:ext cx="1175772" cy="1146107"/>
          </a:xfrm>
          <a:prstGeom prst="ellipse">
            <a:avLst/>
          </a:prstGeom>
          <a:noFill/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2778694" y="4449959"/>
            <a:ext cx="866755" cy="813718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2747963" y="5916232"/>
            <a:ext cx="806029" cy="76694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4945317" y="4418778"/>
            <a:ext cx="782368" cy="844899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4970079" y="5921932"/>
            <a:ext cx="743158" cy="7407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7039199" y="4449959"/>
            <a:ext cx="732714" cy="813718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6951366" y="5902887"/>
            <a:ext cx="820547" cy="688837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9054276" y="4497143"/>
            <a:ext cx="739137" cy="76653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8983617" y="5860334"/>
            <a:ext cx="762993" cy="67227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3" name="Прямая со стрелкой 52"/>
          <p:cNvCxnSpPr>
            <a:endCxn id="47" idx="1"/>
          </p:cNvCxnSpPr>
          <p:nvPr/>
        </p:nvCxnSpPr>
        <p:spPr>
          <a:xfrm flipV="1">
            <a:off x="3674733" y="4841228"/>
            <a:ext cx="1270584" cy="4894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 стрелкой 53"/>
          <p:cNvCxnSpPr/>
          <p:nvPr/>
        </p:nvCxnSpPr>
        <p:spPr>
          <a:xfrm>
            <a:off x="1805671" y="4874166"/>
            <a:ext cx="999301" cy="14846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 стрелкой 54"/>
          <p:cNvCxnSpPr/>
          <p:nvPr/>
        </p:nvCxnSpPr>
        <p:spPr>
          <a:xfrm>
            <a:off x="1779393" y="6277436"/>
            <a:ext cx="999301" cy="14846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 стрелкой 55"/>
          <p:cNvCxnSpPr>
            <a:endCxn id="43" idx="2"/>
          </p:cNvCxnSpPr>
          <p:nvPr/>
        </p:nvCxnSpPr>
        <p:spPr>
          <a:xfrm flipV="1">
            <a:off x="9778284" y="4838869"/>
            <a:ext cx="1238788" cy="2230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 стрелкой 56"/>
          <p:cNvCxnSpPr>
            <a:endCxn id="51" idx="1"/>
          </p:cNvCxnSpPr>
          <p:nvPr/>
        </p:nvCxnSpPr>
        <p:spPr>
          <a:xfrm>
            <a:off x="7771913" y="4874166"/>
            <a:ext cx="1282363" cy="6244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 стрелкой 57"/>
          <p:cNvCxnSpPr>
            <a:endCxn id="49" idx="1"/>
          </p:cNvCxnSpPr>
          <p:nvPr/>
        </p:nvCxnSpPr>
        <p:spPr>
          <a:xfrm>
            <a:off x="5701922" y="4824023"/>
            <a:ext cx="1337277" cy="3279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 стрелкой 58"/>
          <p:cNvCxnSpPr>
            <a:endCxn id="44" idx="2"/>
          </p:cNvCxnSpPr>
          <p:nvPr/>
        </p:nvCxnSpPr>
        <p:spPr>
          <a:xfrm flipV="1">
            <a:off x="9742122" y="6238437"/>
            <a:ext cx="1235251" cy="4115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 стрелкой 59"/>
          <p:cNvCxnSpPr/>
          <p:nvPr/>
        </p:nvCxnSpPr>
        <p:spPr>
          <a:xfrm>
            <a:off x="7805351" y="6248894"/>
            <a:ext cx="1237023" cy="5790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 стрелкой 60"/>
          <p:cNvCxnSpPr>
            <a:endCxn id="50" idx="1"/>
          </p:cNvCxnSpPr>
          <p:nvPr/>
        </p:nvCxnSpPr>
        <p:spPr>
          <a:xfrm flipV="1">
            <a:off x="5739662" y="6247306"/>
            <a:ext cx="1211704" cy="3013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 стрелкой 61"/>
          <p:cNvCxnSpPr>
            <a:endCxn id="48" idx="1"/>
          </p:cNvCxnSpPr>
          <p:nvPr/>
        </p:nvCxnSpPr>
        <p:spPr>
          <a:xfrm flipV="1">
            <a:off x="3576152" y="6292282"/>
            <a:ext cx="1393927" cy="2194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Прямоугольник 62"/>
          <p:cNvSpPr/>
          <p:nvPr/>
        </p:nvSpPr>
        <p:spPr>
          <a:xfrm>
            <a:off x="10941602" y="2800767"/>
            <a:ext cx="1070215" cy="6515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100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9793413" y="4298542"/>
            <a:ext cx="1183959" cy="4986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* 3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7865958" y="4336384"/>
            <a:ext cx="1035569" cy="52479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: 9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5756836" y="4324284"/>
            <a:ext cx="1074587" cy="4728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+</a:t>
            </a:r>
            <a:r>
              <a:rPr lang="ru-RU" sz="4000" b="1" dirty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67" name="Прямоугольник 66"/>
          <p:cNvSpPr/>
          <p:nvPr/>
        </p:nvSpPr>
        <p:spPr>
          <a:xfrm>
            <a:off x="3628741" y="4311647"/>
            <a:ext cx="1155615" cy="4318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- 36 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68" name="Прямоугольник 67"/>
          <p:cNvSpPr/>
          <p:nvPr/>
        </p:nvSpPr>
        <p:spPr>
          <a:xfrm>
            <a:off x="7840225" y="5713160"/>
            <a:ext cx="1140907" cy="5165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* 2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69" name="Прямоугольник 68"/>
          <p:cNvSpPr/>
          <p:nvPr/>
        </p:nvSpPr>
        <p:spPr>
          <a:xfrm>
            <a:off x="11200981" y="4584729"/>
            <a:ext cx="708936" cy="34998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24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70" name="Прямоугольник 69"/>
          <p:cNvSpPr/>
          <p:nvPr/>
        </p:nvSpPr>
        <p:spPr>
          <a:xfrm>
            <a:off x="1700158" y="4449785"/>
            <a:ext cx="1061828" cy="4038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* 4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71" name="Прямоугольник 70"/>
          <p:cNvSpPr/>
          <p:nvPr/>
        </p:nvSpPr>
        <p:spPr>
          <a:xfrm>
            <a:off x="5631612" y="5809975"/>
            <a:ext cx="1313582" cy="3975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- 50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72" name="Прямоугольник 71"/>
          <p:cNvSpPr/>
          <p:nvPr/>
        </p:nvSpPr>
        <p:spPr>
          <a:xfrm>
            <a:off x="3404087" y="5825863"/>
            <a:ext cx="1512741" cy="4680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+400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73" name="Прямоугольник 72"/>
          <p:cNvSpPr/>
          <p:nvPr/>
        </p:nvSpPr>
        <p:spPr>
          <a:xfrm>
            <a:off x="1629778" y="5758227"/>
            <a:ext cx="1075046" cy="48383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* 5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74" name="Прямоугольник 73"/>
          <p:cNvSpPr/>
          <p:nvPr/>
        </p:nvSpPr>
        <p:spPr>
          <a:xfrm>
            <a:off x="9650602" y="5688129"/>
            <a:ext cx="1427711" cy="61867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-200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75" name="Прямоугольник 74"/>
          <p:cNvSpPr/>
          <p:nvPr/>
        </p:nvSpPr>
        <p:spPr>
          <a:xfrm>
            <a:off x="10947584" y="5941037"/>
            <a:ext cx="1235349" cy="5772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1000</a:t>
            </a:r>
            <a:endParaRPr lang="ru-RU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5889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63" grpId="0"/>
      <p:bldP spid="69" grpId="0"/>
      <p:bldP spid="7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05345" y="1316182"/>
            <a:ext cx="10299267" cy="45950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7200" b="1" dirty="0" smtClean="0">
                <a:solidFill>
                  <a:schemeClr val="tx1"/>
                </a:solidFill>
              </a:rPr>
              <a:t>    10     100     24   1000</a:t>
            </a:r>
            <a:endParaRPr lang="ru-RU" sz="7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1670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7200" b="1" dirty="0" smtClean="0">
                <a:solidFill>
                  <a:schemeClr val="tx1"/>
                </a:solidFill>
              </a:rPr>
              <a:t> </a:t>
            </a:r>
            <a:r>
              <a:rPr lang="ru-RU" sz="7200" b="1" dirty="0" smtClean="0">
                <a:solidFill>
                  <a:schemeClr val="tx1"/>
                </a:solidFill>
              </a:rPr>
              <a:t>10      </a:t>
            </a:r>
            <a:r>
              <a:rPr lang="ru-RU" sz="7200" b="1" dirty="0" smtClean="0">
                <a:solidFill>
                  <a:schemeClr val="tx1"/>
                </a:solidFill>
              </a:rPr>
              <a:t>100     1000</a:t>
            </a:r>
            <a:endParaRPr lang="ru-RU" sz="7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7464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/>
              <a:t>Тема урока: </a:t>
            </a:r>
            <a:endParaRPr lang="ru-RU" sz="6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1673" y="2119746"/>
            <a:ext cx="11513127" cy="3777622"/>
          </a:xfrm>
        </p:spPr>
        <p:txBody>
          <a:bodyPr/>
          <a:lstStyle/>
          <a:p>
            <a:pPr algn="ctr"/>
            <a:endParaRPr lang="ru-RU" sz="6000" b="1" dirty="0" smtClean="0"/>
          </a:p>
          <a:p>
            <a:pPr marL="0" indent="0" algn="ctr">
              <a:buNone/>
            </a:pPr>
            <a:r>
              <a:rPr lang="ru-RU" sz="7200" b="1" dirty="0" smtClean="0">
                <a:solidFill>
                  <a:srgbClr val="FF0000"/>
                </a:solidFill>
              </a:rPr>
              <a:t>Умножение </a:t>
            </a:r>
            <a:r>
              <a:rPr lang="ru-RU" sz="7200" b="1" dirty="0">
                <a:solidFill>
                  <a:srgbClr val="FF0000"/>
                </a:solidFill>
              </a:rPr>
              <a:t>на 1000, 10000</a:t>
            </a:r>
            <a:r>
              <a:rPr lang="ru-RU" sz="7200" b="1" dirty="0" smtClean="0">
                <a:solidFill>
                  <a:srgbClr val="FF0000"/>
                </a:solidFill>
              </a:rPr>
              <a:t>…</a:t>
            </a:r>
            <a:endParaRPr lang="ru-RU" sz="7200" dirty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2315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54727" y="415636"/>
            <a:ext cx="10640291" cy="6442363"/>
          </a:xfrm>
        </p:spPr>
        <p:txBody>
          <a:bodyPr/>
          <a:lstStyle/>
          <a:p>
            <a:r>
              <a:rPr lang="ru-RU" sz="4400" b="1" dirty="0"/>
              <a:t>Чтобы умножить число на </a:t>
            </a:r>
            <a:r>
              <a:rPr lang="ru-RU" sz="4400" b="1" dirty="0">
                <a:solidFill>
                  <a:srgbClr val="FF0000"/>
                </a:solidFill>
              </a:rPr>
              <a:t>1000 </a:t>
            </a:r>
            <a:r>
              <a:rPr lang="ru-RU" sz="4400" b="1" dirty="0"/>
              <a:t>надо приписать к этому числу </a:t>
            </a:r>
            <a:r>
              <a:rPr lang="ru-RU" sz="4400" b="1" dirty="0">
                <a:solidFill>
                  <a:srgbClr val="FF0000"/>
                </a:solidFill>
              </a:rPr>
              <a:t>три  нуля. </a:t>
            </a:r>
            <a:endParaRPr lang="ru-RU" sz="4400" dirty="0">
              <a:solidFill>
                <a:srgbClr val="FF0000"/>
              </a:solidFill>
            </a:endParaRPr>
          </a:p>
          <a:p>
            <a:r>
              <a:rPr lang="ru-RU" sz="4400" b="1" dirty="0"/>
              <a:t>Чтобы умножить число на </a:t>
            </a:r>
            <a:r>
              <a:rPr lang="ru-RU" sz="4400" b="1" dirty="0">
                <a:solidFill>
                  <a:srgbClr val="FF0000"/>
                </a:solidFill>
              </a:rPr>
              <a:t>10 000</a:t>
            </a:r>
            <a:r>
              <a:rPr lang="ru-RU" sz="4400" b="1" dirty="0"/>
              <a:t>, надо приписать </a:t>
            </a:r>
            <a:r>
              <a:rPr lang="ru-RU" sz="4400" b="1" dirty="0">
                <a:solidFill>
                  <a:srgbClr val="FF0000"/>
                </a:solidFill>
              </a:rPr>
              <a:t>четыре нуля</a:t>
            </a:r>
            <a:r>
              <a:rPr lang="ru-RU" sz="4400" b="1" dirty="0"/>
              <a:t>, </a:t>
            </a:r>
            <a:endParaRPr lang="ru-RU" sz="4400" dirty="0"/>
          </a:p>
          <a:p>
            <a:r>
              <a:rPr lang="ru-RU" sz="4400" b="1" dirty="0"/>
              <a:t>то есть достаточно приписать к числу столько 0, сколько их содержится в записи с единицей</a:t>
            </a:r>
            <a:endParaRPr lang="ru-RU" sz="4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4892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Проверь!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6473" y="2770908"/>
            <a:ext cx="11615448" cy="40870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5400" dirty="0" smtClean="0">
                <a:solidFill>
                  <a:schemeClr val="tx1"/>
                </a:solidFill>
              </a:rPr>
              <a:t>       </a:t>
            </a:r>
            <a:r>
              <a:rPr lang="ru-RU" sz="5400" b="1" dirty="0" smtClean="0">
                <a:solidFill>
                  <a:schemeClr val="tx1"/>
                </a:solidFill>
              </a:rPr>
              <a:t>24 000					13 000 000</a:t>
            </a:r>
          </a:p>
          <a:p>
            <a:pPr marL="0" indent="0">
              <a:buNone/>
            </a:pPr>
            <a:r>
              <a:rPr lang="ru-RU" sz="5400" b="1" dirty="0" smtClean="0">
                <a:solidFill>
                  <a:schemeClr val="tx1"/>
                </a:solidFill>
              </a:rPr>
              <a:t>     480 000							100 000</a:t>
            </a:r>
          </a:p>
          <a:p>
            <a:pPr marL="0" indent="0">
              <a:buNone/>
            </a:pPr>
            <a:r>
              <a:rPr lang="ru-RU" sz="5400" b="1" dirty="0" smtClean="0">
                <a:solidFill>
                  <a:schemeClr val="tx1"/>
                </a:solidFill>
              </a:rPr>
              <a:t>15 400 000							400 000</a:t>
            </a:r>
            <a:endParaRPr lang="ru-RU" sz="5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1182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Рисунок 2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262" y="17431"/>
            <a:ext cx="2817680" cy="1553507"/>
          </a:xfrm>
          <a:prstGeom prst="rect">
            <a:avLst/>
          </a:prstGeom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1287153" y="3301339"/>
            <a:ext cx="9836727" cy="27709"/>
          </a:xfrm>
          <a:prstGeom prst="line">
            <a:avLst/>
          </a:prstGeom>
          <a:ln w="63500">
            <a:solidFill>
              <a:schemeClr val="tx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H="1">
            <a:off x="3439886" y="2969157"/>
            <a:ext cx="14514" cy="60102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5500914" y="2982024"/>
            <a:ext cx="0" cy="63862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7489371" y="3315193"/>
            <a:ext cx="0" cy="1345210"/>
          </a:xfrm>
          <a:prstGeom prst="line">
            <a:avLst/>
          </a:prstGeom>
          <a:ln w="38100">
            <a:solidFill>
              <a:schemeClr val="tx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1293090" y="3350824"/>
            <a:ext cx="7256" cy="2632034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11112997" y="3321795"/>
            <a:ext cx="7256" cy="2632034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3708399" y="2673599"/>
            <a:ext cx="1451428" cy="49348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0070C0"/>
                </a:solidFill>
              </a:rPr>
              <a:t>3 ч</a:t>
            </a:r>
            <a:endParaRPr lang="ru-RU" sz="4400" b="1" dirty="0">
              <a:solidFill>
                <a:srgbClr val="0070C0"/>
              </a:solidFill>
            </a:endParaRPr>
          </a:p>
        </p:txBody>
      </p:sp>
      <p:cxnSp>
        <p:nvCxnSpPr>
          <p:cNvPr id="18" name="Прямая со стрелкой 17"/>
          <p:cNvCxnSpPr/>
          <p:nvPr/>
        </p:nvCxnSpPr>
        <p:spPr>
          <a:xfrm>
            <a:off x="1287153" y="2507349"/>
            <a:ext cx="2152733" cy="25812"/>
          </a:xfrm>
          <a:prstGeom prst="straightConnector1">
            <a:avLst/>
          </a:prstGeom>
          <a:ln w="349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623160" y="1843073"/>
            <a:ext cx="3889828" cy="46445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 smtClean="0">
                <a:solidFill>
                  <a:srgbClr val="0070C0"/>
                </a:solidFill>
              </a:rPr>
              <a:t>V</a:t>
            </a:r>
            <a:r>
              <a:rPr lang="ru-RU" sz="4400" b="1" dirty="0" smtClean="0">
                <a:solidFill>
                  <a:srgbClr val="0070C0"/>
                </a:solidFill>
              </a:rPr>
              <a:t>= 1000км/ч</a:t>
            </a:r>
            <a:endParaRPr lang="ru-RU" sz="4400" b="1" dirty="0">
              <a:solidFill>
                <a:srgbClr val="0070C0"/>
              </a:solidFill>
            </a:endParaRPr>
          </a:p>
        </p:txBody>
      </p:sp>
      <p:cxnSp>
        <p:nvCxnSpPr>
          <p:cNvPr id="21" name="Прямая со стрелкой 20"/>
          <p:cNvCxnSpPr/>
          <p:nvPr/>
        </p:nvCxnSpPr>
        <p:spPr>
          <a:xfrm>
            <a:off x="7489371" y="4366824"/>
            <a:ext cx="3698503" cy="0"/>
          </a:xfrm>
          <a:prstGeom prst="straightConnector1">
            <a:avLst/>
          </a:prstGeom>
          <a:ln w="4762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1"/>
          <p:cNvSpPr/>
          <p:nvPr/>
        </p:nvSpPr>
        <p:spPr>
          <a:xfrm>
            <a:off x="8046850" y="3786422"/>
            <a:ext cx="2583543" cy="51789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0070C0"/>
                </a:solidFill>
              </a:rPr>
              <a:t>787 км</a:t>
            </a:r>
            <a:endParaRPr lang="ru-RU" sz="4400" b="1" dirty="0">
              <a:solidFill>
                <a:srgbClr val="0070C0"/>
              </a:solidFill>
            </a:endParaRPr>
          </a:p>
        </p:txBody>
      </p:sp>
      <p:cxnSp>
        <p:nvCxnSpPr>
          <p:cNvPr id="23" name="Прямая со стрелкой 22"/>
          <p:cNvCxnSpPr/>
          <p:nvPr/>
        </p:nvCxnSpPr>
        <p:spPr>
          <a:xfrm flipV="1">
            <a:off x="1293090" y="5596580"/>
            <a:ext cx="9836727" cy="5281"/>
          </a:xfrm>
          <a:prstGeom prst="straightConnector1">
            <a:avLst/>
          </a:prstGeom>
          <a:ln w="4762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Прямоугольник 25"/>
          <p:cNvSpPr/>
          <p:nvPr/>
        </p:nvSpPr>
        <p:spPr>
          <a:xfrm>
            <a:off x="3976914" y="5017821"/>
            <a:ext cx="3018971" cy="50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0070C0"/>
                </a:solidFill>
              </a:rPr>
              <a:t>? км</a:t>
            </a:r>
            <a:endParaRPr lang="ru-RU" sz="4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7799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9" grpId="0"/>
      <p:bldP spid="22" grpId="0"/>
      <p:bldP spid="2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817680" cy="155350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23160" y="1843073"/>
            <a:ext cx="3889828" cy="46445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 smtClean="0">
                <a:solidFill>
                  <a:srgbClr val="0070C0"/>
                </a:solidFill>
              </a:rPr>
              <a:t>V</a:t>
            </a:r>
            <a:r>
              <a:rPr lang="ru-RU" sz="4400" b="1" dirty="0">
                <a:solidFill>
                  <a:srgbClr val="0070C0"/>
                </a:solidFill>
              </a:rPr>
              <a:t> </a:t>
            </a:r>
            <a:r>
              <a:rPr lang="ru-RU" sz="4400" b="1" dirty="0" smtClean="0">
                <a:solidFill>
                  <a:srgbClr val="0070C0"/>
                </a:solidFill>
              </a:rPr>
              <a:t>- ? км/ч</a:t>
            </a:r>
            <a:endParaRPr lang="ru-RU" sz="4400" b="1" dirty="0">
              <a:solidFill>
                <a:srgbClr val="0070C0"/>
              </a:solidFill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1287153" y="2507349"/>
            <a:ext cx="2152733" cy="25812"/>
          </a:xfrm>
          <a:prstGeom prst="straightConnector1">
            <a:avLst/>
          </a:prstGeom>
          <a:ln w="349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1287153" y="3301339"/>
            <a:ext cx="9836727" cy="27709"/>
          </a:xfrm>
          <a:prstGeom prst="line">
            <a:avLst/>
          </a:prstGeom>
          <a:ln w="63500">
            <a:solidFill>
              <a:schemeClr val="tx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H="1">
            <a:off x="3439886" y="2969157"/>
            <a:ext cx="14514" cy="60102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5500914" y="2982024"/>
            <a:ext cx="0" cy="63862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3708399" y="2673599"/>
            <a:ext cx="1451428" cy="49348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0070C0"/>
                </a:solidFill>
              </a:rPr>
              <a:t>3 ч</a:t>
            </a:r>
            <a:endParaRPr lang="ru-RU" sz="4400" b="1" dirty="0">
              <a:solidFill>
                <a:srgbClr val="0070C0"/>
              </a:solidFill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7489371" y="3315193"/>
            <a:ext cx="0" cy="1345210"/>
          </a:xfrm>
          <a:prstGeom prst="line">
            <a:avLst/>
          </a:prstGeom>
          <a:ln w="38100">
            <a:solidFill>
              <a:schemeClr val="tx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7489371" y="4366824"/>
            <a:ext cx="3698503" cy="0"/>
          </a:xfrm>
          <a:prstGeom prst="straightConnector1">
            <a:avLst/>
          </a:prstGeom>
          <a:ln w="4762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8046850" y="3786422"/>
            <a:ext cx="2583543" cy="51789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0070C0"/>
                </a:solidFill>
              </a:rPr>
              <a:t>787 км</a:t>
            </a:r>
            <a:endParaRPr lang="ru-RU" sz="4400" b="1" dirty="0">
              <a:solidFill>
                <a:srgbClr val="0070C0"/>
              </a:solidFill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1293090" y="3350824"/>
            <a:ext cx="7256" cy="2632034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11112997" y="3321795"/>
            <a:ext cx="7256" cy="2632034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V="1">
            <a:off x="1292135" y="5643421"/>
            <a:ext cx="9836727" cy="5281"/>
          </a:xfrm>
          <a:prstGeom prst="straightConnector1">
            <a:avLst/>
          </a:prstGeom>
          <a:ln w="4762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3976914" y="5017821"/>
            <a:ext cx="3018971" cy="50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0070C0"/>
                </a:solidFill>
              </a:rPr>
              <a:t>3787 км</a:t>
            </a:r>
            <a:endParaRPr lang="ru-RU" sz="4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59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189</TotalTime>
  <Words>185</Words>
  <Application>Microsoft Office PowerPoint</Application>
  <PresentationFormat>Широкоэкранный</PresentationFormat>
  <Paragraphs>66</Paragraphs>
  <Slides>13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Calibri</vt:lpstr>
      <vt:lpstr>Century Gothic</vt:lpstr>
      <vt:lpstr>Times New Roman</vt:lpstr>
      <vt:lpstr>Wingdings 3</vt:lpstr>
      <vt:lpstr>Легкий дым</vt:lpstr>
      <vt:lpstr>« С малой удачи начинается большой успех »</vt:lpstr>
      <vt:lpstr>Презентация PowerPoint</vt:lpstr>
      <vt:lpstr>Презентация PowerPoint</vt:lpstr>
      <vt:lpstr>Презентация PowerPoint</vt:lpstr>
      <vt:lpstr>Тема урока: </vt:lpstr>
      <vt:lpstr>Презентация PowerPoint</vt:lpstr>
      <vt:lpstr>Проверь!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 С малой удачи начинается большой успех »</dc:title>
  <dc:creator>pok1310@outlook.com</dc:creator>
  <cp:lastModifiedBy>pok1310@outlook.com</cp:lastModifiedBy>
  <cp:revision>20</cp:revision>
  <dcterms:created xsi:type="dcterms:W3CDTF">2017-11-28T12:22:51Z</dcterms:created>
  <dcterms:modified xsi:type="dcterms:W3CDTF">2017-11-28T20:47:35Z</dcterms:modified>
</cp:coreProperties>
</file>