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9" r:id="rId5"/>
    <p:sldId id="268" r:id="rId6"/>
    <p:sldId id="270" r:id="rId7"/>
    <p:sldId id="258" r:id="rId8"/>
    <p:sldId id="259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50" autoAdjust="0"/>
    <p:restoredTop sz="94660"/>
  </p:normalViewPr>
  <p:slideViewPr>
    <p:cSldViewPr>
      <p:cViewPr varScale="1">
        <p:scale>
          <a:sx n="66" d="100"/>
          <a:sy n="66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86487-5EB7-4576-90BB-B033E8C18134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FBF50-86CC-483E-A460-3AD775BC5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F2785-FD70-4258-BB41-016F5BB027A3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5359A-699C-4725-8B58-24692C5B4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FC937-8DB1-4299-AC92-9375C85581F8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B33CE-B13F-45BF-8D26-08FE5AAE3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D418C-1334-4EDF-BAE2-913BB214CA69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C1AA-5AE0-4346-A3F2-682C2E579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81DF3-5971-4394-99BA-1D9DC2447974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79AFC-E90A-4402-9C1E-A44BE1994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B81C6-872A-478E-B449-15B6C5B6F4B7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FA089-DD75-4689-BF59-125D58636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32DDF-C6F5-458E-B6F5-6061A8AD13B9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A3969-2370-4269-8891-9844F752D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E15F-E3C6-4626-94C6-1829307FA5B4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35929-8993-4293-BADE-FEF167105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288F8-4D98-42CB-8622-7EB5663DD178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002B-195B-4EA7-A775-D03A36857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4A8C5-E85A-46BB-8EE0-5D19DBC98D3A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E1FCA-4D02-4E99-8033-40AE465F2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95570-EC53-4B9C-AEAC-B3340E9C9D29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6956E-0C10-46EE-80E0-9624F45C9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4A91A9-F08F-490D-B28D-995D33D826B0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C03C39-6E7E-4730-8206-E447A66C0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 descr="49de3d88e57a869c878dcd94e016388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70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692275" y="260350"/>
            <a:ext cx="55435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/>
              <a:t>Сенсорное развитие детей раннего возраста с использованием технологии «Мате +»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867400" y="4941888"/>
            <a:ext cx="2844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/>
              <a:t>Составил:</a:t>
            </a:r>
          </a:p>
          <a:p>
            <a:pPr>
              <a:spcBef>
                <a:spcPct val="50000"/>
              </a:spcBef>
            </a:pPr>
            <a:r>
              <a:rPr lang="ru-RU" sz="2000" b="1" i="1"/>
              <a:t>Воспитатель МАДОУ № 27</a:t>
            </a:r>
          </a:p>
          <a:p>
            <a:pPr>
              <a:spcBef>
                <a:spcPct val="50000"/>
              </a:spcBef>
            </a:pPr>
            <a:r>
              <a:rPr lang="ru-RU" sz="2000" b="1" i="1">
                <a:latin typeface="Times New Roman" pitchFamily="18" charset="0"/>
              </a:rPr>
              <a:t>Жук О.Ю</a:t>
            </a:r>
            <a:r>
              <a:rPr lang="ru-RU"/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0002-004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1042988" y="1125538"/>
            <a:ext cx="6769100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latin typeface="Times New Roman" pitchFamily="18" charset="0"/>
              </a:rPr>
              <a:t>Благодаря нашим мишкам мы теперь точно скажем «где большой?  где маленький?» и правильно покажем  и назовем нужный цвет!!!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39750" y="4005263"/>
            <a:ext cx="799306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000" b="1" i="1">
                <a:latin typeface="Times New Roman" pitchFamily="18" charset="0"/>
              </a:rPr>
              <a:t>Спасибо за 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 descr="0002-004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539750" y="620713"/>
            <a:ext cx="79930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i="1">
                <a:latin typeface="Times New Roman" pitchFamily="18" charset="0"/>
              </a:rPr>
              <a:t>Дети </a:t>
            </a:r>
            <a:r>
              <a:rPr lang="ru-RU" sz="2000" i="1"/>
              <a:t>раннего возраста</a:t>
            </a:r>
            <a:r>
              <a:rPr lang="ru-RU" sz="2000" i="1">
                <a:latin typeface="Times New Roman" pitchFamily="18" charset="0"/>
              </a:rPr>
              <a:t> – маленькие исследователи, которые ежедневно открывают для себя что-то новое. </a:t>
            </a:r>
            <a:r>
              <a:rPr lang="ru-RU" sz="2000" i="1"/>
              <a:t>Помочь детям познать таинственный, интересный окружающий мир через математику нам помогает программа «Мате +».</a:t>
            </a:r>
            <a:r>
              <a:rPr lang="ru-RU" sz="2000" i="1">
                <a:latin typeface="Times New Roman" pitchFamily="18" charset="0"/>
              </a:rPr>
              <a:t> </a:t>
            </a:r>
            <a:endParaRPr lang="ru-RU" sz="2000" i="1"/>
          </a:p>
          <a:p>
            <a:pPr algn="ctr">
              <a:spcBef>
                <a:spcPct val="50000"/>
              </a:spcBef>
            </a:pPr>
            <a:r>
              <a:rPr lang="ru-RU" sz="2000" i="1">
                <a:latin typeface="Times New Roman" pitchFamily="18" charset="0"/>
              </a:rPr>
              <a:t>Задача педагога- </a:t>
            </a:r>
            <a:r>
              <a:rPr lang="ru-RU" sz="2000" i="1"/>
              <a:t>поддерживать интерес, детскую инициативу, быть рядом в этом увлекательном путешествии по миру математики</a:t>
            </a:r>
            <a:r>
              <a:rPr lang="ru-RU" sz="2000" i="1">
                <a:latin typeface="Times New Roman" pitchFamily="18" charset="0"/>
              </a:rPr>
              <a:t>. В этом воспитателю помогут интересные занятия с использованием различных игр. </a:t>
            </a:r>
            <a:endParaRPr lang="ru-RU" sz="2000" i="1"/>
          </a:p>
          <a:p>
            <a:pPr algn="ctr">
              <a:spcBef>
                <a:spcPct val="50000"/>
              </a:spcBef>
            </a:pPr>
            <a:r>
              <a:rPr lang="ru-RU" b="1" i="1"/>
              <a:t>В ходе работы с программой </a:t>
            </a:r>
            <a:r>
              <a:rPr lang="ru-RU" b="1" i="1">
                <a:solidFill>
                  <a:srgbClr val="0000FF"/>
                </a:solidFill>
              </a:rPr>
              <a:t>Мате плюс</a:t>
            </a:r>
            <a:r>
              <a:rPr lang="ru-RU" b="1" i="1"/>
              <a:t>, дети очень увлеклись игрой с мишками. Это подтолкнуло меня на разработку математических игр в раннем возрасте.</a:t>
            </a:r>
          </a:p>
          <a:p>
            <a:pPr algn="ctr">
              <a:spcBef>
                <a:spcPct val="50000"/>
              </a:spcBef>
            </a:pPr>
            <a:endParaRPr lang="ru-RU" sz="2000" b="1" i="1"/>
          </a:p>
        </p:txBody>
      </p:sp>
      <p:pic>
        <p:nvPicPr>
          <p:cNvPr id="14339" name="Picture 5" descr="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997200"/>
            <a:ext cx="3979862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0002-004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1979613" y="765175"/>
            <a:ext cx="5400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spcBef>
                <a:spcPct val="50000"/>
              </a:spcBef>
            </a:pPr>
            <a:endParaRPr lang="ru-RU" sz="2000" b="1" i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971550" y="404813"/>
            <a:ext cx="684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0000FF"/>
                </a:solidFill>
              </a:rPr>
              <a:t>Математическая игра «найди мишке дом».</a:t>
            </a:r>
          </a:p>
        </p:txBody>
      </p:sp>
      <p:sp>
        <p:nvSpPr>
          <p:cNvPr id="15364" name="Text Box 10"/>
          <p:cNvSpPr txBox="1">
            <a:spLocks noChangeArrowheads="1"/>
          </p:cNvSpPr>
          <p:nvPr/>
        </p:nvSpPr>
        <p:spPr bwMode="auto">
          <a:xfrm>
            <a:off x="684213" y="836613"/>
            <a:ext cx="8208962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u="sng">
                <a:solidFill>
                  <a:srgbClr val="6600CC"/>
                </a:solidFill>
              </a:rPr>
              <a:t>Чему учимся:</a:t>
            </a:r>
            <a:r>
              <a:rPr lang="ru-RU"/>
              <a:t> понятие «большой - маленький», цвет.</a:t>
            </a:r>
            <a:endParaRPr lang="ru-RU" u="sng"/>
          </a:p>
          <a:p>
            <a:pPr>
              <a:spcBef>
                <a:spcPct val="50000"/>
              </a:spcBef>
            </a:pPr>
            <a:r>
              <a:rPr lang="ru-RU" u="sng">
                <a:solidFill>
                  <a:srgbClr val="6600CC"/>
                </a:solidFill>
              </a:rPr>
              <a:t>Как играть</a:t>
            </a:r>
            <a:r>
              <a:rPr lang="ru-RU">
                <a:solidFill>
                  <a:srgbClr val="6600CC"/>
                </a:solidFill>
              </a:rPr>
              <a:t>:</a:t>
            </a:r>
            <a:r>
              <a:rPr lang="ru-RU"/>
              <a:t> Разложите на столе( можно также на ковре) домики из картона, расставьте мишек в хаотическом порядке и при этом пойте или просто проговаривайте слова:</a:t>
            </a: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187450" y="2133600"/>
            <a:ext cx="6553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990033"/>
                </a:solidFill>
              </a:rPr>
              <a:t>Вышли мишки погулять. Надо мишек посчитать.              Раз ,два, три, четыре, пять - чтобы всех не потерять.                       Но вот стало холодать надо мишкам в дом бежать                                                 (дети расставляют мишек в домики по цвету).</a:t>
            </a:r>
          </a:p>
        </p:txBody>
      </p:sp>
      <p:sp>
        <p:nvSpPr>
          <p:cNvPr id="15366" name="Text Box 12"/>
          <p:cNvSpPr txBox="1">
            <a:spLocks noChangeArrowheads="1"/>
          </p:cNvSpPr>
          <p:nvPr/>
        </p:nvSpPr>
        <p:spPr bwMode="auto">
          <a:xfrm>
            <a:off x="539750" y="3284538"/>
            <a:ext cx="84248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Варианты игры: Задания можно давать от простого к сложному. Сначала поиграйте только с маленькими мишками (соответственно-маленькие домики) или только с большими. Затем и с большими и с маленькими одновременно.</a:t>
            </a:r>
          </a:p>
        </p:txBody>
      </p:sp>
      <p:pic>
        <p:nvPicPr>
          <p:cNvPr id="15367" name="Picture 6" descr="20170227_0832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508500"/>
            <a:ext cx="33845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7" descr="20170227_0839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4292600"/>
            <a:ext cx="3095625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0002-004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1979613" y="765175"/>
            <a:ext cx="5400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spcBef>
                <a:spcPct val="50000"/>
              </a:spcBef>
            </a:pPr>
            <a:endParaRPr lang="ru-RU" sz="2000" b="1" i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250825" y="333375"/>
            <a:ext cx="86423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</a:rPr>
              <a:t>Математическая игра                                                 «Ну-ка мишки встаньте в ряд!».</a:t>
            </a:r>
          </a:p>
        </p:txBody>
      </p: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684213" y="1484313"/>
            <a:ext cx="7343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u="sng">
                <a:solidFill>
                  <a:srgbClr val="6600CC"/>
                </a:solidFill>
              </a:rPr>
              <a:t>Чему учимся:</a:t>
            </a:r>
            <a:r>
              <a:rPr lang="ru-RU" sz="2000"/>
              <a:t> учиться в заданной последовательности под диктовку составлять мишек в ряд .</a:t>
            </a: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468313" y="2276475"/>
            <a:ext cx="8135937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>
                <a:solidFill>
                  <a:srgbClr val="CC0099"/>
                </a:solidFill>
              </a:rPr>
              <a:t>«Ну-ка мишки встаньте в ряд! Будем с вами мы играть!   Желтый, красный и зеленый! Затем красный, снова желтый… Ох, забыли про зеленый! Будем снова начинать!»</a:t>
            </a:r>
          </a:p>
        </p:txBody>
      </p:sp>
      <p:pic>
        <p:nvPicPr>
          <p:cNvPr id="16390" name="Picture 5" descr="мишки в ря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429000"/>
            <a:ext cx="202723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 descr="90ok6aUkFi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3429000"/>
            <a:ext cx="4752975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0002-004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1979613" y="765175"/>
            <a:ext cx="5400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spcBef>
                <a:spcPct val="50000"/>
              </a:spcBef>
            </a:pPr>
            <a:endParaRPr lang="ru-RU" sz="2000" b="1" i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68313" y="333375"/>
            <a:ext cx="813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FF"/>
                </a:solidFill>
              </a:rPr>
              <a:t>Математическая игра «Сколько мишек?».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84213" y="836613"/>
            <a:ext cx="7993062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u="sng">
                <a:solidFill>
                  <a:srgbClr val="6600CC"/>
                </a:solidFill>
              </a:rPr>
              <a:t>Чему учимся:</a:t>
            </a:r>
            <a:r>
              <a:rPr lang="ru-RU"/>
              <a:t> без пересчета  сравнивать количество одинаковых объектов, познакомиться с понятием «один-много».</a:t>
            </a:r>
          </a:p>
          <a:p>
            <a:pPr>
              <a:spcBef>
                <a:spcPct val="50000"/>
              </a:spcBef>
            </a:pPr>
            <a:r>
              <a:rPr lang="ru-RU" u="sng">
                <a:solidFill>
                  <a:srgbClr val="6600CC"/>
                </a:solidFill>
              </a:rPr>
              <a:t>Ход игры:</a:t>
            </a:r>
            <a:r>
              <a:rPr lang="ru-RU"/>
              <a:t> Воспитатель вносит красочную коробку, в которой лежат разноцветные мишки по количеству детей в подгруппе. Спрашивает о количестве шариков в коробке. Затем раздает мишек детям по одному, спрашивает о количестве мишек у каждого, цвете. Дети складывают мишек в коробку, воспитатель отмечает, что их стало много. Затем выставляет коробочки ли ведерки нужного цвета. Предлагает детям положить мишек в коробочки в соответствии с их цветом.</a:t>
            </a:r>
          </a:p>
          <a:p>
            <a:pPr>
              <a:spcBef>
                <a:spcPct val="50000"/>
              </a:spcBef>
            </a:pPr>
            <a:r>
              <a:rPr lang="ru-RU" i="1"/>
              <a:t>Для того чтобы игра для детей была интересна и увлекательна, можно поиграть с речевым сопровождением:</a:t>
            </a:r>
            <a:endParaRPr lang="ru-RU" b="1" i="1">
              <a:solidFill>
                <a:schemeClr val="tx2"/>
              </a:solidFill>
            </a:endParaRPr>
          </a:p>
        </p:txBody>
      </p:sp>
      <p:sp>
        <p:nvSpPr>
          <p:cNvPr id="17413" name="Text Box 13"/>
          <p:cNvSpPr txBox="1">
            <a:spLocks noChangeArrowheads="1"/>
          </p:cNvSpPr>
          <p:nvPr/>
        </p:nvSpPr>
        <p:spPr bwMode="auto">
          <a:xfrm>
            <a:off x="2555875" y="4581525"/>
            <a:ext cx="5903913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>
                <a:solidFill>
                  <a:schemeClr val="folHlink"/>
                </a:solidFill>
              </a:rPr>
              <a:t>«Сколько мишек, посмотрите, всех не сосчитать! Вырастем и будем мы цифры называть. А пока скажите дружно много ли? Один? Вот как быстро мы считаем! На месте не стоим.»</a:t>
            </a:r>
          </a:p>
          <a:p>
            <a:pPr>
              <a:spcBef>
                <a:spcPct val="50000"/>
              </a:spcBef>
            </a:pPr>
            <a:endParaRPr lang="ru-RU" sz="20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0002-004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1979613" y="765175"/>
            <a:ext cx="5400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spcBef>
                <a:spcPct val="50000"/>
              </a:spcBef>
            </a:pPr>
            <a:endParaRPr lang="ru-RU" sz="2000" b="1" i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979613" y="765175"/>
            <a:ext cx="540067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spcBef>
                <a:spcPct val="50000"/>
              </a:spcBef>
            </a:pPr>
            <a:r>
              <a:rPr lang="ru-RU" sz="2000" b="1" i="1">
                <a:solidFill>
                  <a:schemeClr val="tx2"/>
                </a:solidFill>
                <a:latin typeface="Times New Roman" pitchFamily="18" charset="0"/>
              </a:rPr>
              <a:t>Математика повсюду</a:t>
            </a:r>
          </a:p>
          <a:p>
            <a:pPr lvl="2">
              <a:spcBef>
                <a:spcPct val="50000"/>
              </a:spcBef>
            </a:pPr>
            <a:r>
              <a:rPr lang="ru-RU" sz="2000" b="1" i="1">
                <a:solidFill>
                  <a:schemeClr val="tx2"/>
                </a:solidFill>
                <a:latin typeface="Times New Roman" pitchFamily="18" charset="0"/>
              </a:rPr>
              <a:t>Глазом только поведешь,</a:t>
            </a:r>
          </a:p>
          <a:p>
            <a:pPr lvl="2">
              <a:spcBef>
                <a:spcPct val="50000"/>
              </a:spcBef>
            </a:pPr>
            <a:r>
              <a:rPr lang="ru-RU" sz="2000" b="1" i="1">
                <a:solidFill>
                  <a:schemeClr val="tx2"/>
                </a:solidFill>
                <a:latin typeface="Times New Roman" pitchFamily="18" charset="0"/>
              </a:rPr>
              <a:t>И примеров сразу уйму</a:t>
            </a:r>
          </a:p>
          <a:p>
            <a:pPr lvl="2">
              <a:spcBef>
                <a:spcPct val="50000"/>
              </a:spcBef>
            </a:pPr>
            <a:r>
              <a:rPr lang="ru-RU" sz="2000" b="1" i="1">
                <a:solidFill>
                  <a:schemeClr val="tx2"/>
                </a:solidFill>
                <a:latin typeface="Times New Roman" pitchFamily="18" charset="0"/>
              </a:rPr>
              <a:t>Ты вокруг себя найдешь.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908175" y="2852738"/>
            <a:ext cx="55451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chemeClr val="tx2"/>
                </a:solidFill>
                <a:latin typeface="Times New Roman" pitchFamily="18" charset="0"/>
              </a:rPr>
              <a:t>С полюбившимися нами мишками «Мате +» мы отправляемся в путешествие за математическими знаниями.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0002-004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 descr="2EIyfiA4K1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076700"/>
            <a:ext cx="3816350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jRT0rivEl6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420938"/>
            <a:ext cx="3816350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684213" y="765175"/>
            <a:ext cx="42481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Мишек в ручки мы возьмем,</a:t>
            </a:r>
          </a:p>
          <a:p>
            <a:pPr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Мишкам домики найдем…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5003800" y="1268413"/>
            <a:ext cx="35274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Раз, два, три, четыре, пять…</a:t>
            </a:r>
          </a:p>
          <a:p>
            <a:pPr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Будем с мишками скакать…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0002-004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4" descr="B_SL75rjnH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205038"/>
            <a:ext cx="2468563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7" descr="P4CHIH8A3p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1773238"/>
            <a:ext cx="3863975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2339975" y="620713"/>
            <a:ext cx="367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Times New Roman" pitchFamily="18" charset="0"/>
              </a:rPr>
              <a:t>Театр теней</a:t>
            </a:r>
          </a:p>
        </p:txBody>
      </p:sp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755650" y="1412875"/>
            <a:ext cx="7704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tx2"/>
                </a:solidFill>
                <a:latin typeface="Times New Roman" pitchFamily="18" charset="0"/>
              </a:rPr>
              <a:t>- Вот по лесу шагает большой мишка, а рядом с ним маленький…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0002-004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3" descr="zE6FKCa1Mo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997200"/>
            <a:ext cx="4213225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BooOYKevBl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997200"/>
            <a:ext cx="417671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1403350" y="549275"/>
            <a:ext cx="6408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Times New Roman" pitchFamily="18" charset="0"/>
              </a:rPr>
              <a:t>Вместе весело шагать по просторам..</a:t>
            </a: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1763713" y="5445125"/>
            <a:ext cx="6192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Для маленьких мишек мы слепили маленькие комочки, для больших – большие.</a:t>
            </a:r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2051050" y="1268413"/>
            <a:ext cx="4608513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Мы пойдем с тобой гулять, мы не будем унывать!</a:t>
            </a:r>
          </a:p>
          <a:p>
            <a:pPr algn="ctr"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В руки мы возьмем снежок…</a:t>
            </a:r>
          </a:p>
          <a:p>
            <a:pPr algn="ctr"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Раз, два, три…получился пирожок!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460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МАДОУ №27</dc:creator>
  <cp:lastModifiedBy>User</cp:lastModifiedBy>
  <cp:revision>18</cp:revision>
  <dcterms:created xsi:type="dcterms:W3CDTF">2019-03-14T06:22:19Z</dcterms:created>
  <dcterms:modified xsi:type="dcterms:W3CDTF">2022-11-17T07:08:47Z</dcterms:modified>
</cp:coreProperties>
</file>