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6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8FD"/>
    <a:srgbClr val="ABF3F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3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3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5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07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7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5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5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94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2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7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4.wdp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23" Type="http://schemas.microsoft.com/office/2007/relationships/hdphoto" Target="../media/hdphoto5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3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171449" y="185738"/>
            <a:ext cx="8781481" cy="6535738"/>
          </a:xfrm>
          <a:prstGeom prst="round2DiagRect">
            <a:avLst/>
          </a:prstGeom>
          <a:solidFill>
            <a:srgbClr val="CBF8FD">
              <a:alpha val="67059"/>
            </a:srgb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 contourW="114300">
            <a:bevelT w="177800" h="101600" prst="relaxedInset"/>
            <a:bevelB w="177800" h="101600"/>
            <a:contourClr>
              <a:srgbClr val="0070C0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015" y="5815599"/>
            <a:ext cx="2238527" cy="1095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76052" y="51936"/>
            <a:ext cx="3063630" cy="12291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90762" y="5788335"/>
            <a:ext cx="2381238" cy="11274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799239"/>
            <a:ext cx="2252310" cy="11023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3906" y="5799239"/>
            <a:ext cx="2330094" cy="110327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03C3-7EF4-4AC4-9D5B-93196BB8B7DF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58A18-C517-430F-9D74-ABBBABEDA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0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&#1076;&#1077;&#1090;&#1080;.mp4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yJrS5aA-_Uk" TargetMode="External"/><Relationship Id="rId3" Type="http://schemas.openxmlformats.org/officeDocument/2006/relationships/hyperlink" Target="http://rznfilarmonia.ru/news/4133/" TargetMode="External"/><Relationship Id="rId7" Type="http://schemas.openxmlformats.org/officeDocument/2006/relationships/hyperlink" Target="https://www.youtube.com/watch?v=5xvzifdE9WU" TargetMode="External"/><Relationship Id="rId2" Type="http://schemas.openxmlformats.org/officeDocument/2006/relationships/hyperlink" Target="http://ya-zemlyak.ru/mus_hor.asp?id_hor=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0l0_L80kylE" TargetMode="External"/><Relationship Id="rId11" Type="http://schemas.openxmlformats.org/officeDocument/2006/relationships/hyperlink" Target="https://www.youtube.com/watch?v=jkevVFJfuwM" TargetMode="External"/><Relationship Id="rId5" Type="http://schemas.openxmlformats.org/officeDocument/2006/relationships/hyperlink" Target="https://specialradio.ru/oih/ryazanskij-gosudarstvennyj-akademicheskij-russkij-narodnyj-xor-imeni-e-popova/" TargetMode="External"/><Relationship Id="rId10" Type="http://schemas.openxmlformats.org/officeDocument/2006/relationships/hyperlink" Target="https://www.youtube.com/watch?v=_S0TsYxx1RU" TargetMode="External"/><Relationship Id="rId4" Type="http://schemas.openxmlformats.org/officeDocument/2006/relationships/hyperlink" Target="https://audiohunter.ru/?song=&#1056;&#1103;&#1079;&#1072;&#1085;&#1089;&#1082;&#1080;&#1081;+&#1085;&#1072;&#1088;&#1086;&#1076;&#1085;&#1099;&#1081;+&#1093;&#1086;&#1088;" TargetMode="External"/><Relationship Id="rId9" Type="http://schemas.openxmlformats.org/officeDocument/2006/relationships/hyperlink" Target="https://www.youtube.com/watch?v=MkMLbzsQvi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&#1048;&#1084;&#1080;&#1076;&#1078;&#1077;&#1074;&#1099;&#1081;%20&#1088;&#1086;&#1083;&#1080;&#1082;%20&#1056;&#1103;&#1079;&#1072;&#1085;&#1089;&#1082;&#1086;&#1075;&#1086;%20&#1093;&#1086;&#1088;&#1072;%20&#1080;&#1084;.%20&#1045;.&#1055;&#1086;&#1087;&#1086;&#1074;&#1072;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56;&#1103;&#1079;&#1072;&#1085;&#1089;&#1082;&#1080;&#1081;%20&#1085;&#1072;&#1088;&#1086;&#1076;&#1085;&#1099;&#1081;%20&#1093;&#1086;&#1088;%20-%20&#1056;&#1103;&#1073;&#1080;&#1085;&#1072;-&#1088;&#1103;&#1073;&#1080;&#1085;&#1091;&#1096;&#1082;&#1072;_(audiohunter.ru).mp3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videoplayback%20(1).mp4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5 класс\урок 6\e887d08e41ec9415d0b2a737d2a8fb99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49044"/>
            <a:ext cx="4094207" cy="421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66269" y="3657600"/>
            <a:ext cx="3805881" cy="163109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Урок в 5 классе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Выполнила учитель музыки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Ендонова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С.Г.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11211"/>
            <a:ext cx="7692081" cy="15569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Народный хор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91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28368" y="1448745"/>
            <a:ext cx="3393989" cy="84802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В 2013 году возобновлена деятельность детской хоровой студии при Рязанском государственном академическом русском народном хоре им. Е Попова, в которой талантливое молодое артистическое поколение воспитывается в духе сохранения и развития традиций коллектива. На протяжении всей творческой жизни Рязанского народного хора осуществлялось созидательное сотрудничество со многими российскими композиторами - А. Новиковым, Ф. Масловым, А. Мосоловым, А. Аверкиным, В. </a:t>
            </a:r>
            <a:r>
              <a:rPr lang="ru-RU" sz="6400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Темновым</a:t>
            </a:r>
            <a:r>
              <a:rPr lang="ru-RU" sz="6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, Г. Пономаренко, А. Ермаковым и другими.</a:t>
            </a:r>
            <a:endParaRPr lang="ru-RU" sz="64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>
            <a:hlinkClick r:id="rId2" action="ppaction://hlinkfile"/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5" r="215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2117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2" r="18212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38079" y="1359242"/>
            <a:ext cx="3077185" cy="4366055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9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Сегодня в состав большого творческого коллектива наряду с хоровыми артистами входят оркестр и балет. За прошедшие десятилетия Рязанский народный хор был желанным гостем в каждом селе нашей области, исколесил всю необъятную Россию и республики бывшего Советского Союза. Артистам хора рукоплескали зрители многих стран: Греции, Франции, Германии, Болгарии, Венгрии, Китая, Монголии, Чехословакии, Польши и Канады.</a:t>
            </a:r>
            <a:endParaRPr lang="ru-RU" sz="49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52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6476" y="471638"/>
            <a:ext cx="3922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+mj-lt"/>
              </a:rPr>
              <a:t>Источники изображений:</a:t>
            </a:r>
            <a:endParaRPr lang="ru-RU" sz="2400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08372" y="1427216"/>
            <a:ext cx="4572000" cy="41344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1600" dirty="0">
                <a:latin typeface="Times New Roman"/>
                <a:ea typeface="Times New Roman"/>
              </a:rPr>
              <a:t>.</a:t>
            </a:r>
            <a:r>
              <a:rPr lang="ru-RU" sz="1200" dirty="0">
                <a:latin typeface="Times New Roman"/>
                <a:ea typeface="Times New Roman"/>
              </a:rPr>
              <a:t> </a:t>
            </a:r>
            <a:r>
              <a:rPr lang="ru-RU" sz="16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http://ya-zemlyak.ru/mus_hor.asp?id_hor=13</a:t>
            </a:r>
            <a:endParaRPr lang="ru-RU" sz="1200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16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http://rznfilarmonia.ru/news/4133/</a:t>
            </a:r>
            <a:endParaRPr lang="ru-RU" sz="1200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1600" u="sng" dirty="0">
                <a:solidFill>
                  <a:srgbClr val="0000FF"/>
                </a:solidFill>
                <a:latin typeface="Times New Roman"/>
                <a:ea typeface="Times New Roman"/>
                <a:hlinkClick r:id="rId4"/>
              </a:rPr>
              <a:t>https://audiohunter.ru/?song=Рязанский+народный+хор</a:t>
            </a:r>
            <a:endParaRPr lang="ru-RU" sz="1200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1600" u="sng" dirty="0">
                <a:solidFill>
                  <a:srgbClr val="0000FF"/>
                </a:solidFill>
                <a:latin typeface="Times New Roman"/>
                <a:ea typeface="Times New Roman"/>
                <a:hlinkClick r:id="rId5"/>
              </a:rPr>
              <a:t>https://specialradio.ru/oih/ryazanskij-gosudarstvennyj-akademicheskij-russkij-narodnyj-xor-imeni-e-popova</a:t>
            </a:r>
            <a:r>
              <a:rPr lang="ru-RU" sz="16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5"/>
              </a:rPr>
              <a:t>/</a:t>
            </a:r>
            <a:endParaRPr lang="ru-RU" sz="1600" u="sng" dirty="0" smtClean="0">
              <a:solidFill>
                <a:srgbClr val="0000FF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6"/>
              </a:rPr>
              <a:t>https://</a:t>
            </a:r>
            <a:r>
              <a:rPr lang="en-US" sz="1200" dirty="0" smtClean="0">
                <a:latin typeface="Times New Roman"/>
                <a:ea typeface="Times New Roman"/>
                <a:hlinkClick r:id="rId6"/>
              </a:rPr>
              <a:t>www.youtube.com/watch?v=0l0_L80kylE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7"/>
              </a:rPr>
              <a:t>https://</a:t>
            </a:r>
            <a:r>
              <a:rPr lang="en-US" sz="1200" dirty="0" smtClean="0">
                <a:latin typeface="Times New Roman"/>
                <a:ea typeface="Times New Roman"/>
                <a:hlinkClick r:id="rId7"/>
              </a:rPr>
              <a:t>www.youtube.com/watch?v=5xvzifdE9WU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8"/>
              </a:rPr>
              <a:t>https://</a:t>
            </a:r>
            <a:r>
              <a:rPr lang="en-US" sz="1200" dirty="0" smtClean="0">
                <a:latin typeface="Times New Roman"/>
                <a:ea typeface="Times New Roman"/>
                <a:hlinkClick r:id="rId8"/>
              </a:rPr>
              <a:t>www.youtube.com/watch?v=yJrS5aA-</a:t>
            </a:r>
            <a:r>
              <a:rPr lang="en-US" sz="1200" dirty="0">
                <a:latin typeface="Times New Roman"/>
                <a:ea typeface="Times New Roman"/>
                <a:hlinkClick r:id="rId8"/>
              </a:rPr>
              <a:t>_</a:t>
            </a:r>
            <a:r>
              <a:rPr lang="en-US" sz="1200" dirty="0" smtClean="0">
                <a:latin typeface="Times New Roman"/>
                <a:ea typeface="Times New Roman"/>
                <a:hlinkClick r:id="rId8"/>
              </a:rPr>
              <a:t>Uk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9"/>
              </a:rPr>
              <a:t>https://</a:t>
            </a:r>
            <a:r>
              <a:rPr lang="en-US" sz="1200" dirty="0" smtClean="0">
                <a:latin typeface="Times New Roman"/>
                <a:ea typeface="Times New Roman"/>
                <a:hlinkClick r:id="rId9"/>
              </a:rPr>
              <a:t>www.youtube.com/watch?v=MkMLbzsQviw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10"/>
              </a:rPr>
              <a:t>https://www.youtube.com/watch?v=_</a:t>
            </a:r>
            <a:r>
              <a:rPr lang="en-US" sz="1200" dirty="0" smtClean="0">
                <a:latin typeface="Times New Roman"/>
                <a:ea typeface="Times New Roman"/>
                <a:hlinkClick r:id="rId10"/>
              </a:rPr>
              <a:t>S0TsYxx1RU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en-US" sz="1200" dirty="0">
                <a:latin typeface="Times New Roman"/>
                <a:ea typeface="Times New Roman"/>
                <a:hlinkClick r:id="rId11"/>
              </a:rPr>
              <a:t>https://</a:t>
            </a:r>
            <a:r>
              <a:rPr lang="en-US" sz="1200" dirty="0" smtClean="0">
                <a:latin typeface="Times New Roman"/>
                <a:ea typeface="Times New Roman"/>
                <a:hlinkClick r:id="rId11"/>
              </a:rPr>
              <a:t>www.youtube.com/watch?v=jkevVFJfuwM</a:t>
            </a:r>
            <a:endParaRPr lang="ru-RU" sz="1200" dirty="0" smtClean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236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2127" y="1081817"/>
            <a:ext cx="6148003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Рязанский народный хор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им.Е.Г.Попова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907014"/>
            <a:ext cx="7886700" cy="2188559"/>
          </a:xfrm>
        </p:spPr>
      </p:pic>
    </p:spTree>
    <p:extLst>
      <p:ext uri="{BB962C8B-B14F-4D97-AF65-F5344CB8AC3E}">
        <p14:creationId xmlns:p14="http://schemas.microsoft.com/office/powerpoint/2010/main" val="4739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4886" y="1105824"/>
            <a:ext cx="3080951" cy="1618735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Косилкина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Ивановна, уроженка села Большая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Журавинка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8" y="1105824"/>
            <a:ext cx="4629150" cy="463682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47134" y="2817340"/>
            <a:ext cx="3546389" cy="3225114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Осенью 1932 года русский народный хор из села Большие </a:t>
            </a:r>
            <a:r>
              <a:rPr lang="ru-RU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Журавинки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Ряжского района Рязанской области под руководством Ирины </a:t>
            </a:r>
            <a:r>
              <a:rPr lang="ru-RU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Косилкиной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выступил в официальном праздничном концерте в Рязани. Эта дата считается днём рождения прославленного коллектива, Государственного академического Рязанского  русского народного хора имени Евгения Попова.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0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892" y="3369276"/>
            <a:ext cx="5486069" cy="273084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69773" y="1227439"/>
            <a:ext cx="7479957" cy="2042983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Первые участники хора, как и его основательница Ирина Ивановна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Косилкина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, - простые сельские жители, которые пели так, как научились от своих родителей и дедов. Отсюда – характерная рязанская манера исполнения.</a:t>
            </a: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 октябре 1946 года хор получил статус «государственный».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0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968" y="3455772"/>
            <a:ext cx="4671250" cy="240309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36822" y="1013724"/>
            <a:ext cx="7578810" cy="2289649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первых дней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профессионального существования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Рязанский хор главными задачами ставил сохранение местной оригинальной манеры пения, запись и обработку рязанского фольклора и поиск новых произведений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2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1" b="12011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3677" y="1383957"/>
            <a:ext cx="3035642" cy="4349578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9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 протяжении почти сорока лет эти задачи настойчиво, последовательно и талантливо решались его выдающимся художественным руководителем – Евгением Григорьевичем Поповым, выпускником Московской государственной консерватории им. П.И. Чайковского, уроженцем </a:t>
            </a:r>
            <a:r>
              <a:rPr lang="ru-RU" sz="1900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Старожиловского</a:t>
            </a:r>
            <a:r>
              <a:rPr lang="ru-RU" sz="19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района, возглавившим Рязанский хор в 1950 году. Новый период развития хора, связанный с приходом одаренного, опытного музыканта, отличается большим творческим подъемом коллектива, когда русская народная песня поднимается до высот истинного искусства.</a:t>
            </a:r>
            <a:endParaRPr lang="ru-RU" sz="19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87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Click r:id="rId2" action="ppaction://hlinkfile"/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6" r="23286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66120" y="1425146"/>
            <a:ext cx="2776152" cy="36864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 именем Е.Г.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Попова-композитора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связана и такая грань творчества хора, как исполнение песен на стихи нашего земляка Сергея Есенина. На протяжении всего своего творческого пути Е.Г. Попов создает хоровые шедевры на основе есенинской поэзии.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7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4" r="25364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71030" y="1518444"/>
            <a:ext cx="2949178" cy="2633426"/>
          </a:xfrm>
        </p:spPr>
        <p:txBody>
          <a:bodyPr/>
          <a:lstStyle/>
          <a:p>
            <a:pPr>
              <a:spcAft>
                <a:spcPts val="75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 1996 году за высокое художественное мастерство и подлинность народной певческой традиции Рязанскому хору было присвоено почетное звание «академический».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269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2" r="18542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3321" y="1760838"/>
            <a:ext cx="3225467" cy="293473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В 2001 году Государственный академический Рязанский русский народный хор удостаивается имени своего легендарного художественного руководителя – Евгения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Попова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42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351D8B"/>
      </a:hlink>
      <a:folHlink>
        <a:srgbClr val="AD2751"/>
      </a:folHlink>
    </a:clrScheme>
    <a:fontScheme name="Consolas/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474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Consolas</vt:lpstr>
      <vt:lpstr>Times New Roman</vt:lpstr>
      <vt:lpstr>Verdana</vt:lpstr>
      <vt:lpstr>Тема Office</vt:lpstr>
      <vt:lpstr>Народный хор</vt:lpstr>
      <vt:lpstr>Рязанский народный хор им.Е.Г.Попова</vt:lpstr>
      <vt:lpstr>Косилкина Ирина Ивановна, уроженка села Большая Журавинка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Учитель</cp:lastModifiedBy>
  <cp:revision>15</cp:revision>
  <dcterms:created xsi:type="dcterms:W3CDTF">2014-07-11T15:56:53Z</dcterms:created>
  <dcterms:modified xsi:type="dcterms:W3CDTF">2022-11-17T01:10:14Z</dcterms:modified>
</cp:coreProperties>
</file>