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7" r:id="rId8"/>
    <p:sldId id="264" r:id="rId9"/>
    <p:sldId id="265" r:id="rId10"/>
    <p:sldId id="261" r:id="rId11"/>
    <p:sldId id="266" r:id="rId12"/>
    <p:sldId id="281" r:id="rId13"/>
    <p:sldId id="268" r:id="rId14"/>
    <p:sldId id="275" r:id="rId15"/>
    <p:sldId id="269" r:id="rId16"/>
    <p:sldId id="277" r:id="rId17"/>
    <p:sldId id="278" r:id="rId18"/>
    <p:sldId id="270" r:id="rId19"/>
    <p:sldId id="276" r:id="rId20"/>
    <p:sldId id="271" r:id="rId21"/>
    <p:sldId id="272" r:id="rId22"/>
    <p:sldId id="273" r:id="rId23"/>
    <p:sldId id="274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AD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2" autoAdjust="0"/>
    <p:restoredTop sz="94660" autoAdjust="0"/>
  </p:normalViewPr>
  <p:slideViewPr>
    <p:cSldViewPr snapToGrid="0">
      <p:cViewPr varScale="1">
        <p:scale>
          <a:sx n="79" d="100"/>
          <a:sy n="79" d="100"/>
        </p:scale>
        <p:origin x="-16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1155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769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184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6C5D37DF-E4F1-4FD6-9B33-7E5B366F19C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914400" y="152400"/>
            <a:ext cx="10261600" cy="5334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1219414-EA24-459C-88A8-33D1F866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28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6496895-F874-41A5-98F0-619DA29E7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1333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EDE0AEC-D7AC-44E8-84F3-E01E6D10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57733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8235BE0-1F65-4BB1-82A1-8DBC6AC484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73012370"/>
      </p:ext>
    </p:extLst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481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7338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519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308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92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856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350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426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87AC589-BEAF-48EF-823E-B52C2FA46FE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F35360-9631-48F4-B087-B02F1E5AC5B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1265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936" y="218210"/>
            <a:ext cx="11180619" cy="15274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</a:rPr>
              <a:t>Русский язык</a:t>
            </a:r>
            <a:endParaRPr lang="ru-RU" sz="5400" b="1" cap="none" spc="0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2050" name="Picture 2" descr="https://ds04.infourok.ru/uploads/ex/0081/00175910-2ab481ad/hello_html_7ead1e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38" y="1745673"/>
            <a:ext cx="5626231" cy="44784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s://c8.alamy.com/comp/EW8RX6/boy-teaching-vector-illustration-EW8RX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c8.alamy.com/comp/EW8RX6/boy-teaching-vector-illustration-EW8RX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s://ds04.infourok.ru/uploads/ex/05e5/0003c2ec-ad98e3e4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15321" y="1644553"/>
            <a:ext cx="5296570" cy="3987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2758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774" r="10432" b="7518"/>
          <a:stretch>
            <a:fillRect/>
          </a:stretch>
        </p:blipFill>
        <p:spPr>
          <a:xfrm>
            <a:off x="0" y="0"/>
            <a:ext cx="8364682" cy="6296891"/>
          </a:xfr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247" y="2234044"/>
            <a:ext cx="2752867" cy="3273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8860247" y="5630864"/>
            <a:ext cx="2752867" cy="6632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93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693" y="196164"/>
            <a:ext cx="2799732" cy="192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823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08E423B1-BA2E-45AA-ABF1-FBD424BE44C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12570" y="845853"/>
            <a:ext cx="11914548" cy="18246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000" dirty="0" smtClean="0">
                <a:latin typeface="Arial Black" panose="020B0A04020102020204" pitchFamily="34" charset="0"/>
              </a:rPr>
              <a:t>Прочитайте </a:t>
            </a:r>
            <a:r>
              <a:rPr lang="ru-RU" sz="3000" dirty="0">
                <a:latin typeface="Arial Black" panose="020B0A04020102020204" pitchFamily="34" charset="0"/>
              </a:rPr>
              <a:t>четверостишие. Что обозначает выражение </a:t>
            </a:r>
            <a:r>
              <a:rPr lang="ru-RU" sz="4100" i="1" dirty="0">
                <a:solidFill>
                  <a:srgbClr val="FF0000"/>
                </a:solidFill>
                <a:latin typeface="Arial Black" panose="020B0A04020102020204" pitchFamily="34" charset="0"/>
              </a:rPr>
              <a:t>скучная </a:t>
            </a:r>
            <a:r>
              <a:rPr lang="ru-RU" sz="4100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пopal</a:t>
            </a:r>
            <a:r>
              <a:rPr lang="ru-RU" sz="4100" i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000" dirty="0">
                <a:latin typeface="Arial Black" panose="020B0A04020102020204" pitchFamily="34" charset="0"/>
              </a:rPr>
              <a:t>Спишите. Поставьте ударение, подчеркните безударные гласные в словах. Какие гласные называются ударными? </a:t>
            </a:r>
          </a:p>
          <a:p>
            <a:endParaRPr lang="ru-RU" sz="3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A1350F-C678-423C-96D6-8B678044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19" y="2539878"/>
            <a:ext cx="11952651" cy="37674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45945" y="14856"/>
            <a:ext cx="84818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141.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(Работа </a:t>
            </a:r>
            <a:r>
              <a:rPr lang="ru-RU" sz="2800" dirty="0">
                <a:latin typeface="Arial Black" panose="020B0A04020102020204" pitchFamily="34" charset="0"/>
              </a:rPr>
              <a:t>в парах</a:t>
            </a:r>
            <a:r>
              <a:rPr lang="ru-RU" sz="2800" dirty="0" smtClean="0">
                <a:latin typeface="Arial Black" panose="020B0A04020102020204" pitchFamily="34" charset="0"/>
              </a:rPr>
              <a:t>.) </a:t>
            </a:r>
            <a:endParaRPr lang="ru-RU" sz="48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446724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6" y="3766304"/>
            <a:ext cx="2688299" cy="252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016" y="874864"/>
            <a:ext cx="11673229" cy="27973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Гусей  кр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и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кливых 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а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а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ван</a:t>
            </a:r>
          </a:p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я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нулся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к  югу:  пр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и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бл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и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жалас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ь</a:t>
            </a:r>
          </a:p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вольн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скучная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ра;</a:t>
            </a:r>
          </a:p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Ст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ял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ябрь</a:t>
            </a:r>
            <a:r>
              <a:rPr lang="ru-RU" sz="6400" i="1" dirty="0">
                <a:solidFill>
                  <a:srgbClr val="002A7E"/>
                </a:solidFill>
                <a:latin typeface="Arial Black" panose="020B0A04020102020204" pitchFamily="34" charset="0"/>
              </a:rPr>
              <a:t>  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уж  у  дв</a:t>
            </a:r>
            <a:r>
              <a:rPr lang="ru-RU" sz="6400" i="1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6400" i="1" dirty="0">
                <a:solidFill>
                  <a:schemeClr val="tx1"/>
                </a:solidFill>
                <a:latin typeface="Arial Black" panose="020B0A04020102020204" pitchFamily="34" charset="0"/>
              </a:rPr>
              <a:t>ра. 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8520" y="3886200"/>
            <a:ext cx="8916725" cy="24003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Гласный  звук  в  ударном  слоге  (под  ударением)  называется 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ударным.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20981" y="166256"/>
            <a:ext cx="9133609" cy="6546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Проверь себя</a:t>
            </a:r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65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87120F-1CDC-418C-ADEF-4B720EF2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39" y="260649"/>
            <a:ext cx="10972800" cy="248891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Сам р Упр. 142 (с. 93).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434D57-3043-4A4D-8C4E-C95F6A70E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2" y="873713"/>
            <a:ext cx="11679382" cy="22643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sz="2600" dirty="0" smtClean="0">
                <a:latin typeface="Arial Black" panose="020B0A04020102020204" pitchFamily="34" charset="0"/>
              </a:rPr>
              <a:t>Прочитайте </a:t>
            </a:r>
            <a:r>
              <a:rPr lang="ru-RU" sz="2600" dirty="0">
                <a:latin typeface="Arial Black" panose="020B0A04020102020204" pitchFamily="34" charset="0"/>
              </a:rPr>
              <a:t>первую пару слов. Чем отличаются слова?  Чем отличаются слова во второй паре? Это формы одного и того же слова. Прочитайте слова второй группы. Можно ли сказать, что тигр и тигренок — это одно и то же слово? Береза и березовый — это формы одного слова или однокоренные слова?  Что записано в первом столбике? Что записано во втором столбике?  Прочитайте вывод.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44CE1F9-4D44-4593-9C7F-7F1A537A71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906"/>
          <a:stretch/>
        </p:blipFill>
        <p:spPr>
          <a:xfrm>
            <a:off x="249382" y="3273136"/>
            <a:ext cx="11159836" cy="30481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2625" y="-5926"/>
            <a:ext cx="5360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142.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6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4512" y="3979167"/>
            <a:ext cx="4981435" cy="110799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тигр-тигры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берёза- 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берёзы</a:t>
            </a:r>
            <a:endParaRPr kumimoji="0" lang="ru-RU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4683" y="3979167"/>
            <a:ext cx="5695667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тигр-тигрята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берёза-берёзовый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4512" y="2303358"/>
            <a:ext cx="4981435" cy="120032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</a:rPr>
              <a:t>Формы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</a:rPr>
              <a:t>слова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2409" y="2257352"/>
            <a:ext cx="5667942" cy="120032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</a:rPr>
              <a:t>Однокоренные слова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67691" y="166256"/>
            <a:ext cx="9486900" cy="1459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Проверь себя</a:t>
            </a:r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754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24C8AC-9D40-458B-B4D9-F4C59CAC6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73" y="750935"/>
            <a:ext cx="12046527" cy="1877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</a:t>
            </a:r>
            <a:r>
              <a:rPr lang="ru-RU" sz="2000" dirty="0" smtClean="0">
                <a:latin typeface="Arial Black" panose="020B0A04020102020204" pitchFamily="34" charset="0"/>
              </a:rPr>
              <a:t>Прочитайте </a:t>
            </a:r>
            <a:r>
              <a:rPr lang="ru-RU" sz="2000" dirty="0">
                <a:latin typeface="Arial Black" panose="020B0A04020102020204" pitchFamily="34" charset="0"/>
              </a:rPr>
              <a:t>первую пару предложений. Произнесите выделенные слова. Как произносятся эти слова?  Посмотрите на слово. Какими буквами обозначены безударные гласные звуки? Кто сможет проверить безударные гласные в этих словах?  Какой вывод можете сделать?  Найдите среди предложений пословицу. Объясните ее смысл.  Спишите пословицу, поставьте ударение, подчеркните безударные гласные. Прочитайте, на что нужно обратить внимание.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A17278F-0EE5-4566-9E58-49A6F06F8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47" r="3695"/>
          <a:stretch/>
        </p:blipFill>
        <p:spPr>
          <a:xfrm>
            <a:off x="114300" y="2483427"/>
            <a:ext cx="11918373" cy="38342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7630" y="-5926"/>
            <a:ext cx="10270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143. </a:t>
            </a:r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по вариантам)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7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433" y="2122684"/>
            <a:ext cx="11984567" cy="250973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  </a:t>
            </a:r>
            <a:r>
              <a:rPr lang="ru-RU" sz="4400" i="1" dirty="0">
                <a:solidFill>
                  <a:schemeClr val="tx1"/>
                </a:solidFill>
                <a:latin typeface="Arial Black" panose="020B0A04020102020204" pitchFamily="34" charset="0"/>
              </a:rPr>
              <a:t>Древние  города  окружали земляные  </a:t>
            </a:r>
            <a:r>
              <a:rPr lang="ru-RU" sz="4400" i="1" dirty="0">
                <a:solidFill>
                  <a:srgbClr val="FF0000"/>
                </a:solidFill>
                <a:latin typeface="Arial Black" panose="020B0A04020102020204" pitchFamily="34" charset="0"/>
              </a:rPr>
              <a:t>валы.  </a:t>
            </a:r>
            <a:r>
              <a:rPr lang="ru-RU" sz="4400" i="1" dirty="0">
                <a:solidFill>
                  <a:schemeClr val="tx1"/>
                </a:solidFill>
                <a:latin typeface="Arial Black" panose="020B0A04020102020204" pitchFamily="34" charset="0"/>
              </a:rPr>
              <a:t>Повозки  с  грузом  тянули </a:t>
            </a:r>
            <a:r>
              <a:rPr lang="ru-RU" sz="4400" i="1" dirty="0">
                <a:solidFill>
                  <a:srgbClr val="002A7E"/>
                </a:solidFill>
                <a:latin typeface="Arial Black" panose="020B0A04020102020204" pitchFamily="34" charset="0"/>
              </a:rPr>
              <a:t> </a:t>
            </a:r>
            <a:r>
              <a:rPr lang="ru-RU" sz="4400" i="1" dirty="0">
                <a:solidFill>
                  <a:srgbClr val="FF0000"/>
                </a:solidFill>
                <a:latin typeface="Arial Black" panose="020B0A04020102020204" pitchFamily="34" charset="0"/>
              </a:rPr>
              <a:t>волы. </a:t>
            </a:r>
          </a:p>
        </p:txBody>
      </p:sp>
      <p:sp>
        <p:nvSpPr>
          <p:cNvPr id="5" name="AutoShape 2" descr="https://ic.pics.livejournal.com/zamki_kreposti/35257464/152836/152836_800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ic.pics.livejournal.com/zamki_kreposti/35257464/152836/152836_800.jpg"/>
          <p:cNvSpPr>
            <a:spLocks noChangeAspect="1" noChangeArrowheads="1"/>
          </p:cNvSpPr>
          <p:nvPr/>
        </p:nvSpPr>
        <p:spPr bwMode="auto">
          <a:xfrm>
            <a:off x="410633" y="79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19" y="4145973"/>
            <a:ext cx="4295983" cy="20781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134" y="4281055"/>
            <a:ext cx="4127500" cy="1943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366" y="7939"/>
            <a:ext cx="2796116" cy="168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68205" y="353292"/>
            <a:ext cx="7845136" cy="1459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Проверь себя</a:t>
            </a:r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18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869" y="2122684"/>
            <a:ext cx="11810804" cy="250973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800" i="1" dirty="0">
                <a:solidFill>
                  <a:schemeClr val="tx1"/>
                </a:solidFill>
                <a:latin typeface="Arial Black" panose="020B0A04020102020204" pitchFamily="34" charset="0"/>
              </a:rPr>
              <a:t>Над  котлом  клубятся  </a:t>
            </a:r>
            <a:r>
              <a:rPr lang="ru-RU" sz="4800" i="1" dirty="0">
                <a:solidFill>
                  <a:srgbClr val="FF0000"/>
                </a:solidFill>
                <a:latin typeface="Arial Black" panose="020B0A04020102020204" pitchFamily="34" charset="0"/>
              </a:rPr>
              <a:t>пары</a:t>
            </a:r>
            <a:r>
              <a:rPr lang="ru-RU" sz="4800" i="1" dirty="0">
                <a:solidFill>
                  <a:srgbClr val="002060"/>
                </a:solidFill>
                <a:latin typeface="Arial Black" panose="020B0A04020102020204" pitchFamily="34" charset="0"/>
              </a:rPr>
              <a:t>  </a:t>
            </a:r>
            <a:r>
              <a:rPr lang="ru-RU" sz="4800" i="1" dirty="0">
                <a:solidFill>
                  <a:schemeClr val="tx1"/>
                </a:solidFill>
                <a:latin typeface="Arial Black" panose="020B0A04020102020204" pitchFamily="34" charset="0"/>
              </a:rPr>
              <a:t>воды. До  </a:t>
            </a:r>
            <a:r>
              <a:rPr lang="ru-RU" sz="4800" i="1" dirty="0">
                <a:solidFill>
                  <a:srgbClr val="FF0000"/>
                </a:solidFill>
                <a:latin typeface="Arial Black" panose="020B0A04020102020204" pitchFamily="34" charset="0"/>
              </a:rPr>
              <a:t>поры</a:t>
            </a:r>
            <a:r>
              <a:rPr lang="ru-RU" sz="4800" i="1" dirty="0">
                <a:solidFill>
                  <a:srgbClr val="002060"/>
                </a:solidFill>
                <a:latin typeface="Arial Black" panose="020B0A04020102020204" pitchFamily="34" charset="0"/>
              </a:rPr>
              <a:t>  </a:t>
            </a:r>
            <a:r>
              <a:rPr lang="ru-RU" sz="4800" i="1" dirty="0">
                <a:solidFill>
                  <a:schemeClr val="tx1"/>
                </a:solidFill>
                <a:latin typeface="Arial Black" panose="020B0A04020102020204" pitchFamily="34" charset="0"/>
              </a:rPr>
              <a:t>до  времени не  сеют  семени.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03" y="4355494"/>
            <a:ext cx="3242007" cy="1837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8478819" y="4080893"/>
            <a:ext cx="3001243" cy="20238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629" y="19238"/>
            <a:ext cx="2796116" cy="165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68205" y="353292"/>
            <a:ext cx="7845136" cy="1459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Проверь себя</a:t>
            </a:r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0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8CA30D-E9C1-49C6-9BE1-1E133B95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123" y="917404"/>
            <a:ext cx="11671501" cy="19697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sz="2200" dirty="0" smtClean="0">
                <a:latin typeface="Arial Black" panose="020B0A04020102020204" pitchFamily="34" charset="0"/>
              </a:rPr>
              <a:t>Прочитайте </a:t>
            </a:r>
            <a:r>
              <a:rPr lang="ru-RU" sz="2200" dirty="0">
                <a:latin typeface="Arial Black" panose="020B0A04020102020204" pitchFamily="34" charset="0"/>
              </a:rPr>
              <a:t>группы слов. Где записаны формы слова? Где записаны однокоренные слова?  Запишите слова так же, как в учебнике. Поставьте ударение. Выполните задания по учебнику. Скажите: как пишутся гласные в одном и том же корне в ударном и безударном слоге? Главное правило русского языка говорит, что корень в однокоренных словах пишется одинаково, независимо от того, как произносится. Прочитайте, на что нужно обратить внимание. Прочитайте правило. Что такое проверяемое слово Что такое проверочное слово?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0407564-23BC-4D6F-8BEF-9B54CBBB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9" y="3140969"/>
            <a:ext cx="12180251" cy="38360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2626" y="-5926"/>
            <a:ext cx="5360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144.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22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13" r="38638" b="49927"/>
          <a:stretch/>
        </p:blipFill>
        <p:spPr bwMode="auto">
          <a:xfrm>
            <a:off x="287128" y="3543029"/>
            <a:ext cx="5272922" cy="227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7899"/>
          <a:stretch/>
        </p:blipFill>
        <p:spPr bwMode="auto">
          <a:xfrm>
            <a:off x="5300974" y="3739064"/>
            <a:ext cx="6624736" cy="188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71703" y="2548947"/>
            <a:ext cx="3286805" cy="8280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Формы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слова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92010" y="2548947"/>
            <a:ext cx="4842663" cy="8280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Однокоренные  </a:t>
            </a:r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</a:rPr>
              <a:t>слова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884" y="201809"/>
            <a:ext cx="2796116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68205" y="353292"/>
            <a:ext cx="7845136" cy="1459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Проверь себя</a:t>
            </a:r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691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003" y="377271"/>
            <a:ext cx="11835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r>
              <a:rPr lang="ru-RU" b="1" dirty="0" smtClean="0"/>
              <a:t>В </a:t>
            </a:r>
            <a:r>
              <a:rPr lang="ru-RU" b="1" dirty="0"/>
              <a:t>одной небольшой деревне жил крестьянин. Вечером, после трудового дня он сидел на крыльце своего дома, наслаждаясь тишиной и прохладой.</a:t>
            </a:r>
          </a:p>
          <a:p>
            <a:r>
              <a:rPr lang="ru-RU" b="1" dirty="0"/>
              <a:t>Мимо его дома проходила дорога в город, по которой перемещалось множество людей.</a:t>
            </a:r>
          </a:p>
          <a:p>
            <a:r>
              <a:rPr lang="ru-RU" b="1" dirty="0"/>
              <a:t>Сначала мимо прошел старичок и подумал: "Какой бездельник. Сидит на крыльце и ничего не делает. Нет чтобы делом каким заняться". Поворчал он про себя, да и дальше пошел.</a:t>
            </a:r>
          </a:p>
          <a:p>
            <a:r>
              <a:rPr lang="ru-RU" b="1" dirty="0"/>
              <a:t>Следом за ним шла молодая женщина. Посмотрев на человека у дома, она подумала: "Чего это он в дом не идет. Видно высматривает что-то. Потом всем расскажет, кого увидит, станет сплетни распускать, кто куда мимо его дома шел". Фыркнула и ускорила шаг.</a:t>
            </a:r>
          </a:p>
          <a:p>
            <a:r>
              <a:rPr lang="ru-RU" b="1" dirty="0"/>
              <a:t>Еще позже, по дороге прошел дровосек, который подумал: "Должно быть этот человек много трудился и теперь заслуженно отдыхает. Ведь так приятно после тяжелого рабочего дня просто сидеть и наслаждаться природой". После этого он заторопился к себе домой, за </a:t>
            </a:r>
            <a:r>
              <a:rPr lang="ru-RU" b="1" dirty="0" smtClean="0"/>
              <a:t>своим </a:t>
            </a:r>
            <a:r>
              <a:rPr lang="ru-RU" b="1" dirty="0"/>
              <a:t>заслуженным отдыхом</a:t>
            </a:r>
            <a:r>
              <a:rPr lang="ru-RU" b="1" dirty="0" smtClean="0"/>
              <a:t>.</a:t>
            </a:r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595" y="3400306"/>
            <a:ext cx="117486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Кем </a:t>
            </a:r>
            <a:r>
              <a:rPr lang="ru-RU" b="1" dirty="0"/>
              <a:t>же на самом деле был тот крестьянин? Да кто его знает. Мало ли какая причина может быть у человека для того, чтобы вечером сидеть на крыльце у своего дома, и наслаждаться спокойствием. О нем мы ничего не можем сказать.</a:t>
            </a:r>
          </a:p>
          <a:p>
            <a:r>
              <a:rPr lang="ru-RU" b="1" dirty="0"/>
              <a:t>Зато, можно сказать кем были люди, проходившие мимо.</a:t>
            </a:r>
          </a:p>
          <a:p>
            <a:r>
              <a:rPr lang="ru-RU" b="1" dirty="0"/>
              <a:t>Пожилой мужчина, первый заметивший крестьянина, сам является лентяем и бездельником. К тому же любящим поворчать.</a:t>
            </a:r>
          </a:p>
          <a:p>
            <a:r>
              <a:rPr lang="ru-RU" b="1" dirty="0"/>
              <a:t>Женщина, идущая по дорого после него, только и занимается тем, что глазеет на окружающих и сплетничает.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595" y="5307934"/>
            <a:ext cx="117486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Наши </a:t>
            </a:r>
            <a:r>
              <a:rPr lang="ru-RU" b="1" dirty="0"/>
              <a:t>слова и мысли говорят о нас очень много. Человек видит в других то, чем наполнен он сам. Каждый из нас делает внешний мир отражением </a:t>
            </a:r>
            <a:r>
              <a:rPr lang="ru-RU" b="1" dirty="0" smtClean="0"/>
              <a:t>внутреннего. Не </a:t>
            </a:r>
            <a:r>
              <a:rPr lang="ru-RU" b="1" dirty="0"/>
              <a:t>судите других, и следите за своими </a:t>
            </a:r>
            <a:r>
              <a:rPr lang="ru-RU" b="1" dirty="0" smtClean="0"/>
              <a:t>словами. Пусть </a:t>
            </a:r>
            <a:r>
              <a:rPr lang="ru-RU" b="1" dirty="0"/>
              <a:t>ваш мир будет наполнен добром и мудростью.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813" y="0"/>
            <a:ext cx="79624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Как наши слова определяют нас.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0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B44D5F-544E-42D9-986A-960E2EDB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A020848-7EA3-4B73-97C1-F60D217B9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91" y="97993"/>
            <a:ext cx="11820751" cy="6105380"/>
          </a:xfrm>
        </p:spPr>
      </p:pic>
    </p:spTree>
    <p:extLst>
      <p:ext uri="{BB962C8B-B14F-4D97-AF65-F5344CB8AC3E}">
        <p14:creationId xmlns="" xmlns:p14="http://schemas.microsoft.com/office/powerpoint/2010/main" val="391427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3C2E9A9-F3AE-4A7E-BBBA-8D695AB9F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08" y="917404"/>
            <a:ext cx="11847770" cy="12830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000" dirty="0" smtClean="0">
                <a:latin typeface="Arial Black" panose="020B0A04020102020204" pitchFamily="34" charset="0"/>
              </a:rPr>
              <a:t>Как </a:t>
            </a:r>
            <a:r>
              <a:rPr lang="ru-RU" sz="2000" dirty="0">
                <a:latin typeface="Arial Black" panose="020B0A04020102020204" pitchFamily="34" charset="0"/>
              </a:rPr>
              <a:t>узнать, какую букву нужно проверять в слове? Назовите проверочные слова к каждому слову. В каких словах для проверки вы изменяли форму слова? В каких словах для проверки вы подбирали однокоренные слова? Запишите сначала проверочное слово, затем проверяемое. Сделайте вывод: как подобрать проверочное слово? Прочитайте правило и скажите, верный ли вывод вы сделали.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BB4AF1-E4BF-4537-95A5-B729C1C46F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05"/>
          <a:stretch/>
        </p:blipFill>
        <p:spPr>
          <a:xfrm>
            <a:off x="218208" y="2428269"/>
            <a:ext cx="11973791" cy="38290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2626" y="-5926"/>
            <a:ext cx="5360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146.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45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229068C-E7A4-4D19-A963-7F10F22B2D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847" r="5982" b="17530"/>
          <a:stretch/>
        </p:blipFill>
        <p:spPr>
          <a:xfrm>
            <a:off x="187036" y="794185"/>
            <a:ext cx="11814464" cy="5440360"/>
          </a:xfrm>
        </p:spPr>
      </p:pic>
      <p:sp>
        <p:nvSpPr>
          <p:cNvPr id="3" name="Прямоугольник 2"/>
          <p:cNvSpPr/>
          <p:nvPr/>
        </p:nvSpPr>
        <p:spPr>
          <a:xfrm>
            <a:off x="1070264" y="83128"/>
            <a:ext cx="10006445" cy="742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 правило!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07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E4DA1B-4824-4D05-8B85-EB0C3F61F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97" y="1002003"/>
            <a:ext cx="11759658" cy="1730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Arial Black" panose="020B0A04020102020204" pitchFamily="34" charset="0"/>
              </a:rPr>
              <a:t>           Что </a:t>
            </a:r>
            <a:r>
              <a:rPr lang="ru-RU" sz="2000" dirty="0">
                <a:latin typeface="Arial Black" panose="020B0A04020102020204" pitchFamily="34" charset="0"/>
              </a:rPr>
              <a:t>изображено на рисунках?  Запишите слова, пропуская букву, обозначающую безударный гласный звук в корне слова.</a:t>
            </a:r>
          </a:p>
          <a:p>
            <a:pPr marL="0" indent="0">
              <a:buNone/>
            </a:pPr>
            <a:r>
              <a:rPr lang="ru-RU" sz="2000" dirty="0"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latin typeface="Arial Black" panose="020B0A04020102020204" pitchFamily="34" charset="0"/>
              </a:rPr>
              <a:t>          Объясните</a:t>
            </a:r>
            <a:r>
              <a:rPr lang="ru-RU" sz="2000" dirty="0">
                <a:latin typeface="Arial Black" panose="020B0A04020102020204" pitchFamily="34" charset="0"/>
              </a:rPr>
              <a:t>, как проверить букву, вставьте букву в слово. Вы проверяли слово, подбирая однокоренные слова или другую форму слова?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5EC605C-6B40-4232-AD00-85FE6BC6D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778"/>
          <a:stretch/>
        </p:blipFill>
        <p:spPr>
          <a:xfrm>
            <a:off x="-1" y="2514600"/>
            <a:ext cx="12053455" cy="36994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2626" y="-5926"/>
            <a:ext cx="5360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148.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06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321" y="3557455"/>
            <a:ext cx="2796116" cy="2752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14231" y="1507751"/>
            <a:ext cx="10815769" cy="17281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Безударный  гласный  звук в  однокоренных  словах и  формах  одного  и  того же  слова   обозначается …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79789" y="917404"/>
            <a:ext cx="9614859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</a:rPr>
              <a:t>Продолжите  утверждение: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6069" y="3557455"/>
            <a:ext cx="6262300" cy="661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разными  буквами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6069" y="4797152"/>
            <a:ext cx="6262300" cy="661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одинаковой  буквой</a:t>
            </a:r>
          </a:p>
        </p:txBody>
      </p:sp>
      <p:pic>
        <p:nvPicPr>
          <p:cNvPr id="10" name="Picture 5" descr="http://www.e1.ru/news/images/new1/420/531/big/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35" y="3470564"/>
            <a:ext cx="2032538" cy="28396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0994" y="-5926"/>
            <a:ext cx="6810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</a:rPr>
              <a:t>Подведём итог урока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948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63" y="130636"/>
            <a:ext cx="10496985" cy="237626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94605" y="3829146"/>
            <a:ext cx="11758850" cy="24157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</a:rPr>
              <a:t>Какие  слова  надо  проверять,  изменяя  форму  слова?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</a:rPr>
              <a:t>Какие  слова  надо  проверять, подбирая  однокоренное  слово?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86158" y="2740242"/>
            <a:ext cx="5376597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96  упр. 146</a:t>
            </a:r>
          </a:p>
        </p:txBody>
      </p:sp>
    </p:spTree>
    <p:extLst>
      <p:ext uri="{BB962C8B-B14F-4D97-AF65-F5344CB8AC3E}">
        <p14:creationId xmlns="" xmlns:p14="http://schemas.microsoft.com/office/powerpoint/2010/main" val="23008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3209" y="3682946"/>
            <a:ext cx="463581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 rot="20487799" flipH="1">
            <a:off x="211571" y="410244"/>
            <a:ext cx="9686832" cy="4940640"/>
          </a:xfrm>
          <a:prstGeom prst="cloud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0451408">
            <a:off x="1880533" y="636659"/>
            <a:ext cx="7490382" cy="406265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Я тетрадь свою открою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И наклонно положу.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Я, друзья, от вас не скрою 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Ручку я вот так держу.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Сяду прямо, не согнусь,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>
                <a:ln>
                  <a:solidFill>
                    <a:srgbClr val="F79646">
                      <a:lumMod val="50000"/>
                    </a:srgb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cs typeface="Times New Roman" pitchFamily="18" charset="0"/>
              </a:rPr>
              <a:t>За работу я возьмусь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4525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28" y="99568"/>
            <a:ext cx="11752118" cy="6797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Отгадайте ребусы и запишите слова.</a:t>
            </a:r>
          </a:p>
        </p:txBody>
      </p:sp>
      <p:pic>
        <p:nvPicPr>
          <p:cNvPr id="1026" name="Picture 2" descr="Ребусы по биологии: Птицы - IgraZa.ru. Игры, ребусы, загадки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8" y="697130"/>
            <a:ext cx="5919687" cy="2046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rego-shop.ru/gallery/images/965468_rebusy-o-pticah-s-otvetam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0" y="2861809"/>
            <a:ext cx="5553840" cy="31240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ебус «Птицы». Ребусы в картинках с ответами - IgraZa.ru. Игры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700" y="745440"/>
            <a:ext cx="6208923" cy="1997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1418" y="2867101"/>
            <a:ext cx="46675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С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</a:rPr>
              <a:t>оро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В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</a:rPr>
              <a:t>оро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бей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В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</a:rPr>
              <a:t>оро</a:t>
            </a: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rPr>
              <a:t>на</a:t>
            </a:r>
          </a:p>
        </p:txBody>
      </p:sp>
    </p:spTree>
    <p:extLst>
      <p:ext uri="{BB962C8B-B14F-4D97-AF65-F5344CB8AC3E}">
        <p14:creationId xmlns="" xmlns:p14="http://schemas.microsoft.com/office/powerpoint/2010/main" val="398075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5401653D-FFB0-4200-913D-83A37164C9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927" y="678864"/>
            <a:ext cx="11943773" cy="5721936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latin typeface="Times New Roman" panose="02020603050405020304" pitchFamily="18" charset="0"/>
              </a:rPr>
              <a:t>   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Жили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– были в стране Орфографии дружные между собой гласные.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Однажды отправились гласные 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altLang="ru-RU" sz="18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и 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гулять по лесу. Любовались цветами, собирали ягоды. Вдруг налетел </a:t>
            </a:r>
            <a:endParaRPr lang="ru-RU" altLang="ru-RU" sz="18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забияка ветер, принес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 собой ссору.  Раскричались гласные на весь лес, да так, что звери разбежались,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птицы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разлетелись, деревья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поникли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, ведь ссора никого не красит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  <a:endParaRPr lang="ru-RU" altLang="ru-RU" sz="1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                                              </a:t>
            </a:r>
            <a:r>
              <a:rPr lang="ru-RU" altLang="ru-RU" sz="18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В </a:t>
            </a:r>
            <a:r>
              <a:rPr lang="ru-RU" altLang="ru-RU" sz="1800" b="1" dirty="0">
                <a:solidFill>
                  <a:srgbClr val="00B050"/>
                </a:solidFill>
                <a:latin typeface="Arial Black" panose="020B0A04020102020204" pitchFamily="34" charset="0"/>
              </a:rPr>
              <a:t>чем причина, почему поссорились гласные?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Стали они выяснять, кто из них главнее, кто из них важнее в словах. Когда гласные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altLang="ru-RU" sz="18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</a:t>
            </a:r>
            <a:r>
              <a:rPr lang="ru-RU" altLang="ru-RU" sz="18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стоят без ударения,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место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хочет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занять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и одна, и другая.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Прослышала про эту историю сорока – белобока, полетела новость по лесу разносить.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 Жил в лесу в ту пору добрый волшебник Ударение. Поспешил он к ним на помощь.  Был у него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волшебный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невидимка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–молоток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, стоило ему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волшебным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молоточком ударить в безударный слог по гласной: -Тук! – как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стала слышаться ясно,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никакого сомнения в ее написании уже не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могло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быть. </a:t>
            </a:r>
            <a:endParaRPr lang="ru-RU" altLang="ru-RU" sz="18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Помирил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волшебник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Ударение гласные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и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о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, а также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е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– </a:t>
            </a:r>
            <a:r>
              <a:rPr lang="ru-RU" altLang="ru-RU" sz="1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и</a:t>
            </a:r>
            <a:r>
              <a:rPr lang="ru-RU" altLang="ru-RU" sz="18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</a:t>
            </a:r>
            <a:endParaRPr lang="ru-RU" altLang="ru-RU" sz="18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Давайте и мы попросим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волшебника Ударение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нам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помочь определять,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когда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  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словах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встречаются </a:t>
            </a:r>
            <a:r>
              <a:rPr lang="ru-RU" altLang="ru-RU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езударные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гласные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.     </a:t>
            </a:r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xmlns="" id="{C8E7CAD1-39E0-45D5-9DE9-310CE497C17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6363" y="0"/>
            <a:ext cx="117313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Послушайте</a:t>
            </a:r>
            <a:r>
              <a:rPr kumimoji="0" lang="ru-RU" alt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сказку и определите тему урока.</a:t>
            </a:r>
            <a:endParaRPr kumimoji="0" lang="ru-RU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anose="020B0A04020102020204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026" name="Picture 2" descr="https://stihi.ru/pics/2021/01/21/30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382" y="1808017"/>
            <a:ext cx="2664113" cy="820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53/80/ba/5380ba12926ce86e043bab7ae83514b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891" y="2961409"/>
            <a:ext cx="2150630" cy="9533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1.picmix.com/output/stamp/normal/4/7/6/0/240674_84a6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693" y="4444891"/>
            <a:ext cx="3274828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0924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5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500"/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>
            <a:extLst>
              <a:ext uri="{FF2B5EF4-FFF2-40B4-BE49-F238E27FC236}">
                <a16:creationId xmlns:a16="http://schemas.microsoft.com/office/drawing/2014/main" xmlns="" id="{62399C1A-0223-49E1-A396-62094AC19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416" y="1125538"/>
            <a:ext cx="10919883" cy="5040312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</a:rPr>
              <a:t>«Безударные гласные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</a:rPr>
              <a:t> </a:t>
            </a:r>
            <a:r>
              <a:rPr kumimoji="0" lang="ru-RU" alt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</a:rPr>
              <a:t>в корне </a:t>
            </a:r>
            <a:r>
              <a:rPr kumimoji="0" lang="ru-RU" alt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</a:rPr>
              <a:t>слова.»</a:t>
            </a:r>
            <a:endParaRPr kumimoji="0" lang="ru-RU" altLang="ru-RU" sz="6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75" y="227455"/>
            <a:ext cx="5424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anose="020B0A04020102020204" pitchFamily="34" charset="0"/>
              </a:rPr>
              <a:t>Тема урока:</a:t>
            </a:r>
            <a:endParaRPr lang="ru-RU" sz="54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2057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9772" y="583045"/>
            <a:ext cx="7140863" cy="2417763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ru-RU" altLang="ru-RU" sz="4800" dirty="0" smtClean="0">
                <a:latin typeface="Arial Black" panose="020B0A04020102020204" pitchFamily="34" charset="0"/>
              </a:rPr>
              <a:t>Безударных    гласных пять</a:t>
            </a:r>
          </a:p>
          <a:p>
            <a:pPr marL="0" indent="0" eaLnBrk="1" hangingPunct="1">
              <a:buNone/>
            </a:pPr>
            <a:r>
              <a:rPr lang="ru-RU" altLang="ru-RU" sz="4800" dirty="0" smtClean="0">
                <a:latin typeface="Arial Black" panose="020B0A04020102020204" pitchFamily="34" charset="0"/>
              </a:rPr>
              <a:t>Тех, что надо проверять.</a:t>
            </a:r>
          </a:p>
          <a:p>
            <a:pPr marL="0" indent="0" eaLnBrk="1" hangingPunct="1">
              <a:buNone/>
            </a:pPr>
            <a:r>
              <a:rPr lang="ru-RU" altLang="ru-RU" sz="4800" dirty="0" smtClean="0">
                <a:latin typeface="Arial Black" panose="020B0A04020102020204" pitchFamily="34" charset="0"/>
              </a:rPr>
              <a:t>Вы запомните, друзья,</a:t>
            </a:r>
          </a:p>
          <a:p>
            <a:pPr marL="0" indent="0" eaLnBrk="1" hangingPunct="1">
              <a:buNone/>
            </a:pPr>
            <a:r>
              <a:rPr lang="ru-RU" altLang="ru-RU" sz="4800" dirty="0" smtClean="0">
                <a:latin typeface="Arial Black" panose="020B0A04020102020204" pitchFamily="34" charset="0"/>
              </a:rPr>
              <a:t>Буквы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А, О, Е, И, Я</a:t>
            </a:r>
            <a:r>
              <a:rPr lang="ru-RU" altLang="ru-RU" sz="4800" b="1" dirty="0" smtClean="0">
                <a:latin typeface="Arial Black" panose="020B0A04020102020204" pitchFamily="34" charset="0"/>
              </a:rPr>
              <a:t>!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12527" y="0"/>
            <a:ext cx="5479472" cy="6332681"/>
          </a:xfrm>
        </p:spPr>
      </p:pic>
    </p:spTree>
    <p:extLst>
      <p:ext uri="{BB962C8B-B14F-4D97-AF65-F5344CB8AC3E}">
        <p14:creationId xmlns="" xmlns:p14="http://schemas.microsoft.com/office/powerpoint/2010/main" val="184163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1555" y="3792682"/>
            <a:ext cx="3737467" cy="248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1B9149F1-C19F-4898-B67B-0B47CE9AF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7407" y="118919"/>
            <a:ext cx="28873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anose="020B0A04020102020204" pitchFamily="34" charset="0"/>
              </a:rPr>
              <a:t>Верно ли?</a:t>
            </a:r>
            <a:endParaRPr kumimoji="0" lang="ru-RU" alt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0487" name="AutoShape 7">
            <a:extLst>
              <a:ext uri="{FF2B5EF4-FFF2-40B4-BE49-F238E27FC236}">
                <a16:creationId xmlns:a16="http://schemas.microsoft.com/office/drawing/2014/main" xmlns="" id="{81D6281A-0CD1-452C-844B-44B76C13B84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16222" y="212437"/>
            <a:ext cx="10451331" cy="4426527"/>
          </a:xfrm>
          <a:prstGeom prst="cloudCallout">
            <a:avLst>
              <a:gd name="adj1" fmla="val -13683"/>
              <a:gd name="adj2" fmla="val 66679"/>
            </a:avLst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6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20488" name="WordArt 8">
            <a:extLst>
              <a:ext uri="{FF2B5EF4-FFF2-40B4-BE49-F238E27FC236}">
                <a16:creationId xmlns:a16="http://schemas.microsoft.com/office/drawing/2014/main" xmlns="" id="{0E98FC85-22A7-4D6C-8606-D9552867465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12690" y="442085"/>
            <a:ext cx="8883364" cy="28797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0759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0" cap="none" spc="0" normalizeH="0" baseline="0" noProof="0" dirty="0">
                <a:ln w="12700">
                  <a:solidFill>
                    <a:srgbClr val="703DFF"/>
                  </a:solidFill>
                  <a:round/>
                  <a:headEnd/>
                  <a:tailEnd/>
                </a:ln>
                <a:solidFill>
                  <a:srgbClr val="002060"/>
                </a:solidFill>
                <a:uLnTx/>
                <a:uFillTx/>
                <a:latin typeface="Arial Black" panose="020B0A04020102020204" pitchFamily="34" charset="0"/>
                <a:cs typeface="Arial" panose="020B0604020202020204" pitchFamily="34" charset="0"/>
              </a:rPr>
              <a:t>Если гласный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0" cap="none" spc="0" normalizeH="0" baseline="0" noProof="0" dirty="0">
              <a:ln w="12700">
                <a:solidFill>
                  <a:srgbClr val="703DFF"/>
                </a:solidFill>
                <a:round/>
                <a:headEnd/>
                <a:tailEnd/>
              </a:ln>
              <a:solidFill>
                <a:srgbClr val="002060"/>
              </a:solidFill>
              <a:uLnTx/>
              <a:uFillTx/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0" cap="none" spc="0" normalizeH="0" baseline="0" noProof="0" dirty="0">
                <a:ln w="12700">
                  <a:solidFill>
                    <a:srgbClr val="703DFF"/>
                  </a:solidFill>
                  <a:round/>
                  <a:headEnd/>
                  <a:tailEnd/>
                </a:ln>
                <a:solidFill>
                  <a:srgbClr val="002060"/>
                </a:solidFill>
                <a:uLnTx/>
                <a:uFillTx/>
                <a:latin typeface="Arial Black" panose="020B0A04020102020204" pitchFamily="34" charset="0"/>
                <a:cs typeface="Arial" panose="020B0604020202020204" pitchFamily="34" charset="0"/>
              </a:rPr>
              <a:t>в слабой позиции,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0" cap="none" spc="0" normalizeH="0" baseline="0" noProof="0" dirty="0">
              <a:ln w="12700">
                <a:solidFill>
                  <a:srgbClr val="703DFF"/>
                </a:solidFill>
                <a:round/>
                <a:headEnd/>
                <a:tailEnd/>
              </a:ln>
              <a:solidFill>
                <a:srgbClr val="002060"/>
              </a:solidFill>
              <a:uLnTx/>
              <a:uFillTx/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0" cap="none" spc="0" normalizeH="0" baseline="0" noProof="0" dirty="0">
                <a:ln w="12700">
                  <a:solidFill>
                    <a:srgbClr val="703DFF"/>
                  </a:solidFill>
                  <a:round/>
                  <a:headEnd/>
                  <a:tailEnd/>
                </a:ln>
                <a:solidFill>
                  <a:srgbClr val="002060"/>
                </a:solidFill>
                <a:uLnTx/>
                <a:uFillTx/>
                <a:latin typeface="Arial Black" panose="020B0A04020102020204" pitchFamily="34" charset="0"/>
                <a:cs typeface="Arial" panose="020B0604020202020204" pitchFamily="34" charset="0"/>
              </a:rPr>
              <a:t>то его надо проверять. </a:t>
            </a:r>
          </a:p>
        </p:txBody>
      </p:sp>
    </p:spTree>
    <p:extLst>
      <p:ext uri="{BB962C8B-B14F-4D97-AF65-F5344CB8AC3E}">
        <p14:creationId xmlns="" xmlns:p14="http://schemas.microsoft.com/office/powerpoint/2010/main" val="37461118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xmlns="" id="{C4D27E6A-CC88-4B81-9D0F-5B37245E13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4958" y="120348"/>
            <a:ext cx="11762509" cy="1450757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На какие вопросы будем учиться отвечать?</a:t>
            </a:r>
            <a:endParaRPr lang="ru-RU" altLang="ru-RU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xmlns="" id="{84BA7C25-05A9-4F29-A20D-CB0A81BE1D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58289" y="1939252"/>
            <a:ext cx="4981402" cy="402336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36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Что?</a:t>
            </a:r>
            <a:r>
              <a:rPr lang="ru-RU" altLang="ru-RU" sz="3600" dirty="0" smtClean="0">
                <a:latin typeface="Arial Black" panose="020B0A04020102020204" pitchFamily="34" charset="0"/>
              </a:rPr>
              <a:t>                         </a:t>
            </a:r>
          </a:p>
          <a:p>
            <a:pPr>
              <a:buFontTx/>
              <a:buNone/>
            </a:pPr>
            <a:r>
              <a:rPr lang="ru-RU" altLang="ru-RU" sz="3600" dirty="0" smtClean="0">
                <a:latin typeface="Arial Black" panose="020B0A04020102020204" pitchFamily="34" charset="0"/>
              </a:rPr>
              <a:t>      </a:t>
            </a:r>
            <a:endParaRPr lang="ru-RU" altLang="ru-RU" sz="4000" dirty="0">
              <a:latin typeface="Arial Black" panose="020B0A04020102020204" pitchFamily="34" charset="0"/>
            </a:endParaRPr>
          </a:p>
          <a:p>
            <a:pPr>
              <a:buFontTx/>
              <a:buNone/>
            </a:pPr>
            <a:r>
              <a:rPr lang="ru-RU" alt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Где?</a:t>
            </a:r>
            <a:r>
              <a:rPr lang="ru-RU" altLang="ru-RU" sz="3600" dirty="0">
                <a:latin typeface="Arial Black" panose="020B0A04020102020204" pitchFamily="34" charset="0"/>
              </a:rPr>
              <a:t>                          </a:t>
            </a:r>
            <a:endParaRPr lang="ru-RU" altLang="ru-RU" sz="3600" dirty="0" smtClean="0">
              <a:latin typeface="Arial Black" panose="020B0A04020102020204" pitchFamily="34" charset="0"/>
            </a:endParaRPr>
          </a:p>
          <a:p>
            <a:pPr>
              <a:buFontTx/>
              <a:buNone/>
            </a:pPr>
            <a:r>
              <a:rPr lang="ru-RU" altLang="ru-RU" sz="3600" dirty="0" smtClean="0">
                <a:latin typeface="Arial Black" panose="020B0A04020102020204" pitchFamily="34" charset="0"/>
              </a:rPr>
              <a:t>     </a:t>
            </a:r>
            <a:endParaRPr lang="ru-RU" altLang="ru-RU" sz="4000" dirty="0">
              <a:latin typeface="Arial Black" panose="020B0A04020102020204" pitchFamily="34" charset="0"/>
            </a:endParaRPr>
          </a:p>
          <a:p>
            <a:pPr>
              <a:buFontTx/>
              <a:buNone/>
            </a:pPr>
            <a:r>
              <a:rPr lang="ru-RU" altLang="ru-RU" sz="3600" dirty="0">
                <a:solidFill>
                  <a:srgbClr val="DC0ADC"/>
                </a:solidFill>
                <a:latin typeface="Arial Black" panose="020B0A04020102020204" pitchFamily="34" charset="0"/>
              </a:rPr>
              <a:t>Как?</a:t>
            </a:r>
          </a:p>
        </p:txBody>
      </p:sp>
      <p:sp>
        <p:nvSpPr>
          <p:cNvPr id="44040" name="Line 8">
            <a:extLst>
              <a:ext uri="{FF2B5EF4-FFF2-40B4-BE49-F238E27FC236}">
                <a16:creationId xmlns:a16="http://schemas.microsoft.com/office/drawing/2014/main" xmlns="" id="{8526A424-C18A-4736-AE0E-0F3C03CB0DD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34734" y="2205038"/>
            <a:ext cx="2688167" cy="215900"/>
          </a:xfrm>
          <a:prstGeom prst="line">
            <a:avLst/>
          </a:prstGeom>
          <a:noFill/>
          <a:ln w="4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41" name="Line 9">
            <a:extLst>
              <a:ext uri="{FF2B5EF4-FFF2-40B4-BE49-F238E27FC236}">
                <a16:creationId xmlns:a16="http://schemas.microsoft.com/office/drawing/2014/main" xmlns="" id="{B2727AF4-7DE5-4803-BEE2-4D3950E0DE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39485" y="3429000"/>
            <a:ext cx="2880783" cy="0"/>
          </a:xfrm>
          <a:prstGeom prst="line">
            <a:avLst/>
          </a:prstGeom>
          <a:noFill/>
          <a:ln w="4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43" name="Line 11">
            <a:extLst>
              <a:ext uri="{FF2B5EF4-FFF2-40B4-BE49-F238E27FC236}">
                <a16:creationId xmlns:a16="http://schemas.microsoft.com/office/drawing/2014/main" xmlns="" id="{B64F2818-70EF-4CB2-A7C4-9D9B615D6C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27351" y="4581525"/>
            <a:ext cx="2592916" cy="431800"/>
          </a:xfrm>
          <a:prstGeom prst="line">
            <a:avLst/>
          </a:prstGeom>
          <a:noFill/>
          <a:ln w="4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8003" y="2039804"/>
            <a:ext cx="5679760" cy="5463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3600" dirty="0">
                <a:latin typeface="Arial Black" panose="020B0A04020102020204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безударные </a:t>
            </a:r>
            <a:r>
              <a:rPr lang="ru-RU" altLang="ru-RU" sz="3600" dirty="0" err="1">
                <a:solidFill>
                  <a:srgbClr val="FF0000"/>
                </a:solidFill>
                <a:latin typeface="Arial Black" panose="020B0A04020102020204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а,о,и,е,я</a:t>
            </a:r>
            <a:endParaRPr lang="ru-RU" altLang="ru-RU" sz="3600" dirty="0">
              <a:solidFill>
                <a:srgbClr val="FF0000"/>
              </a:solidFill>
              <a:latin typeface="Arial Black" panose="020B0A04020102020204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1581" y="3105834"/>
            <a:ext cx="21707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dirty="0">
                <a:latin typeface="Arial Black" panose="020B0A04020102020204" pitchFamily="34" charset="0"/>
              </a:rPr>
              <a:t>в корне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66509" y="4042478"/>
            <a:ext cx="6096000" cy="23191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3600" dirty="0">
                <a:latin typeface="Arial Black" panose="020B0A04020102020204" pitchFamily="34" charset="0"/>
              </a:rPr>
              <a:t>подбирать однокоренные </a:t>
            </a:r>
            <a:r>
              <a:rPr lang="ru-RU" altLang="ru-RU" sz="3600" dirty="0" smtClean="0">
                <a:latin typeface="Arial Black" panose="020B0A04020102020204" pitchFamily="34" charset="0"/>
              </a:rPr>
              <a:t>слова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3600" dirty="0" smtClean="0">
                <a:latin typeface="Arial Black" panose="020B0A04020102020204" pitchFamily="34" charset="0"/>
              </a:rPr>
              <a:t>с </a:t>
            </a:r>
            <a:r>
              <a:rPr lang="ru-RU" altLang="ru-RU" sz="3600" dirty="0">
                <a:latin typeface="Arial Black" panose="020B0A04020102020204" pitchFamily="34" charset="0"/>
              </a:rPr>
              <a:t>ударным проверяемым       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3600" dirty="0" smtClean="0">
                <a:latin typeface="Arial Black" panose="020B0A04020102020204" pitchFamily="34" charset="0"/>
              </a:rPr>
              <a:t>гласным</a:t>
            </a:r>
            <a:endParaRPr lang="ru-RU" alt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8200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</TotalTime>
  <Words>1215</Words>
  <Application>Microsoft Office PowerPoint</Application>
  <PresentationFormat>Произвольный</PresentationFormat>
  <Paragraphs>106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Ретро</vt:lpstr>
      <vt:lpstr>Слайд 1</vt:lpstr>
      <vt:lpstr>Слайд 2</vt:lpstr>
      <vt:lpstr>Слайд 3</vt:lpstr>
      <vt:lpstr>Отгадайте ребусы и запишите слова.</vt:lpstr>
      <vt:lpstr>Слайд 5</vt:lpstr>
      <vt:lpstr>Слайд 6</vt:lpstr>
      <vt:lpstr>Слайд 7</vt:lpstr>
      <vt:lpstr>Слайд 8</vt:lpstr>
      <vt:lpstr>На какие вопросы будем учиться отвечать?</vt:lpstr>
      <vt:lpstr>Слайд 10</vt:lpstr>
      <vt:lpstr>Слайд 11</vt:lpstr>
      <vt:lpstr>Слайд 12</vt:lpstr>
      <vt:lpstr>Сам р Упр. 142 (с. 93).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Железнякова</dc:creator>
  <cp:lastModifiedBy>иван</cp:lastModifiedBy>
  <cp:revision>16</cp:revision>
  <dcterms:created xsi:type="dcterms:W3CDTF">2020-12-03T08:48:43Z</dcterms:created>
  <dcterms:modified xsi:type="dcterms:W3CDTF">2022-11-17T15:10:36Z</dcterms:modified>
</cp:coreProperties>
</file>