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6" r:id="rId3"/>
    <p:sldId id="264" r:id="rId4"/>
    <p:sldId id="265" r:id="rId5"/>
    <p:sldId id="257" r:id="rId6"/>
    <p:sldId id="266" r:id="rId7"/>
    <p:sldId id="275" r:id="rId8"/>
    <p:sldId id="261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E6FF"/>
    <a:srgbClr val="B9EDFF"/>
    <a:srgbClr val="0808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C622B-3BFB-4580-8B2E-81C430395476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DB129-82A3-465B-9963-91027817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корация настольная &quot;Сова&quot; - купить по лучшей цене ...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6247"/>
            <a:ext cx="2520280" cy="1788865"/>
          </a:xfrm>
          <a:prstGeom prst="ellipse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780928"/>
            <a:ext cx="7777162" cy="218757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1"/>
                </a:solidFill>
              </a:rPr>
              <a:t>«В математике тропинки </a:t>
            </a:r>
            <a:endParaRPr lang="ru-RU" sz="4800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ru-RU" sz="4800" b="1" dirty="0" smtClean="0">
                <a:solidFill>
                  <a:schemeClr val="bg1"/>
                </a:solidFill>
              </a:rPr>
              <a:t>одолеем без запинки»</a:t>
            </a:r>
            <a:endParaRPr lang="ru-RU" sz="4800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3059113" y="620713"/>
            <a:ext cx="58912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Девиз урока:</a:t>
            </a:r>
          </a:p>
        </p:txBody>
      </p:sp>
    </p:spTree>
    <p:extLst>
      <p:ext uri="{BB962C8B-B14F-4D97-AF65-F5344CB8AC3E}">
        <p14:creationId xmlns:p14="http://schemas.microsoft.com/office/powerpoint/2010/main" val="1148897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Проверь себя</a:t>
            </a:r>
            <a:endParaRPr lang="ru-RU" sz="4000" b="1" cap="all" dirty="0">
              <a:ln w="9000" cmpd="sng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865793"/>
              </p:ext>
            </p:extLst>
          </p:nvPr>
        </p:nvGraphicFramePr>
        <p:xfrm>
          <a:off x="250825" y="1557338"/>
          <a:ext cx="4176464" cy="2376264"/>
        </p:xfrm>
        <a:graphic>
          <a:graphicData uri="http://schemas.openxmlformats.org/drawingml/2006/table">
            <a:tbl>
              <a:tblPr/>
              <a:tblGrid>
                <a:gridCol w="4176464"/>
              </a:tblGrid>
              <a:tr h="672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     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Найди значения выражений</a:t>
                      </a: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806">
                <a:tc>
                  <a:txBody>
                    <a:bodyPr/>
                    <a:lstStyle/>
                    <a:p>
                      <a:pPr indent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 </a:t>
                      </a: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+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      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20 </a:t>
                      </a: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+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10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indent="952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4 </a:t>
                      </a: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+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       40 </a:t>
                      </a: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+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30 </a:t>
                      </a: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=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832595"/>
              </p:ext>
            </p:extLst>
          </p:nvPr>
        </p:nvGraphicFramePr>
        <p:xfrm>
          <a:off x="4716016" y="1603282"/>
          <a:ext cx="3889077" cy="2358837"/>
        </p:xfrm>
        <a:graphic>
          <a:graphicData uri="http://schemas.openxmlformats.org/drawingml/2006/table">
            <a:tbl>
              <a:tblPr/>
              <a:tblGrid>
                <a:gridCol w="3889077"/>
              </a:tblGrid>
              <a:tr h="449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0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1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4947" marR="64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403350" y="27813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8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47813" y="32131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7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348038" y="2751138"/>
            <a:ext cx="5762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30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348038" y="3213100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70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084168" y="3212976"/>
            <a:ext cx="3127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    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4420154" y="5836621"/>
            <a:ext cx="5838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 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pic>
        <p:nvPicPr>
          <p:cNvPr id="18" name="Picture 65" descr="сов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581128"/>
            <a:ext cx="22336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08318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6480719"/>
          </a:xfrm>
          <a:gradFill>
            <a:gsLst>
              <a:gs pos="0">
                <a:srgbClr val="0070C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Приёмы сложения</a:t>
            </a:r>
            <a:br>
              <a:rPr lang="ru-RU" sz="5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вида</a:t>
            </a:r>
            <a:r>
              <a:rPr lang="ru-RU" sz="5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  </a:t>
            </a:r>
            <a:r>
              <a:rPr lang="ru-RU" sz="5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36 </a:t>
            </a:r>
            <a:r>
              <a:rPr lang="ru-RU" sz="5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+ </a:t>
            </a:r>
            <a:r>
              <a:rPr lang="ru-RU" sz="5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2,  </a:t>
            </a:r>
            <a:r>
              <a:rPr lang="ru-RU" sz="5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36 + </a:t>
            </a:r>
            <a:r>
              <a:rPr lang="ru-RU" sz="5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482" name="AutoShape 2" descr="http://img-fotki.yandex.ru/get/5813/89635038.569/0_6d565_1d138cb0_XL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7" name="Picture 31" descr="солнц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39109"/>
            <a:ext cx="161925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356" y="188640"/>
            <a:ext cx="8507288" cy="6480720"/>
          </a:xfrm>
          <a:gradFill>
            <a:gsLst>
              <a:gs pos="0">
                <a:srgbClr val="0070C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5" descr="Счетные палочки"/>
          <p:cNvPicPr>
            <a:picLocks noChangeAspect="1" noChangeArrowheads="1"/>
          </p:cNvPicPr>
          <p:nvPr/>
        </p:nvPicPr>
        <p:blipFill>
          <a:blip r:embed="rId2" cstate="print"/>
          <a:srcRect r="2222" b="25120"/>
          <a:stretch>
            <a:fillRect/>
          </a:stretch>
        </p:blipFill>
        <p:spPr bwMode="auto">
          <a:xfrm>
            <a:off x="4427538" y="1196975"/>
            <a:ext cx="2016125" cy="112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6766719" y="1263734"/>
            <a:ext cx="1152525" cy="1008063"/>
            <a:chOff x="3779912" y="1340768"/>
            <a:chExt cx="2016224" cy="1553642"/>
          </a:xfrm>
        </p:grpSpPr>
        <p:pic>
          <p:nvPicPr>
            <p:cNvPr id="5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38769" t="4790" r="40957" b="53688"/>
            <a:stretch>
              <a:fillRect/>
            </a:stretch>
          </p:blipFill>
          <p:spPr bwMode="auto">
            <a:xfrm>
              <a:off x="3779912" y="1340768"/>
              <a:ext cx="1152526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41303" t="6551" r="40957" b="53688"/>
            <a:stretch>
              <a:fillRect/>
            </a:stretch>
          </p:blipFill>
          <p:spPr bwMode="auto">
            <a:xfrm>
              <a:off x="4788025" y="1340768"/>
              <a:ext cx="1008111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7030210" y="4884018"/>
            <a:ext cx="1273175" cy="1296988"/>
            <a:chOff x="5858669" y="2564904"/>
            <a:chExt cx="2136626" cy="2448272"/>
          </a:xfrm>
        </p:grpSpPr>
        <p:pic>
          <p:nvPicPr>
            <p:cNvPr id="8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68519" t="42719"/>
            <a:stretch>
              <a:fillRect/>
            </a:stretch>
          </p:blipFill>
          <p:spPr bwMode="auto">
            <a:xfrm>
              <a:off x="6133073" y="2564904"/>
              <a:ext cx="1862222" cy="24362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68519" t="42719" r="25547" b="1197"/>
            <a:stretch>
              <a:fillRect/>
            </a:stretch>
          </p:blipFill>
          <p:spPr bwMode="auto">
            <a:xfrm>
              <a:off x="5858669" y="2564904"/>
              <a:ext cx="359656" cy="2448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5" name="Picture 4" descr="Счет"/>
          <p:cNvPicPr>
            <a:picLocks noChangeAspect="1" noChangeArrowheads="1"/>
          </p:cNvPicPr>
          <p:nvPr/>
        </p:nvPicPr>
        <p:blipFill>
          <a:blip r:embed="rId3" cstate="print"/>
          <a:srcRect l="45145" t="6551" r="44064" b="54943"/>
          <a:stretch>
            <a:fillRect/>
          </a:stretch>
        </p:blipFill>
        <p:spPr bwMode="auto">
          <a:xfrm>
            <a:off x="7244522" y="3068960"/>
            <a:ext cx="360363" cy="900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люс 15"/>
          <p:cNvSpPr/>
          <p:nvPr/>
        </p:nvSpPr>
        <p:spPr>
          <a:xfrm>
            <a:off x="6069402" y="2420888"/>
            <a:ext cx="720725" cy="792162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" name="Picture 5" descr="Счетные палочки"/>
          <p:cNvPicPr>
            <a:picLocks noChangeAspect="1" noChangeArrowheads="1"/>
          </p:cNvPicPr>
          <p:nvPr/>
        </p:nvPicPr>
        <p:blipFill>
          <a:blip r:embed="rId2" cstate="print"/>
          <a:srcRect r="2222" b="25120"/>
          <a:stretch>
            <a:fillRect/>
          </a:stretch>
        </p:blipFill>
        <p:spPr bwMode="auto">
          <a:xfrm>
            <a:off x="4284663" y="4941168"/>
            <a:ext cx="2232025" cy="1239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Равно 17"/>
          <p:cNvSpPr/>
          <p:nvPr/>
        </p:nvSpPr>
        <p:spPr>
          <a:xfrm>
            <a:off x="6084888" y="4124366"/>
            <a:ext cx="863600" cy="72072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99592" y="836712"/>
            <a:ext cx="18002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36 + 2</a:t>
            </a:r>
            <a:endParaRPr lang="ru-RU" sz="5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1" name="Picture 65" descr="сов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924175"/>
            <a:ext cx="36718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2.infourok.ru/uploads/ex/112b/0004a50a-f1dadfc5/img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4096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640960" cy="6552728"/>
          </a:xfrm>
          <a:gradFill>
            <a:gsLst>
              <a:gs pos="0">
                <a:srgbClr val="0070C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772400" cy="1008111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905">
                  <a:noFill/>
                </a:ln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905">
                  <a:noFill/>
                </a:ln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Вывод. Единицы складываем с единицами, десятки складываем с десятками.</a:t>
            </a:r>
            <a:r>
              <a:rPr lang="ru-RU" sz="3200" b="1" dirty="0" smtClean="0">
                <a:ln w="1905">
                  <a:noFill/>
                </a:ln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905">
                  <a:noFill/>
                </a:ln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905">
                <a:noFill/>
              </a:ln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Счетные палочки"/>
          <p:cNvPicPr>
            <a:picLocks noChangeAspect="1" noChangeArrowheads="1"/>
          </p:cNvPicPr>
          <p:nvPr/>
        </p:nvPicPr>
        <p:blipFill>
          <a:blip r:embed="rId2" cstate="print"/>
          <a:srcRect r="2222" b="25120"/>
          <a:stretch>
            <a:fillRect/>
          </a:stretch>
        </p:blipFill>
        <p:spPr bwMode="auto">
          <a:xfrm>
            <a:off x="611188" y="1412875"/>
            <a:ext cx="1728787" cy="960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6588125" y="1412875"/>
            <a:ext cx="1079500" cy="936625"/>
            <a:chOff x="3779912" y="1340768"/>
            <a:chExt cx="2016224" cy="1553642"/>
          </a:xfrm>
        </p:grpSpPr>
        <p:pic>
          <p:nvPicPr>
            <p:cNvPr id="6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38769" t="4790" r="40957" b="53688"/>
            <a:stretch>
              <a:fillRect/>
            </a:stretch>
          </p:blipFill>
          <p:spPr bwMode="auto">
            <a:xfrm>
              <a:off x="3779912" y="1340768"/>
              <a:ext cx="1153400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41303" t="6551" r="40957" b="53688"/>
            <a:stretch>
              <a:fillRect/>
            </a:stretch>
          </p:blipFill>
          <p:spPr bwMode="auto">
            <a:xfrm>
              <a:off x="4788024" y="1340768"/>
              <a:ext cx="1008112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9" name="Плюс 8"/>
          <p:cNvSpPr/>
          <p:nvPr/>
        </p:nvSpPr>
        <p:spPr>
          <a:xfrm>
            <a:off x="1187450" y="2349500"/>
            <a:ext cx="720725" cy="792163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Равно 9"/>
          <p:cNvSpPr/>
          <p:nvPr/>
        </p:nvSpPr>
        <p:spPr>
          <a:xfrm>
            <a:off x="1042988" y="4292600"/>
            <a:ext cx="865187" cy="72072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Picture 4" descr="Счет"/>
          <p:cNvPicPr>
            <a:picLocks noChangeAspect="1" noChangeArrowheads="1"/>
          </p:cNvPicPr>
          <p:nvPr/>
        </p:nvPicPr>
        <p:blipFill>
          <a:blip r:embed="rId3" cstate="print"/>
          <a:srcRect l="45145" t="6551" r="44064" b="54943"/>
          <a:stretch>
            <a:fillRect/>
          </a:stretch>
        </p:blipFill>
        <p:spPr bwMode="auto">
          <a:xfrm>
            <a:off x="6948488" y="3141663"/>
            <a:ext cx="360362" cy="900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Плюс 14"/>
          <p:cNvSpPr/>
          <p:nvPr/>
        </p:nvSpPr>
        <p:spPr>
          <a:xfrm>
            <a:off x="6732588" y="2349500"/>
            <a:ext cx="719137" cy="792163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Равно 15"/>
          <p:cNvSpPr/>
          <p:nvPr/>
        </p:nvSpPr>
        <p:spPr>
          <a:xfrm>
            <a:off x="6732588" y="4221163"/>
            <a:ext cx="863600" cy="72072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5" name="Группа 16"/>
          <p:cNvGrpSpPr>
            <a:grpSpLocks/>
          </p:cNvGrpSpPr>
          <p:nvPr/>
        </p:nvGrpSpPr>
        <p:grpSpPr bwMode="auto">
          <a:xfrm>
            <a:off x="6659563" y="5084763"/>
            <a:ext cx="1273175" cy="1296987"/>
            <a:chOff x="5858669" y="2564904"/>
            <a:chExt cx="2136626" cy="2448272"/>
          </a:xfrm>
        </p:grpSpPr>
        <p:pic>
          <p:nvPicPr>
            <p:cNvPr id="18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68519" t="42719"/>
            <a:stretch>
              <a:fillRect/>
            </a:stretch>
          </p:blipFill>
          <p:spPr bwMode="auto">
            <a:xfrm>
              <a:off x="6133073" y="2564904"/>
              <a:ext cx="1862222" cy="24362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" name="Picture 4" descr="Счет"/>
            <p:cNvPicPr>
              <a:picLocks noChangeAspect="1" noChangeArrowheads="1"/>
            </p:cNvPicPr>
            <p:nvPr/>
          </p:nvPicPr>
          <p:blipFill>
            <a:blip r:embed="rId3" cstate="print"/>
            <a:srcRect l="68519" t="42719" r="25547" b="1197"/>
            <a:stretch>
              <a:fillRect/>
            </a:stretch>
          </p:blipFill>
          <p:spPr bwMode="auto">
            <a:xfrm>
              <a:off x="5858669" y="2564904"/>
              <a:ext cx="359656" cy="2448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9217" name="Picture 1" descr="C:\Users\Связной\Desktop\работа сайт\вспомогательная\2 класс\0_6d565_1d138cb0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844824"/>
            <a:ext cx="1751337" cy="314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C:\Users\Эльза\Desktop\Рисунок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2" y="3156403"/>
            <a:ext cx="1344017" cy="108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Эльза\Desktop\Рисунок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85184"/>
            <a:ext cx="3724786" cy="119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С. 58 №2, </a:t>
            </a:r>
            <a:endParaRPr lang="ru-RU" sz="4000" b="1" dirty="0" smtClean="0">
              <a:ln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  <a:p>
            <a: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Выучить правило с.58.</a:t>
            </a:r>
            <a:endParaRPr lang="ru-RU" sz="4000" b="1" dirty="0" smtClean="0">
              <a:ln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2.infourok.ru/uploads/ex/112b/0004a50a-f1dadfc5/img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32" y="260648"/>
            <a:ext cx="8424936" cy="6336704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900igr.net/datas/matematika/Prijomy-slozhenija-i-vychitanija/0008-008-Reshi-primer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32" y="440668"/>
            <a:ext cx="8424936" cy="5976664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56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Проверь себя</vt:lpstr>
      <vt:lpstr>Приёмы сложения вида:   36 + 2,  36 + 20 </vt:lpstr>
      <vt:lpstr>Презентация PowerPoint</vt:lpstr>
      <vt:lpstr>Презентация PowerPoint</vt:lpstr>
      <vt:lpstr> Вывод. Единицы складываем с единицами, десятки складываем с десятками. </vt:lpstr>
      <vt:lpstr>ДОМАШНЕЕ ЗАДАНИЕ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8</cp:lastModifiedBy>
  <cp:revision>50</cp:revision>
  <dcterms:created xsi:type="dcterms:W3CDTF">2017-11-04T20:52:36Z</dcterms:created>
  <dcterms:modified xsi:type="dcterms:W3CDTF">2022-11-14T21:40:15Z</dcterms:modified>
</cp:coreProperties>
</file>