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5"/>
  </p:notesMasterIdLst>
  <p:sldIdLst>
    <p:sldId id="256" r:id="rId3"/>
    <p:sldId id="264" r:id="rId4"/>
    <p:sldId id="263" r:id="rId5"/>
    <p:sldId id="266" r:id="rId6"/>
    <p:sldId id="261" r:id="rId7"/>
    <p:sldId id="265" r:id="rId8"/>
    <p:sldId id="257" r:id="rId9"/>
    <p:sldId id="258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96B0-0B3F-42B6-93E6-E82A2ED1F364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446CE-1415-47E1-9BC5-A16B7A1F0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82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446CE-1415-47E1-9BC5-A16B7A1F0A1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5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72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70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729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03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901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26684"/>
            <a:ext cx="8191500" cy="434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dirty="0" err="1" smtClean="0"/>
              <a:t>Название</a:t>
            </a:r>
            <a:r>
              <a:rPr lang="en-US" altLang="ru-RU" dirty="0" smtClean="0"/>
              <a:t> </a:t>
            </a:r>
            <a:r>
              <a:rPr lang="en-US" altLang="ru-RU" dirty="0" err="1" smtClean="0"/>
              <a:t>слайда</a:t>
            </a:r>
            <a:endParaRPr lang="en-US" altLang="ru-RU" dirty="0" smtClean="0"/>
          </a:p>
          <a:p>
            <a:pPr lvl="0"/>
            <a:r>
              <a:rPr lang="ru-RU" altLang="ru-RU" dirty="0" smtClean="0"/>
              <a:t>Образец текста</a:t>
            </a:r>
          </a:p>
          <a:p>
            <a:pPr lvl="1"/>
            <a:r>
              <a:rPr lang="ru-RU" altLang="ru-RU" dirty="0" smtClean="0"/>
              <a:t>Второй уровень</a:t>
            </a:r>
          </a:p>
          <a:p>
            <a:pPr lvl="2"/>
            <a:r>
              <a:rPr lang="ru-RU" altLang="ru-RU" dirty="0" smtClean="0"/>
              <a:t>Третий уровень</a:t>
            </a:r>
          </a:p>
          <a:p>
            <a:pPr lvl="3"/>
            <a:r>
              <a:rPr lang="ru-RU" altLang="ru-RU" dirty="0" smtClean="0"/>
              <a:t>Четвертый уровень</a:t>
            </a:r>
          </a:p>
          <a:p>
            <a:pPr lvl="3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56494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 cap="all">
          <a:solidFill>
            <a:srgbClr val="F69200"/>
          </a:solidFill>
          <a:latin typeface="Fedra Sans Pro Light" charset="0"/>
          <a:ea typeface="Fedra Sans Pro Light" charset="0"/>
          <a:cs typeface="Fedra Sans Pro Light" charset="0"/>
          <a:sym typeface="Fedra Sans Pro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F69200"/>
        </a:buClr>
        <a:buSzPct val="100000"/>
        <a:buFont typeface="STIXGeneral-Regular"/>
        <a:buChar char="•"/>
        <a:defRPr sz="2800" kern="1200">
          <a:solidFill>
            <a:srgbClr val="424242"/>
          </a:solidFill>
          <a:latin typeface="Fedra Sans Pro Light" charset="0"/>
          <a:ea typeface="Fedra Sans Pro Light" charset="0"/>
          <a:cs typeface="Fedra Sans Pro Light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4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424242"/>
          </a:solidFill>
          <a:latin typeface="Fedra Sans Pro Light" charset="0"/>
          <a:ea typeface="FedraSansPro-Light"/>
          <a:cs typeface="FedraSansPro-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4923246"/>
            <a:ext cx="44972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Разработчик: Дементьева Светлана Николаевна, учитель начальных классов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1817" y="1567542"/>
            <a:ext cx="7559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 smtClean="0">
                <a:latin typeface="Arial Black" panose="020B0A04020102020204" pitchFamily="34" charset="0"/>
              </a:rPr>
              <a:t>Формирование </a:t>
            </a:r>
            <a:r>
              <a:rPr lang="ru-RU" sz="3200" b="1" dirty="0">
                <a:latin typeface="Arial Black" panose="020B0A04020102020204" pitchFamily="34" charset="0"/>
              </a:rPr>
              <a:t>навыков критического мышления и </a:t>
            </a:r>
            <a:r>
              <a:rPr lang="ru-RU" sz="3200" b="1" dirty="0" smtClean="0">
                <a:latin typeface="Arial Black" panose="020B0A04020102020204" pitchFamily="34" charset="0"/>
              </a:rPr>
              <a:t>коммуникации</a:t>
            </a:r>
            <a:r>
              <a:rPr lang="ru-RU" sz="3200" b="1" dirty="0">
                <a:latin typeface="Arial Black" panose="020B0A04020102020204" pitchFamily="34" charset="0"/>
              </a:rPr>
              <a:t> у обучающихся начальных </a:t>
            </a:r>
            <a:r>
              <a:rPr lang="ru-RU" sz="3200" b="1" dirty="0" smtClean="0">
                <a:latin typeface="Arial Black" panose="020B0A04020102020204" pitchFamily="34" charset="0"/>
              </a:rPr>
              <a:t>классов </a:t>
            </a:r>
            <a:r>
              <a:rPr lang="ru-RU" sz="3200" b="1" dirty="0">
                <a:latin typeface="Arial Black" panose="020B0A04020102020204" pitchFamily="34" charset="0"/>
              </a:rPr>
              <a:t>на уроках </a:t>
            </a:r>
            <a:r>
              <a:rPr lang="ru-RU" sz="3200" b="1" dirty="0" smtClean="0">
                <a:latin typeface="Arial Black" panose="020B0A04020102020204" pitchFamily="34" charset="0"/>
              </a:rPr>
              <a:t>литературного чтения.</a:t>
            </a:r>
            <a:endParaRPr lang="ru-RU" sz="3200" b="1" dirty="0">
              <a:solidFill>
                <a:schemeClr val="bg1"/>
              </a:solidFill>
              <a:latin typeface="Arial Black" panose="020B0A04020102020204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66516" y="7923757"/>
            <a:ext cx="792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ИЗМЕНЕНИЯ В ПРЕДМЕТНО-ПРОСТРАНСТВЕННОЙ СРЕДЕ</a:t>
            </a:r>
            <a:endParaRPr lang="ru-RU" b="1" dirty="0">
              <a:solidFill>
                <a:srgbClr val="00642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628800"/>
            <a:ext cx="61926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Ожидаемые эффекты реализации проекта для учителя : </a:t>
            </a:r>
            <a:r>
              <a:rPr lang="ru-RU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проектирование новых способов педагогической деятельности, направленных на реализацию </a:t>
            </a:r>
            <a:r>
              <a:rPr lang="ru-RU" sz="2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компетентностного</a:t>
            </a:r>
            <a:r>
              <a:rPr lang="ru-RU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подхода в современном образовательном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17370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66516" y="7923757"/>
            <a:ext cx="792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ИЗМЕНЕНИЯ В ПРЕДМЕТНО-ПРОСТРАНСТВЕННОЙ СРЕДЕ</a:t>
            </a:r>
            <a:endParaRPr lang="ru-RU" b="1" dirty="0">
              <a:solidFill>
                <a:srgbClr val="00642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908720"/>
            <a:ext cx="66967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Результатом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реализации проекта будет: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/>
              <a:t>Повышение интереса к чтению.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/>
              <a:t>Овладение приёмами </a:t>
            </a:r>
            <a:r>
              <a:rPr lang="ru-RU" sz="3200" dirty="0" smtClean="0"/>
              <a:t>смыслового </a:t>
            </a:r>
            <a:r>
              <a:rPr lang="ru-RU" sz="3200" dirty="0"/>
              <a:t>чтения через развитие навыков критического мышления.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/>
              <a:t>Развитие коммуникативных навыков у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4890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66516" y="7923757"/>
            <a:ext cx="792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ИЗМЕНЕНИЯ В ПРЕДМЕТНО-ПРОСТРАНСТВЕННОЙ СРЕДЕ</a:t>
            </a:r>
            <a:endParaRPr lang="ru-RU" b="1" dirty="0">
              <a:solidFill>
                <a:srgbClr val="00642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2551837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Школьникам </a:t>
            </a:r>
            <a:r>
              <a:rPr lang="ru-RU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становится интересно учиться. Знания, полученные в рамках этой технологии, становятся актуальными для них, повышается качество образования и, самое главное, в центре внимания - </a:t>
            </a:r>
            <a:r>
              <a:rPr lang="ru-RU" sz="2800" dirty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личность ученика. </a:t>
            </a:r>
          </a:p>
        </p:txBody>
      </p:sp>
    </p:spTree>
    <p:extLst>
      <p:ext uri="{BB962C8B-B14F-4D97-AF65-F5344CB8AC3E}">
        <p14:creationId xmlns:p14="http://schemas.microsoft.com/office/powerpoint/2010/main" val="17370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1196751"/>
            <a:ext cx="4365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</a:rPr>
              <a:t>ЦЕЛЕПОЛАГАНИЕ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9201" y="1781526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Развитие навыков критического    мышления и коммуникации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для  реализации стратегии смыслового чтения при работе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с  литературными  произведениями.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35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0295" y="1428603"/>
            <a:ext cx="64087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 </a:t>
            </a:r>
            <a:r>
              <a:rPr lang="ru-RU" sz="2000" b="1" dirty="0" smtClean="0"/>
              <a:t>        </a:t>
            </a:r>
            <a:r>
              <a:rPr lang="ru-RU" sz="20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Постановка </a:t>
            </a:r>
            <a:r>
              <a:rPr lang="ru-RU" sz="2000" b="1" dirty="0">
                <a:solidFill>
                  <a:srgbClr val="00B050"/>
                </a:solidFill>
                <a:latin typeface="Arial Black" panose="020B0A04020102020204" pitchFamily="34" charset="0"/>
              </a:rPr>
              <a:t>проблемы: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   </a:t>
            </a:r>
            <a:r>
              <a:rPr lang="ru-RU" sz="2000" b="1" dirty="0" err="1"/>
              <a:t>Несформированность</a:t>
            </a:r>
            <a:r>
              <a:rPr lang="ru-RU" sz="2000" b="1" dirty="0"/>
              <a:t> навыков критического мышления и коммуникации  на уроках литературного чтения  для повышения эффективности  смыслового чтения.</a:t>
            </a:r>
          </a:p>
          <a:p>
            <a:r>
              <a:rPr lang="ru-RU" sz="2000" b="1" dirty="0"/>
              <a:t>                          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Причины:</a:t>
            </a:r>
          </a:p>
          <a:p>
            <a:pPr lvl="0"/>
            <a:r>
              <a:rPr lang="ru-RU" sz="2000" b="1" dirty="0" smtClean="0"/>
              <a:t>1. Учащиеся  </a:t>
            </a:r>
            <a:r>
              <a:rPr lang="ru-RU" sz="2000" b="1" dirty="0"/>
              <a:t>не владеют  приёмами  технологии критического мышления для работы с текстом на уроках литературного чтения.</a:t>
            </a:r>
          </a:p>
          <a:p>
            <a:pPr lvl="0"/>
            <a:r>
              <a:rPr lang="ru-RU" sz="2000" b="1" dirty="0" smtClean="0"/>
              <a:t>2. Не </a:t>
            </a:r>
            <a:r>
              <a:rPr lang="ru-RU" sz="2000" b="1" dirty="0"/>
              <a:t>умеют сотрудничать, не развиты коммуникативные навыки.</a:t>
            </a:r>
          </a:p>
          <a:p>
            <a:pPr lvl="0"/>
            <a:r>
              <a:rPr lang="ru-RU" sz="2000" b="1" dirty="0" smtClean="0"/>
              <a:t>3. Не </a:t>
            </a:r>
            <a:r>
              <a:rPr lang="ru-RU" sz="2000" b="1" dirty="0"/>
              <a:t>любят читать.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761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755576" y="1556792"/>
            <a:ext cx="7848872" cy="43204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69309"/>
              </p:ext>
            </p:extLst>
          </p:nvPr>
        </p:nvGraphicFramePr>
        <p:xfrm>
          <a:off x="1533207" y="1767681"/>
          <a:ext cx="6077585" cy="381000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Задачи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Мероприятия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47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Научить обучающихся  приёмам технологии критического мышления.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1.Включать </a:t>
                      </a:r>
                      <a:r>
                        <a:rPr lang="ru-RU" sz="1400" dirty="0">
                          <a:effectLst/>
                        </a:rPr>
                        <a:t>в урок при работе с текстом приёмы: </a:t>
                      </a:r>
                      <a:r>
                        <a:rPr lang="ru-RU" sz="1400" dirty="0" err="1">
                          <a:effectLst/>
                        </a:rPr>
                        <a:t>синквейн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err="1">
                          <a:effectLst/>
                        </a:rPr>
                        <a:t>инсерт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 smtClean="0">
                          <a:effectLst/>
                        </a:rPr>
                        <a:t>чтение </a:t>
                      </a:r>
                      <a:r>
                        <a:rPr lang="ru-RU" sz="1400" dirty="0">
                          <a:effectLst/>
                        </a:rPr>
                        <a:t>с остановками, мозговая атака, </a:t>
                      </a:r>
                      <a:r>
                        <a:rPr lang="ru-RU" sz="1400" dirty="0" smtClean="0">
                          <a:effectLst/>
                        </a:rPr>
                        <a:t>оценочное</a:t>
                      </a:r>
                      <a:r>
                        <a:rPr lang="ru-RU" sz="1400" baseline="0" dirty="0" smtClean="0">
                          <a:effectLst/>
                        </a:rPr>
                        <a:t> окно</a:t>
                      </a:r>
                      <a:r>
                        <a:rPr lang="ru-RU" sz="1400" dirty="0" smtClean="0">
                          <a:effectLst/>
                        </a:rPr>
                        <a:t>, «толстые  </a:t>
                      </a:r>
                      <a:r>
                        <a:rPr lang="ru-RU" sz="1400" dirty="0">
                          <a:effectLst/>
                        </a:rPr>
                        <a:t>и </a:t>
                      </a:r>
                      <a:r>
                        <a:rPr lang="ru-RU" sz="1400" dirty="0" smtClean="0">
                          <a:effectLst/>
                        </a:rPr>
                        <a:t>тонкие» вопросы,</a:t>
                      </a:r>
                      <a:r>
                        <a:rPr lang="ru-RU" sz="1400" baseline="0" dirty="0" smtClean="0">
                          <a:effectLst/>
                        </a:rPr>
                        <a:t> З-У-Х, кластер.</a:t>
                      </a:r>
                      <a:endParaRPr lang="ru-RU" sz="1100" dirty="0">
                        <a:effectLst/>
                      </a:endParaRPr>
                    </a:p>
                    <a:p>
                      <a:pPr marL="0" lvl="0" indent="0">
                        <a:lnSpc>
                          <a:spcPts val="147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2. Освоить </a:t>
                      </a:r>
                      <a:r>
                        <a:rPr lang="ru-RU" sz="1400" dirty="0">
                          <a:effectLst/>
                        </a:rPr>
                        <a:t>эти приёмы при работе с разными текстами.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28600"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r>
                        <a:rPr lang="ru-RU" sz="1400" dirty="0" smtClean="0">
                          <a:effectLst/>
                        </a:rPr>
                        <a:t>.      Развить  </a:t>
                      </a:r>
                      <a:r>
                        <a:rPr lang="ru-RU" sz="1400" dirty="0">
                          <a:effectLst/>
                        </a:rPr>
                        <a:t>коммуникативные навыки.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ts val="147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1.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Организация </a:t>
                      </a:r>
                      <a:r>
                        <a:rPr lang="ru-RU" sz="1400" dirty="0">
                          <a:effectLst/>
                        </a:rPr>
                        <a:t>групповой работы.</a:t>
                      </a:r>
                      <a:endParaRPr lang="ru-RU" sz="1100" dirty="0">
                        <a:effectLst/>
                      </a:endParaRPr>
                    </a:p>
                    <a:p>
                      <a:pPr marL="0" lvl="0" indent="0">
                        <a:lnSpc>
                          <a:spcPts val="147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2. Распределение </a:t>
                      </a:r>
                      <a:r>
                        <a:rPr lang="ru-RU" sz="1400" dirty="0">
                          <a:effectLst/>
                        </a:rPr>
                        <a:t>ролевых функций.</a:t>
                      </a:r>
                      <a:endParaRPr lang="ru-RU" sz="1100" dirty="0">
                        <a:effectLst/>
                      </a:endParaRPr>
                    </a:p>
                    <a:p>
                      <a:pPr marL="0" lvl="0" indent="0">
                        <a:lnSpc>
                          <a:spcPts val="147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3.Мозговой </a:t>
                      </a:r>
                      <a:r>
                        <a:rPr lang="ru-RU" sz="1400" dirty="0">
                          <a:effectLst/>
                        </a:rPr>
                        <a:t>штурм.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3.   Повысить </a:t>
                      </a:r>
                      <a:r>
                        <a:rPr lang="ru-RU" sz="1400" dirty="0">
                          <a:effectLst/>
                        </a:rPr>
                        <a:t>интерес к чтению.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 Разнообразные формы уроков и внеклассных  занятий: литературные гостиные, интегрированные уроки, читательские конференции, урок –спектакль.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2.Проекты « Семейное чтение», «Читательская копилка».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Уроки в технологии 4К.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4.Сотрудничество с библиотекой.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8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484784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АКТУАЛЬНОСТЬ</a:t>
            </a:r>
          </a:p>
          <a:p>
            <a:pPr lvl="0"/>
            <a:r>
              <a:rPr lang="ru-RU" dirty="0" smtClean="0"/>
              <a:t>     </a:t>
            </a: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Внедрение </a:t>
            </a:r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проекта предполагает повышение эффективности уроков литературного чтения через формирование навыков критического мышления и коммуникации. Проект обеспечивает реализацию общей парадигмы современного образования: развитие ключевых компетенций 21 века: критического мышления и коммуникации. Поэтому задача педагогов состоит в том, чтобы создать личностно – развивающую среду на уроке, при которой любой ребёнок овладеет навыками критического мышления и научиться приспосабливаться к постоянным переменам, быть коммуникабельным.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5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755576" y="1556792"/>
            <a:ext cx="7848872" cy="43204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11560" y="1628800"/>
            <a:ext cx="799288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                  </a:t>
            </a:r>
            <a:r>
              <a:rPr lang="ru-RU" sz="2000" b="1" dirty="0" smtClean="0"/>
              <a:t>Практическая ценность моего проекта  </a:t>
            </a:r>
            <a:r>
              <a:rPr lang="ru-RU" sz="2000" dirty="0" smtClean="0"/>
              <a:t>выдвигает наиважнейшую из задач: воспитание человека, способного критически мыслить, эффективно общаться, работать в команде. Много внимания уделяется практическим  умениям, автоматизированным навыкам, но часто незаслуженно отодвигаются на второй план универсальные компетенции, «навыки 21 века»: когнитивные, социальные, умение  управлять своими эмоциями.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               Практическая применимость  </a:t>
            </a:r>
            <a:r>
              <a:rPr lang="ru-RU" sz="2000" dirty="0" smtClean="0"/>
              <a:t>моей работы видится ещё и в том, что она может быть использована учителями, заинтересованными развитием ключевых компетенций на уроках литературного чтения, так как только около 30% педагогов работают в данном направлении (статистика из управленческого проекта).</a:t>
            </a:r>
          </a:p>
          <a:p>
            <a:pPr marL="0" indent="0">
              <a:buFont typeface="Arial" pitchFamily="34" charset="0"/>
              <a:buNone/>
            </a:pPr>
            <a:endParaRPr lang="ru-RU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34938" y="2464524"/>
            <a:ext cx="2621280" cy="1555933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Критическое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505096" y="2529840"/>
            <a:ext cx="2455818" cy="1346925"/>
          </a:xfrm>
          <a:prstGeom prst="rightArrowCallout">
            <a:avLst>
              <a:gd name="adj1" fmla="val 27778"/>
              <a:gd name="adj2" fmla="val 24306"/>
              <a:gd name="adj3" fmla="val 25000"/>
              <a:gd name="adj4" fmla="val 80934"/>
            </a:avLst>
          </a:prstGeom>
          <a:solidFill>
            <a:srgbClr val="F69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sp>
        <p:nvSpPr>
          <p:cNvPr id="5" name="Выноска со стрелкой влево 4"/>
          <p:cNvSpPr/>
          <p:nvPr/>
        </p:nvSpPr>
        <p:spPr>
          <a:xfrm>
            <a:off x="5656218" y="2563223"/>
            <a:ext cx="2577738" cy="142530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5103"/>
            </a:avLst>
          </a:prstGeom>
          <a:solidFill>
            <a:srgbClr val="F69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3106786" y="4005944"/>
            <a:ext cx="2549433" cy="2090056"/>
          </a:xfrm>
          <a:prstGeom prst="upArrowCallout">
            <a:avLst/>
          </a:prstGeom>
          <a:solidFill>
            <a:srgbClr val="F69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729051" y="981166"/>
            <a:ext cx="3236321" cy="1428205"/>
          </a:xfrm>
          <a:prstGeom prst="downArrowCallout">
            <a:avLst>
              <a:gd name="adj1" fmla="val 25000"/>
              <a:gd name="adj2" fmla="val 37195"/>
              <a:gd name="adj3" fmla="val 25000"/>
              <a:gd name="adj4" fmla="val 64977"/>
            </a:avLst>
          </a:prstGeom>
          <a:solidFill>
            <a:srgbClr val="F69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648892" y="1288870"/>
            <a:ext cx="1584959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    </a:t>
            </a:r>
            <a:r>
              <a:rPr lang="ru-RU" sz="1600" dirty="0" err="1" smtClean="0"/>
              <a:t>Синквейн</a:t>
            </a:r>
            <a:endParaRPr lang="ru-RU" sz="16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818707" y="3111863"/>
            <a:ext cx="1245326" cy="97535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095248" y="1985555"/>
            <a:ext cx="1245326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Чтение  с остановками</a:t>
            </a:r>
            <a:endParaRPr lang="ru-RU" sz="14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95248" y="4435567"/>
            <a:ext cx="1245326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Мозговая атака</a:t>
            </a:r>
            <a:endParaRPr lang="ru-RU" sz="1400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101089" y="3111864"/>
            <a:ext cx="1245326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    </a:t>
            </a:r>
            <a:r>
              <a:rPr lang="ru-RU" sz="1400" dirty="0" smtClean="0"/>
              <a:t>«Оценочное     окно»</a:t>
            </a:r>
            <a:endParaRPr lang="ru-RU" sz="1400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722811" y="3111864"/>
            <a:ext cx="1245326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Кластер</a:t>
            </a: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863635" y="4476207"/>
            <a:ext cx="1245326" cy="6966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(</a:t>
            </a:r>
            <a:r>
              <a:rPr lang="ru-RU" dirty="0"/>
              <a:t>З-Х-У)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888378" y="5172892"/>
            <a:ext cx="1345473" cy="78377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«Толстые и тонкие» вопросы</a:t>
            </a:r>
            <a:endParaRPr lang="ru-RU" sz="14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133600" y="3460207"/>
            <a:ext cx="1097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52206" y="2589349"/>
            <a:ext cx="278674" cy="243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108961" y="4168503"/>
            <a:ext cx="357050" cy="267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471099" y="2241005"/>
            <a:ext cx="0" cy="441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5617029" y="2682240"/>
            <a:ext cx="339634" cy="150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786846" y="3460205"/>
            <a:ext cx="691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471099" y="4302035"/>
            <a:ext cx="0" cy="621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576565" y="4087223"/>
            <a:ext cx="345790" cy="267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альтернативный процесс 19"/>
          <p:cNvSpPr/>
          <p:nvPr/>
        </p:nvSpPr>
        <p:spPr>
          <a:xfrm>
            <a:off x="3818707" y="3077029"/>
            <a:ext cx="1245326" cy="97535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Приёмы</a:t>
            </a:r>
            <a:endParaRPr lang="ru-RU" dirty="0"/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1706880" y="1613990"/>
            <a:ext cx="1245326" cy="97535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</a:t>
            </a:r>
            <a:r>
              <a:rPr lang="ru-RU" dirty="0" err="1" smtClean="0"/>
              <a:t>Инсерт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22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66516" y="7923757"/>
            <a:ext cx="792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  <a:sym typeface="Calibri" pitchFamily="34" charset="0"/>
              </a:rPr>
              <a:t>ИЗМЕНЕНИЯ В ПРЕДМЕТНО-ПРОСТРАНСТВЕННОЙ СРЕДЕ</a:t>
            </a:r>
            <a:endParaRPr lang="ru-RU" b="1" dirty="0">
              <a:solidFill>
                <a:srgbClr val="00642D"/>
              </a:solidFill>
              <a:latin typeface="Times New Roman" pitchFamily="18" charset="0"/>
              <a:cs typeface="Times New Roman" pitchFamily="18" charset="0"/>
              <a:sym typeface="Calibri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11560" y="16288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F69200"/>
              </a:buClr>
              <a:buSzPct val="100000"/>
              <a:buFont typeface="STIXGeneral-Regular"/>
              <a:buChar char="•"/>
              <a:defRPr sz="2800" kern="1200">
                <a:solidFill>
                  <a:srgbClr val="424242"/>
                </a:solidFill>
                <a:latin typeface="Fedra Sans Pro Light" charset="0"/>
                <a:ea typeface="Fedra Sans Pro Light" charset="0"/>
                <a:cs typeface="Fedra Sans Pro Light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69200"/>
              </a:buClr>
              <a:buSzPct val="100000"/>
              <a:buFont typeface="STIXGeneral-Regular"/>
              <a:buChar char="⏤"/>
              <a:defRPr sz="2400" kern="1200">
                <a:solidFill>
                  <a:srgbClr val="424242"/>
                </a:solidFill>
                <a:latin typeface="FedraSansPro-Light" panose="020B0403040000020004" pitchFamily="34" charset="0"/>
                <a:ea typeface="FedraSansPro-Light" panose="020B0403040000020004" pitchFamily="34" charset="0"/>
                <a:cs typeface="FedraSansPro-Light" panose="020B04030400000200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69200"/>
              </a:buClr>
              <a:buSzPct val="100000"/>
              <a:buFont typeface="STIXGeneral-Regular"/>
              <a:buChar char="⏤"/>
              <a:defRPr sz="2000" kern="1200">
                <a:solidFill>
                  <a:srgbClr val="424242"/>
                </a:solidFill>
                <a:latin typeface="FedraSansPro-Light" panose="020B0403040000020004" pitchFamily="34" charset="0"/>
                <a:ea typeface="FedraSansPro-Light" panose="020B0403040000020004" pitchFamily="34" charset="0"/>
                <a:cs typeface="FedraSansPro-Light" panose="020B04030400000200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F69200"/>
              </a:buClr>
              <a:buSzPct val="100000"/>
              <a:buFont typeface="STIXGeneral-Regular"/>
              <a:buChar char="⏤"/>
              <a:defRPr sz="2000" kern="1200">
                <a:solidFill>
                  <a:srgbClr val="424242"/>
                </a:solidFill>
                <a:latin typeface="FedraSansPro-Light" panose="020B0403040000020004" pitchFamily="34" charset="0"/>
                <a:ea typeface="FedraSansPro-Light" panose="020B0403040000020004" pitchFamily="34" charset="0"/>
                <a:cs typeface="FedraSansPro-Light" panose="020B04030400000200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424242"/>
                </a:solidFill>
                <a:latin typeface="Fedra Sans Pro Light" charset="0"/>
                <a:ea typeface="FedraSansPro-Light"/>
                <a:cs typeface="FedraSansPro-Light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TIXGeneral-Regular"/>
              <a:buNone/>
            </a:pPr>
            <a:r>
              <a:rPr lang="ru-RU" sz="2000" dirty="0" smtClean="0"/>
              <a:t>       </a:t>
            </a:r>
            <a:r>
              <a:rPr lang="ru-RU" sz="2000" dirty="0" smtClean="0">
                <a:latin typeface="Arial Black" panose="020B0A04020102020204" pitchFamily="34" charset="0"/>
              </a:rPr>
              <a:t>В технологии развития критического мышления на уроках литературного чтения существуют три основные стадии, которые соответствуют трём компонентам обучения</a:t>
            </a:r>
            <a:r>
              <a:rPr lang="ru-RU" sz="2000" dirty="0">
                <a:latin typeface="Arial Black" panose="020B0A04020102020204" pitchFamily="34" charset="0"/>
              </a:rPr>
              <a:t>:</a:t>
            </a:r>
            <a:endParaRPr lang="ru-RU" sz="2000" dirty="0" smtClean="0">
              <a:latin typeface="Arial Black" panose="020B0A04020102020204" pitchFamily="34" charset="0"/>
            </a:endParaRPr>
          </a:p>
          <a:p>
            <a:pPr marL="457200" indent="-457200">
              <a:buFont typeface="STIXGeneral-Regular"/>
              <a:buAutoNum type="arabicPeriod"/>
            </a:pPr>
            <a:r>
              <a:rPr lang="ru-RU" sz="2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Вызов</a:t>
            </a:r>
          </a:p>
          <a:p>
            <a:pPr marL="457200" indent="-457200">
              <a:buFont typeface="STIXGeneral-Regular"/>
              <a:buAutoNum type="arabicPeriod"/>
            </a:pPr>
            <a:r>
              <a:rPr lang="ru-RU" sz="2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Осмысление</a:t>
            </a:r>
          </a:p>
          <a:p>
            <a:pPr marL="457200" indent="-457200">
              <a:buFont typeface="STIXGeneral-Regular"/>
              <a:buAutoNum type="arabicPeriod"/>
            </a:pPr>
            <a:r>
              <a:rPr lang="ru-RU" sz="2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Рефлексия</a:t>
            </a:r>
          </a:p>
          <a:p>
            <a:pPr marL="0" indent="0">
              <a:buFont typeface="STIXGeneral-Regular"/>
              <a:buNone/>
            </a:pPr>
            <a:r>
              <a:rPr lang="ru-RU" sz="2000" dirty="0" smtClean="0">
                <a:latin typeface="Arial Black" panose="020B0A04020102020204" pitchFamily="34" charset="0"/>
              </a:rPr>
              <a:t>     На смену парадигме « знаний – умений – навыков» приходит признание основной ценностью образования становление и развитие личности, эффективность сотрудничества в разнообразных по составу и профилю группах.</a:t>
            </a:r>
          </a:p>
          <a:p>
            <a:pPr marL="0" indent="0">
              <a:buFont typeface="STIXGeneral-Regular"/>
              <a:buNone/>
            </a:pPr>
            <a:endParaRPr lang="ru-RU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презентации Вклад в будущее">
  <a:themeElements>
    <a:clrScheme name="Вклад">
      <a:dk1>
        <a:srgbClr val="000000"/>
      </a:dk1>
      <a:lt1>
        <a:srgbClr val="FFFFFF"/>
      </a:lt1>
      <a:dk2>
        <a:srgbClr val="414241"/>
      </a:dk2>
      <a:lt2>
        <a:srgbClr val="B3B4B3"/>
      </a:lt2>
      <a:accent1>
        <a:srgbClr val="00642D"/>
      </a:accent1>
      <a:accent2>
        <a:srgbClr val="008841"/>
      </a:accent2>
      <a:accent3>
        <a:srgbClr val="F6A429"/>
      </a:accent3>
      <a:accent4>
        <a:srgbClr val="7E388A"/>
      </a:accent4>
      <a:accent5>
        <a:srgbClr val="019E8B"/>
      </a:accent5>
      <a:accent6>
        <a:srgbClr val="00A2DA"/>
      </a:accent6>
      <a:hlink>
        <a:srgbClr val="000000"/>
      </a:hlink>
      <a:folHlink>
        <a:srgbClr val="898A89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591</Words>
  <Application>Microsoft Office PowerPoint</Application>
  <PresentationFormat>Экран (4:3)</PresentationFormat>
  <Paragraphs>62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Тема презентации Вклад в будущее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2020-12-09T15:43:13Z</dcterms:created>
  <dcterms:modified xsi:type="dcterms:W3CDTF">2020-12-12T05:35:01Z</dcterms:modified>
</cp:coreProperties>
</file>