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79" r:id="rId8"/>
    <p:sldId id="261" r:id="rId9"/>
    <p:sldId id="277" r:id="rId10"/>
    <p:sldId id="276" r:id="rId11"/>
    <p:sldId id="267" r:id="rId12"/>
    <p:sldId id="270" r:id="rId13"/>
    <p:sldId id="271" r:id="rId14"/>
    <p:sldId id="278" r:id="rId15"/>
    <p:sldId id="275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anchor="b">
            <a:normAutofit fontScale="90000"/>
          </a:bodyPr>
          <a:lstStyle/>
          <a:p>
            <a:pPr algn="ctr"/>
            <a:r>
              <a:rPr lang="en-US" b="1" i="1" dirty="0" smtClean="0">
                <a:solidFill>
                  <a:srgbClr val="FFFF00"/>
                </a:solidFill>
              </a:rPr>
              <a:t/>
            </a:r>
            <a:br>
              <a:rPr lang="en-US" b="1" i="1" dirty="0" smtClean="0">
                <a:solidFill>
                  <a:srgbClr val="FFFF00"/>
                </a:solidFill>
              </a:rPr>
            </a:br>
            <a:r>
              <a:rPr lang="en-US" i="1" dirty="0" smtClean="0">
                <a:solidFill>
                  <a:srgbClr val="FFFF00"/>
                </a:solidFill>
              </a:rPr>
              <a:t/>
            </a:r>
            <a:br>
              <a:rPr lang="en-US" i="1" dirty="0" smtClean="0">
                <a:solidFill>
                  <a:srgbClr val="FFFF00"/>
                </a:solidFill>
              </a:rPr>
            </a:br>
            <a:r>
              <a:rPr lang="en-US" i="1" dirty="0" smtClean="0">
                <a:solidFill>
                  <a:srgbClr val="FFFF00"/>
                </a:solidFill>
              </a:rPr>
              <a:t/>
            </a:r>
            <a:br>
              <a:rPr lang="en-US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Разработка и этапы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 выполнения творческого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проекта.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504720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 smtClean="0">
                <a:solidFill>
                  <a:srgbClr val="0070C0"/>
                </a:solidFill>
              </a:rPr>
              <a:t>Эпиграфом к проектному обучению может служить китайская пословица </a:t>
            </a:r>
            <a:r>
              <a:rPr lang="ru-RU" i="1" u="sng" dirty="0" smtClean="0">
                <a:solidFill>
                  <a:srgbClr val="0070C0"/>
                </a:solidFill>
              </a:rPr>
              <a:t>“Скажи мне - и я забуду. Покажи мне ~ и я запомню. Вовлеки меня - и я научусь”.</a:t>
            </a:r>
            <a:r>
              <a:rPr lang="ru-RU" dirty="0" smtClean="0">
                <a:solidFill>
                  <a:srgbClr val="0070C0"/>
                </a:solidFill>
              </a:rPr>
              <a:t>  </a:t>
            </a:r>
            <a:r>
              <a:rPr lang="ru-RU" dirty="0" smtClean="0"/>
              <a:t>                                            </a:t>
            </a:r>
            <a:r>
              <a:rPr lang="ru-RU" sz="2200" dirty="0" smtClean="0">
                <a:solidFill>
                  <a:srgbClr val="002060"/>
                </a:solidFill>
              </a:rPr>
              <a:t>технология 6 класс</a:t>
            </a:r>
            <a:endParaRPr lang="en-US" sz="2200" dirty="0" smtClean="0">
              <a:solidFill>
                <a:srgbClr val="002060"/>
              </a:solidFill>
            </a:endParaRPr>
          </a:p>
          <a:p>
            <a:r>
              <a:rPr lang="ru-RU" sz="2200" dirty="0" smtClean="0">
                <a:solidFill>
                  <a:srgbClr val="002060"/>
                </a:solidFill>
              </a:rPr>
              <a:t>Учитель технологии</a:t>
            </a:r>
          </a:p>
          <a:p>
            <a:r>
              <a:rPr lang="ru-RU" sz="2200" dirty="0" err="1" smtClean="0">
                <a:solidFill>
                  <a:srgbClr val="002060"/>
                </a:solidFill>
              </a:rPr>
              <a:t>Бахарев</a:t>
            </a:r>
            <a:r>
              <a:rPr lang="ru-RU" sz="2200" dirty="0" smtClean="0">
                <a:solidFill>
                  <a:srgbClr val="002060"/>
                </a:solidFill>
              </a:rPr>
              <a:t> Д.В</a:t>
            </a:r>
            <a:r>
              <a:rPr lang="ru-RU" sz="22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200" dirty="0" err="1" smtClean="0">
                <a:solidFill>
                  <a:srgbClr val="002060"/>
                </a:solidFill>
              </a:rPr>
              <a:t>п.Сосьва</a:t>
            </a:r>
            <a:r>
              <a:rPr lang="ru-RU" sz="2200" dirty="0" smtClean="0">
                <a:solidFill>
                  <a:srgbClr val="002060"/>
                </a:solidFill>
              </a:rPr>
              <a:t> </a:t>
            </a:r>
            <a:endParaRPr lang="ru-RU" sz="2200" dirty="0" smtClean="0">
              <a:solidFill>
                <a:srgbClr val="002060"/>
              </a:solidFill>
            </a:endParaRPr>
          </a:p>
          <a:p>
            <a:endParaRPr lang="ru-RU" sz="2200" dirty="0" smtClean="0">
              <a:solidFill>
                <a:srgbClr val="002060"/>
              </a:solidFill>
            </a:endParaRPr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500430" y="2357430"/>
            <a:ext cx="2000264" cy="171451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Творческий проект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3214678" y="785794"/>
            <a:ext cx="2643206" cy="1071570"/>
          </a:xfrm>
          <a:prstGeom prst="downArrowCallou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Подготовительный этап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1" name="Выноска со стрелкой вправо 10"/>
          <p:cNvSpPr/>
          <p:nvPr/>
        </p:nvSpPr>
        <p:spPr>
          <a:xfrm rot="20258517">
            <a:off x="2219165" y="2799798"/>
            <a:ext cx="857256" cy="2071702"/>
          </a:xfrm>
          <a:prstGeom prst="rightArrowCallou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Технологический этап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2" name="Выноска со стрелкой влево 11"/>
          <p:cNvSpPr/>
          <p:nvPr/>
        </p:nvSpPr>
        <p:spPr>
          <a:xfrm rot="1287274">
            <a:off x="5660863" y="2727576"/>
            <a:ext cx="881011" cy="2214578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Заключительный этап</a:t>
            </a:r>
            <a:endParaRPr lang="ru-RU" dirty="0"/>
          </a:p>
        </p:txBody>
      </p:sp>
      <p:sp>
        <p:nvSpPr>
          <p:cNvPr id="13" name="Выгнутая влево стрелка 12"/>
          <p:cNvSpPr/>
          <p:nvPr/>
        </p:nvSpPr>
        <p:spPr>
          <a:xfrm>
            <a:off x="3143240" y="1928802"/>
            <a:ext cx="1285884" cy="2786082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олна 13"/>
          <p:cNvSpPr/>
          <p:nvPr/>
        </p:nvSpPr>
        <p:spPr>
          <a:xfrm>
            <a:off x="428596" y="1357298"/>
            <a:ext cx="2357454" cy="914400"/>
          </a:xfrm>
          <a:prstGeom prst="wav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Соответствие изученному материалу</a:t>
            </a:r>
            <a:endParaRPr lang="ru-RU" sz="1600" dirty="0"/>
          </a:p>
        </p:txBody>
      </p:sp>
      <p:sp>
        <p:nvSpPr>
          <p:cNvPr id="15" name="Волна 14"/>
          <p:cNvSpPr/>
          <p:nvPr/>
        </p:nvSpPr>
        <p:spPr>
          <a:xfrm>
            <a:off x="428596" y="214290"/>
            <a:ext cx="2357454" cy="914400"/>
          </a:xfrm>
          <a:prstGeom prst="wav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Практическая потребность в изделии</a:t>
            </a:r>
            <a:endParaRPr lang="ru-RU" sz="1600" dirty="0"/>
          </a:p>
        </p:txBody>
      </p:sp>
      <p:sp>
        <p:nvSpPr>
          <p:cNvPr id="16" name="Волна 15"/>
          <p:cNvSpPr/>
          <p:nvPr/>
        </p:nvSpPr>
        <p:spPr>
          <a:xfrm>
            <a:off x="6286512" y="1357298"/>
            <a:ext cx="2500330" cy="914400"/>
          </a:xfrm>
          <a:prstGeom prst="wav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Технология изготовления</a:t>
            </a:r>
            <a:endParaRPr lang="ru-RU" dirty="0"/>
          </a:p>
        </p:txBody>
      </p:sp>
      <p:sp>
        <p:nvSpPr>
          <p:cNvPr id="17" name="Волна 16"/>
          <p:cNvSpPr/>
          <p:nvPr/>
        </p:nvSpPr>
        <p:spPr>
          <a:xfrm>
            <a:off x="6286512" y="357166"/>
            <a:ext cx="2500330" cy="914400"/>
          </a:xfrm>
          <a:prstGeom prst="wav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Материалы, инструменты. оборудование</a:t>
            </a:r>
            <a:endParaRPr lang="ru-RU" sz="1600" dirty="0"/>
          </a:p>
        </p:txBody>
      </p:sp>
      <p:sp>
        <p:nvSpPr>
          <p:cNvPr id="19" name="Месяц 18"/>
          <p:cNvSpPr/>
          <p:nvPr/>
        </p:nvSpPr>
        <p:spPr>
          <a:xfrm rot="20386133">
            <a:off x="455123" y="2597194"/>
            <a:ext cx="2069630" cy="3827987"/>
          </a:xfrm>
          <a:prstGeom prst="moon">
            <a:avLst>
              <a:gd name="adj" fmla="val 57541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vert" rtlCol="0" anchor="ctr"/>
          <a:lstStyle/>
          <a:p>
            <a:r>
              <a:rPr lang="ru-RU" dirty="0" smtClean="0"/>
              <a:t>Технологические операции. Правила безопасной работы</a:t>
            </a:r>
            <a:endParaRPr lang="ru-RU" dirty="0"/>
          </a:p>
        </p:txBody>
      </p:sp>
      <p:sp>
        <p:nvSpPr>
          <p:cNvPr id="20" name="Месяц 19"/>
          <p:cNvSpPr/>
          <p:nvPr/>
        </p:nvSpPr>
        <p:spPr>
          <a:xfrm rot="11839367">
            <a:off x="6716614" y="2802264"/>
            <a:ext cx="1917980" cy="3714761"/>
          </a:xfrm>
          <a:prstGeom prst="moon">
            <a:avLst>
              <a:gd name="adj" fmla="val 63044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dirty="0" smtClean="0"/>
              <a:t>Окончательный контроль. Защита реферата.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Требования к структурным элементам творческого проекта (реферат).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Титульный лист.</a:t>
            </a:r>
          </a:p>
          <a:p>
            <a:pPr marL="514350" lvl="0" indent="-51435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Содержание.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В содержании перечисляются заголовки разделов, подразделов, список литературы.</a:t>
            </a:r>
          </a:p>
          <a:p>
            <a:pPr marL="514350" lvl="0" indent="-51435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Введение.</a:t>
            </a:r>
          </a:p>
          <a:p>
            <a:pPr>
              <a:buNone/>
            </a:pPr>
            <a:r>
              <a:rPr lang="ru-RU" dirty="0" smtClean="0"/>
              <a:t>     Во введении дается обоснование проекта, выбор темы творческого проекта, актуальность выбранной темы, цели и задачи.</a:t>
            </a:r>
          </a:p>
          <a:p>
            <a:pPr>
              <a:buNone/>
            </a:pPr>
            <a:r>
              <a:rPr lang="ru-RU" dirty="0" smtClean="0"/>
              <a:t>     Выбрать тему ученик может самостоятельно, определить ее с помощью родителей или воспользоваться темой, предложенной учителем.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395930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Основная часть.</a:t>
            </a:r>
          </a:p>
          <a:p>
            <a:pPr>
              <a:buNone/>
            </a:pPr>
            <a:r>
              <a:rPr lang="ru-RU" dirty="0" smtClean="0"/>
              <a:t>Содержание основной части проекта должно отвечать теме проекта.</a:t>
            </a:r>
          </a:p>
          <a:p>
            <a:pPr>
              <a:buNone/>
            </a:pPr>
            <a:r>
              <a:rPr lang="ru-RU" dirty="0" smtClean="0"/>
              <a:t>Основная часть подразделяется на:</a:t>
            </a:r>
          </a:p>
          <a:p>
            <a:pPr>
              <a:buNone/>
            </a:pPr>
            <a:r>
              <a:rPr lang="ru-RU" dirty="0" smtClean="0"/>
              <a:t>- конструкторскую часть (чертежи, расчеты);</a:t>
            </a:r>
          </a:p>
          <a:p>
            <a:pPr>
              <a:buNone/>
            </a:pPr>
            <a:r>
              <a:rPr lang="ru-RU" dirty="0" smtClean="0"/>
              <a:t>- технологическую часть (последовательность выполнения каждого этапа проекта, технологическая карта или фото каждого этапа).</a:t>
            </a:r>
          </a:p>
          <a:p>
            <a:pPr>
              <a:buNone/>
            </a:pPr>
            <a:r>
              <a:rPr lang="ru-RU" dirty="0" smtClean="0"/>
              <a:t>Также в основной части необходимо представить список всего использованного оборудования, инструментов и правила безопасности при работе с ними.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 fontScale="925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Экономическая часть.</a:t>
            </a:r>
          </a:p>
          <a:p>
            <a:pPr>
              <a:buNone/>
            </a:pPr>
            <a:r>
              <a:rPr lang="ru-RU" dirty="0" smtClean="0"/>
              <a:t>В экономической части указываются все материальные затраты израсходованные при выполнении проекта, а так же на амортизацию оборудования.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Самооценка проекта.</a:t>
            </a:r>
          </a:p>
          <a:p>
            <a:pPr>
              <a:buNone/>
            </a:pPr>
            <a:r>
              <a:rPr lang="ru-RU" dirty="0" smtClean="0"/>
              <a:t>Степень самостоятельности выполнения различных этапов работы, оценку полноты решения поставленных задач и достижении цели.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Заключение.</a:t>
            </a:r>
          </a:p>
          <a:p>
            <a:pPr>
              <a:buNone/>
            </a:pPr>
            <a:r>
              <a:rPr lang="ru-RU" dirty="0" smtClean="0"/>
              <a:t>Заключение должно содержать краткие выводы по результатам выполненного проекта.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Список литературы.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работа.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определение выбора темы творческого проекта;</a:t>
            </a:r>
          </a:p>
          <a:p>
            <a:r>
              <a:rPr lang="ru-RU" dirty="0" smtClean="0"/>
              <a:t> просмотр каталога, анализ конструкций существующих аналогичных изделий;</a:t>
            </a:r>
          </a:p>
          <a:p>
            <a:r>
              <a:rPr lang="ru-RU" dirty="0" smtClean="0"/>
              <a:t> разработка конструкции нового изделия, которая должна иметь максимум отмеченных достоинств и минимум недостатков.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Примерные темы для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 качестве подарка брату;</a:t>
            </a:r>
          </a:p>
          <a:p>
            <a:r>
              <a:rPr lang="ru-RU" dirty="0" smtClean="0"/>
              <a:t> для бабушки в качестве подарка на 8 Марта;</a:t>
            </a:r>
          </a:p>
          <a:p>
            <a:r>
              <a:rPr lang="ru-RU" dirty="0" smtClean="0"/>
              <a:t> для себя подставка на письменный стол;</a:t>
            </a:r>
          </a:p>
          <a:p>
            <a:r>
              <a:rPr lang="ru-RU" dirty="0" smtClean="0"/>
              <a:t> для украшения дизайна комнаты;</a:t>
            </a:r>
          </a:p>
          <a:p>
            <a:r>
              <a:rPr lang="ru-RU" dirty="0" smtClean="0"/>
              <a:t> подставку для карандашей в качестве подарка папе на 23 февраля;</a:t>
            </a:r>
          </a:p>
          <a:p>
            <a:r>
              <a:rPr lang="ru-RU" dirty="0" smtClean="0"/>
              <a:t> моему учителю.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Анаграммы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При выполнении проекта необходимо проявить (что</a:t>
            </a:r>
            <a:r>
              <a:rPr lang="en-US" sz="2000" dirty="0" smtClean="0"/>
              <a:t>?</a:t>
            </a:r>
            <a:r>
              <a:rPr lang="ru-RU" sz="2000" dirty="0" smtClean="0"/>
              <a:t>)</a:t>
            </a:r>
          </a:p>
          <a:p>
            <a:r>
              <a:rPr lang="ru-RU" sz="2000" dirty="0" smtClean="0"/>
              <a:t>Прежде чем выполнять проект необходимо составить (что</a:t>
            </a:r>
            <a:r>
              <a:rPr lang="en-US" sz="2000" dirty="0" smtClean="0"/>
              <a:t>?</a:t>
            </a:r>
            <a:r>
              <a:rPr lang="ru-RU" sz="2000" dirty="0" smtClean="0"/>
              <a:t>)</a:t>
            </a:r>
          </a:p>
          <a:p>
            <a:r>
              <a:rPr lang="ru-RU" sz="2000" dirty="0" smtClean="0"/>
              <a:t>Обязательное требование к любой проектной работе</a:t>
            </a:r>
          </a:p>
          <a:p>
            <a:r>
              <a:rPr lang="ru-RU" sz="2000" dirty="0" smtClean="0"/>
              <a:t>При разработки проекта необходимо правильно поставить (что</a:t>
            </a:r>
            <a:r>
              <a:rPr lang="en-US" sz="2000" dirty="0" smtClean="0"/>
              <a:t>?</a:t>
            </a:r>
            <a:r>
              <a:rPr lang="ru-RU" sz="2000" dirty="0" smtClean="0"/>
              <a:t>)</a:t>
            </a:r>
          </a:p>
          <a:p>
            <a:r>
              <a:rPr lang="ru-RU" sz="2000" dirty="0" smtClean="0"/>
              <a:t>Любой проект должен быть (какой</a:t>
            </a:r>
            <a:r>
              <a:rPr lang="en-US" sz="2000" dirty="0" smtClean="0"/>
              <a:t>?</a:t>
            </a:r>
            <a:r>
              <a:rPr lang="ru-RU" sz="2000" dirty="0" smtClean="0"/>
              <a:t>)</a:t>
            </a:r>
          </a:p>
          <a:p>
            <a:pPr>
              <a:buNone/>
            </a:pPr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800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928802"/>
            <a:ext cx="4038600" cy="44348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ЧЕСТВОТВОР</a:t>
            </a:r>
          </a:p>
          <a:p>
            <a:pPr>
              <a:buNone/>
            </a:pPr>
            <a:r>
              <a:rPr lang="ru-RU" sz="2000" b="1" dirty="0" smtClean="0"/>
              <a:t>творчество 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НАПЛ </a:t>
            </a:r>
          </a:p>
          <a:p>
            <a:pPr>
              <a:buNone/>
            </a:pPr>
            <a:r>
              <a:rPr lang="ru-RU" sz="2000" b="1" dirty="0" smtClean="0"/>
              <a:t>план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НОСТЬАКТУАЛЬ</a:t>
            </a:r>
          </a:p>
          <a:p>
            <a:pPr>
              <a:buNone/>
            </a:pPr>
            <a:r>
              <a:rPr lang="ru-RU" sz="2000" b="1" dirty="0" smtClean="0"/>
              <a:t>актуальность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ЛЕЦЬ</a:t>
            </a:r>
          </a:p>
          <a:p>
            <a:pPr>
              <a:buNone/>
            </a:pPr>
            <a:r>
              <a:rPr lang="ru-RU" sz="2000" b="1" dirty="0" smtClean="0"/>
              <a:t>цель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РЕСТЕИННЫЙ</a:t>
            </a:r>
          </a:p>
          <a:p>
            <a:pPr>
              <a:buNone/>
            </a:pPr>
            <a:r>
              <a:rPr lang="ru-RU" sz="2000" b="1" dirty="0" smtClean="0"/>
              <a:t>интересный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7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Какую цель и какую задачу мы ставили перед собой в начале урока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dirty="0" smtClean="0"/>
              <a:t>Удалось ли нам достигнуть поставленной цели и задачи</a:t>
            </a:r>
            <a:r>
              <a:rPr lang="en-US" dirty="0" smtClean="0"/>
              <a:t>?</a:t>
            </a:r>
          </a:p>
          <a:p>
            <a:r>
              <a:rPr lang="ru-RU" dirty="0" smtClean="0"/>
              <a:t>Какие трудности встретились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dirty="0" smtClean="0"/>
              <a:t>Что показалось наиболее интересным</a:t>
            </a:r>
            <a:r>
              <a:rPr lang="en-US" dirty="0" smtClean="0"/>
              <a:t>?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Цели: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познакомиться с последовательностью выполнения творческого проекта;</a:t>
            </a:r>
            <a:endParaRPr lang="en-US" dirty="0" smtClean="0"/>
          </a:p>
          <a:p>
            <a:r>
              <a:rPr lang="ru-RU" dirty="0" smtClean="0"/>
              <a:t> развивать интерес и активизировать познавательную деятельность; </a:t>
            </a:r>
            <a:endParaRPr lang="en-US" dirty="0" smtClean="0"/>
          </a:p>
          <a:p>
            <a:r>
              <a:rPr lang="ru-RU" dirty="0" smtClean="0"/>
              <a:t>воспитывать коммуникативные качества личности;</a:t>
            </a:r>
            <a:endParaRPr lang="en-US" dirty="0" smtClean="0"/>
          </a:p>
          <a:p>
            <a:r>
              <a:rPr lang="ru-RU" dirty="0" smtClean="0"/>
              <a:t>учиться использовать и обрабатывать полученную информацию.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Актуализация опорных знаний: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Bef>
                <a:spcPts val="0"/>
              </a:spcBef>
              <a:buFont typeface="Wingdings" pitchFamily="2" charset="2"/>
              <a:buChar char="v"/>
            </a:pPr>
            <a:r>
              <a:rPr lang="ru-RU" sz="2400" dirty="0" smtClean="0"/>
              <a:t>Что такое творческий проект?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400" dirty="0" smtClean="0"/>
              <a:t>Это возможность максимального раскрытия своего творческого потенциала.</a:t>
            </a:r>
          </a:p>
          <a:p>
            <a:pPr marL="514350" indent="-514350">
              <a:spcBef>
                <a:spcPts val="0"/>
              </a:spcBef>
              <a:buFont typeface="Wingdings" pitchFamily="2" charset="2"/>
              <a:buChar char="v"/>
            </a:pPr>
            <a:r>
              <a:rPr lang="ru-RU" sz="2400" dirty="0" smtClean="0"/>
              <a:t>Какова основная цель любого проекта?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400" dirty="0" smtClean="0"/>
              <a:t>Чего я хочу добиться</a:t>
            </a:r>
            <a:r>
              <a:rPr lang="en-US" sz="2400" dirty="0" smtClean="0"/>
              <a:t>?</a:t>
            </a:r>
            <a:endParaRPr lang="ru-RU" sz="2400" dirty="0" smtClean="0"/>
          </a:p>
          <a:p>
            <a:pPr marL="514350" indent="-514350">
              <a:buFont typeface="Wingdings" pitchFamily="2" charset="2"/>
              <a:buChar char="v"/>
            </a:pPr>
            <a:r>
              <a:rPr lang="ru-RU" sz="2400" dirty="0" smtClean="0"/>
              <a:t>Из каких частей состоит творческий проект?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sz="2400" dirty="0" smtClean="0"/>
              <a:t>Что содержит техническая документация?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sz="2400" dirty="0" smtClean="0"/>
              <a:t>От чего зависит</a:t>
            </a:r>
            <a:r>
              <a:rPr lang="en-US" sz="2400" dirty="0" smtClean="0"/>
              <a:t> </a:t>
            </a:r>
            <a:r>
              <a:rPr lang="ru-RU" sz="2400" smtClean="0"/>
              <a:t>качество </a:t>
            </a:r>
            <a:r>
              <a:rPr lang="ru-RU" sz="2400" dirty="0" smtClean="0"/>
              <a:t>выполнения проекта?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sz="2400" dirty="0" smtClean="0"/>
              <a:t>Почему некоторые учащиеся не смоли справиться с выполнением проекта</a:t>
            </a:r>
            <a:r>
              <a:rPr lang="en-US" sz="2400" dirty="0" smtClean="0"/>
              <a:t>?</a:t>
            </a:r>
            <a:endParaRPr lang="ru-RU" sz="2400" dirty="0" smtClean="0"/>
          </a:p>
          <a:p>
            <a:pPr marL="514350" indent="-514350">
              <a:buNone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endParaRPr lang="ru-RU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/>
          <a:lstStyle/>
          <a:p>
            <a:r>
              <a:rPr lang="ru-RU" i="1" dirty="0" smtClean="0"/>
              <a:t>План.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dirty="0" smtClean="0"/>
              <a:t>Разработка выполнения творческого проекта.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Требования к проектному изделию.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Основные этапы выполнения творческого проекта.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/>
              <a:t>Требования к структурным элементам творческого проекта (реферат).</a:t>
            </a:r>
            <a:endParaRPr lang="ru-RU" dirty="0" smtClean="0"/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Определение выбора творческого проекта и разработать первичную документацию проекта (практическая часть урока).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>Разработка выполнения творческого проекта.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/>
              <a:t>Очень часто мы не задумываемся о внешней форме изделия, увлекаясь их функциональными возможностями. Любая вещь должна быть красивой, и ваши проекты тоже.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Работа над проектами на уроках технологии – это кропотливый труд, в ходе которого ученики сотрудничают и друг с другом, и с учителем, не остаются в стороне и родители.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Проект может состоять из отдельных частей, например рисунков, чертежей какого-либо изделия или разработки технологического процесса. Он может содержать расчеты, результаты исследования, элементы усовершенствования изделия, экономические расчеты и т.д.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Варианты проектов могут быть различны. </a:t>
            </a:r>
            <a:endParaRPr lang="ru-RU" dirty="0"/>
          </a:p>
        </p:txBody>
      </p:sp>
      <p:pic>
        <p:nvPicPr>
          <p:cNvPr id="3" name="Рисунок 2" descr="C:\Users\Public\Pictures\Sample Pictures\IMG_11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2285993"/>
            <a:ext cx="1839718" cy="171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Public\Pictures\Sample Pictures\IMG_1391m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340768"/>
            <a:ext cx="4311457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festival.1september.ru/articles/414012/image328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4000504"/>
            <a:ext cx="328614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ru-RU" b="1" dirty="0" smtClean="0"/>
              <a:t>Основные этапы выполнения творческого проекта.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Изготовление объекта проектирования начинается только при  наличии конструкторской и технологической документации, а именно эскиза и плана технологического процесса изготовления изделия. </a:t>
            </a:r>
            <a:endParaRPr lang="en-US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buNone/>
            </a:pPr>
            <a:endParaRPr lang="ru-RU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32552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rmAutofit/>
          </a:bodyPr>
          <a:lstStyle/>
          <a:p>
            <a:r>
              <a:rPr lang="ru-RU" sz="2800" b="1" dirty="0"/>
              <a:t>Основные требования к проектированию изделий.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sz="1900" b="1" i="1" dirty="0" smtClean="0">
                <a:solidFill>
                  <a:srgbClr val="FF0000"/>
                </a:solidFill>
              </a:rPr>
              <a:t>Технологичность</a:t>
            </a:r>
            <a:r>
              <a:rPr lang="ru-RU" sz="1900" dirty="0" smtClean="0">
                <a:solidFill>
                  <a:srgbClr val="FF0000"/>
                </a:solidFill>
              </a:rPr>
              <a:t> </a:t>
            </a:r>
            <a:r>
              <a:rPr lang="ru-RU" sz="1900" dirty="0" smtClean="0"/>
              <a:t>позволяет производить изделие на универсальном оборудовании легко и без излишних затрат. Технологичной считается деталь, изготовленная с наименьшими затратами труда, например только механической обработкой. </a:t>
            </a:r>
            <a:endParaRPr lang="en-US" sz="1900" dirty="0" smtClean="0"/>
          </a:p>
          <a:p>
            <a:pPr>
              <a:buFont typeface="Arial" pitchFamily="34" charset="0"/>
              <a:buChar char="•"/>
            </a:pPr>
            <a:r>
              <a:rPr lang="ru-RU" sz="1900" dirty="0" smtClean="0">
                <a:solidFill>
                  <a:srgbClr val="FF0000"/>
                </a:solidFill>
              </a:rPr>
              <a:t> </a:t>
            </a:r>
            <a:r>
              <a:rPr lang="ru-RU" sz="1900" b="1" i="1" dirty="0" smtClean="0">
                <a:solidFill>
                  <a:srgbClr val="FF0000"/>
                </a:solidFill>
              </a:rPr>
              <a:t>Экономичность</a:t>
            </a:r>
            <a:r>
              <a:rPr lang="ru-RU" sz="1900" i="1" dirty="0" smtClean="0">
                <a:solidFill>
                  <a:srgbClr val="FF0000"/>
                </a:solidFill>
              </a:rPr>
              <a:t> </a:t>
            </a:r>
            <a:r>
              <a:rPr lang="ru-RU" sz="1900" dirty="0" smtClean="0"/>
              <a:t>требует производства изделия с наименьшими затратами, получением наибольшей прибыли при эксплуатации изделия или реализации технологии. Изготовление должно быть таким, чтобы деталь не стоила слишком дорого.</a:t>
            </a:r>
          </a:p>
          <a:p>
            <a:pPr>
              <a:buFont typeface="Arial" pitchFamily="34" charset="0"/>
              <a:buChar char="•"/>
            </a:pPr>
            <a:r>
              <a:rPr lang="ru-RU" sz="1900" dirty="0" smtClean="0">
                <a:solidFill>
                  <a:srgbClr val="FF0000"/>
                </a:solidFill>
              </a:rPr>
              <a:t> </a:t>
            </a:r>
            <a:r>
              <a:rPr lang="ru-RU" sz="1900" b="1" i="1" dirty="0" smtClean="0">
                <a:solidFill>
                  <a:srgbClr val="FF0000"/>
                </a:solidFill>
              </a:rPr>
              <a:t>Эргономика</a:t>
            </a:r>
            <a:r>
              <a:rPr lang="ru-RU" sz="1900" i="1" dirty="0" smtClean="0">
                <a:solidFill>
                  <a:srgbClr val="FF0000"/>
                </a:solidFill>
              </a:rPr>
              <a:t> </a:t>
            </a:r>
            <a:r>
              <a:rPr lang="ru-RU" sz="1900" dirty="0" smtClean="0"/>
              <a:t>(отрасль науки, изучающая человека и его деятельность в условиях производства) предусматривает изготовление такого изделия, которое бы обслуживалось человеком с наименьшими затратами его энергии, движений, сил, было бы удобным в использовании.</a:t>
            </a:r>
          </a:p>
          <a:p>
            <a:pPr>
              <a:buFont typeface="Arial" pitchFamily="34" charset="0"/>
              <a:buChar char="•"/>
            </a:pPr>
            <a:r>
              <a:rPr lang="ru-RU" sz="1900" b="1" i="1" dirty="0" smtClean="0">
                <a:solidFill>
                  <a:srgbClr val="FF0000"/>
                </a:solidFill>
              </a:rPr>
              <a:t>Безопасность</a:t>
            </a:r>
            <a:r>
              <a:rPr lang="ru-RU" sz="1900" dirty="0" smtClean="0"/>
              <a:t> предусматривает создание и эксплуатацию изделий без нарушения жизнедеятельности человека. При использовании готового изделия должна исключаться возможность травматизма.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Экологичность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проекта заключается в изготовлении и эксплуатации изделий без нанесения вреда окружающей среде.</a:t>
            </a:r>
            <a:endParaRPr lang="ru-RU" sz="1900" dirty="0" smtClean="0"/>
          </a:p>
          <a:p>
            <a:pPr>
              <a:buFont typeface="Arial" pitchFamily="34" charset="0"/>
              <a:buChar char="•"/>
            </a:pPr>
            <a:endParaRPr lang="ru-RU" sz="2200" dirty="0" smtClean="0"/>
          </a:p>
          <a:p>
            <a:pPr>
              <a:buFont typeface="Arial" pitchFamily="34" charset="0"/>
              <a:buChar char="•"/>
            </a:pPr>
            <a:endParaRPr lang="ru-RU" sz="2400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выполнения творческого проекта.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7030A0"/>
                </a:solidFill>
              </a:rPr>
              <a:t>Творческий проект выполняется в определенной последовательности. Работу над ним можно разделить на три этапа, рассмотрим схему выполнения творческого проекта: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483</TotalTime>
  <Words>850</Words>
  <Application>Microsoft Office PowerPoint</Application>
  <PresentationFormat>Экран (4:3)</PresentationFormat>
  <Paragraphs>111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   Разработка и этапы  выполнения творческого  проекта. </vt:lpstr>
      <vt:lpstr>Цели:</vt:lpstr>
      <vt:lpstr>Актуализация опорных знаний:</vt:lpstr>
      <vt:lpstr>План.</vt:lpstr>
      <vt:lpstr>  Разработка выполнения творческого проекта. </vt:lpstr>
      <vt:lpstr>Варианты проектов могут быть различны. </vt:lpstr>
      <vt:lpstr>Основные этапы выполнения творческого проекта.</vt:lpstr>
      <vt:lpstr>Основные требования к проектированию изделий. </vt:lpstr>
      <vt:lpstr>Этапы выполнения творческого проекта.</vt:lpstr>
      <vt:lpstr>Презентация PowerPoint</vt:lpstr>
      <vt:lpstr>Требования к структурным элементам творческого проекта (реферат). </vt:lpstr>
      <vt:lpstr>Презентация PowerPoint</vt:lpstr>
      <vt:lpstr>Презентация PowerPoint</vt:lpstr>
      <vt:lpstr>Практическая работа.</vt:lpstr>
      <vt:lpstr>Примерные темы для проекта:</vt:lpstr>
      <vt:lpstr>Анаграммы </vt:lpstr>
      <vt:lpstr>Итог урока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и этапы  выполнения творческого  проекта. </dc:title>
  <dc:creator>Vladi</dc:creator>
  <cp:lastModifiedBy>БахаревД.В</cp:lastModifiedBy>
  <cp:revision>55</cp:revision>
  <dcterms:created xsi:type="dcterms:W3CDTF">2010-04-05T06:01:34Z</dcterms:created>
  <dcterms:modified xsi:type="dcterms:W3CDTF">2022-11-17T06:21:29Z</dcterms:modified>
</cp:coreProperties>
</file>