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64" r:id="rId5"/>
    <p:sldId id="289" r:id="rId6"/>
    <p:sldId id="261" r:id="rId7"/>
    <p:sldId id="260" r:id="rId8"/>
    <p:sldId id="270" r:id="rId9"/>
    <p:sldId id="269" r:id="rId10"/>
    <p:sldId id="268" r:id="rId11"/>
    <p:sldId id="267" r:id="rId12"/>
    <p:sldId id="266" r:id="rId13"/>
    <p:sldId id="265" r:id="rId14"/>
    <p:sldId id="259" r:id="rId15"/>
    <p:sldId id="273" r:id="rId16"/>
    <p:sldId id="272" r:id="rId17"/>
    <p:sldId id="274" r:id="rId18"/>
    <p:sldId id="286" r:id="rId19"/>
    <p:sldId id="287" r:id="rId20"/>
    <p:sldId id="288" r:id="rId21"/>
    <p:sldId id="275" r:id="rId22"/>
    <p:sldId id="281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8DAE2-FCD7-4284-B0BB-6E24F09D216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D929D-6776-4E33-B2E6-45970BFF1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Развитие связной речи детей дошкольного возраста с применением </a:t>
            </a:r>
            <a:r>
              <a:rPr lang="ru-RU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929198"/>
            <a:ext cx="7715304" cy="1285884"/>
          </a:xfrm>
        </p:spPr>
        <p:txBody>
          <a:bodyPr>
            <a:normAutofit/>
          </a:bodyPr>
          <a:lstStyle/>
          <a:p>
            <a:endParaRPr lang="ru-RU" sz="1800" dirty="0" smtClean="0">
              <a:solidFill>
                <a:srgbClr val="00B050"/>
              </a:solidFill>
            </a:endParaRPr>
          </a:p>
          <a:p>
            <a:r>
              <a:rPr lang="ru-RU" sz="1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Учитель-логоед</a:t>
            </a:r>
            <a:r>
              <a:rPr lang="ru-RU" sz="1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Михальченко Юлия Викторовна МБДОУ </a:t>
            </a:r>
            <a:r>
              <a:rPr lang="ru-RU" sz="1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/с №9</a:t>
            </a:r>
          </a:p>
          <a:p>
            <a:r>
              <a:rPr lang="ru-RU" sz="1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Учитель-логопед: </a:t>
            </a:r>
            <a:r>
              <a:rPr lang="ru-RU" sz="1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Снеткова</a:t>
            </a:r>
            <a:r>
              <a:rPr lang="ru-RU" sz="1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Ольга Геннадьевна МБДОУ </a:t>
            </a:r>
            <a:r>
              <a:rPr lang="ru-RU" sz="1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/с № 8</a:t>
            </a:r>
            <a:endParaRPr lang="ru-RU" sz="1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фото\фото с работы\20170127_092708.jpg"/>
          <p:cNvPicPr/>
          <p:nvPr/>
        </p:nvPicPr>
        <p:blipFill>
          <a:blip r:embed="rId2" cstate="print"/>
          <a:srcRect l="8979" r="11010"/>
          <a:stretch>
            <a:fillRect/>
          </a:stretch>
        </p:blipFill>
        <p:spPr bwMode="auto">
          <a:xfrm>
            <a:off x="2357422" y="2428868"/>
            <a:ext cx="378621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572008"/>
            <a:ext cx="7772400" cy="1928826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71538" y="5214950"/>
            <a:ext cx="6700862" cy="100013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Наступила зима. На улице холодно. Часто идет снег.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428868"/>
            <a:ext cx="7008179" cy="250033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142852"/>
            <a:ext cx="800105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Мнемодорожка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квадрат из трех -  четырех картинок, по которым можно составить небольшой рассказ в 2-3 предложения.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представляют собой изображения основных звеньев, в том числе схематические, по которым можно запомнить и воспроизвести целый рассказ или даже стихотворение.</a:t>
            </a: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143116"/>
            <a:ext cx="4038600" cy="398304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500562" y="2143116"/>
            <a:ext cx="4643438" cy="398304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Меня зовут Света. Моя мама Анна Петровна, а папа Виктор Иванович. Они работают в магазине. Моя бабушка Зинаида Ивановна, она умеет печь вкусные пироги. Дедушка Иван Иванович разводит на своей пасеке пчел. Дедушка и бабушка проводят со мной много времени. Я очень люблю свою семью.</a:t>
            </a:r>
            <a:endParaRPr lang="ru-RU" sz="2400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t="8850"/>
          <a:stretch>
            <a:fillRect/>
          </a:stretch>
        </p:blipFill>
        <p:spPr bwMode="auto">
          <a:xfrm>
            <a:off x="214282" y="2500306"/>
            <a:ext cx="428624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Последовательность </a:t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работы  с   </a:t>
            </a:r>
            <a:r>
              <a:rPr lang="ru-RU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таблицы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разбор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того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ней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изображено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ерекодирование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информации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т.е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преобразование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абстрактных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символов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образы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3 этап.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Перессказ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сказки, рассказ по заданной теме или чтение стихотворения с опорой на символы (образы), т.е. происходит отработка метода запоминания.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Когда  начинать  заниматься  мнемотехникой?</a:t>
            </a: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 можно раньше – с 1,5- 2 лет.</a:t>
            </a:r>
          </a:p>
          <a:p>
            <a:pPr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Информация заложенная в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мнемоквадрате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одно слово. Но в этом возрасте картинка должна быть яркой, цветной, образ приближен к реальному:</a:t>
            </a:r>
          </a:p>
          <a:p>
            <a:pPr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лиса - рыжая, мышка - серая, ёлочка -зелёная</a:t>
            </a:r>
          </a:p>
          <a:p>
            <a:pPr algn="ctr">
              <a:lnSpc>
                <a:spcPct val="80000"/>
              </a:lnSpc>
              <a:buNone/>
            </a:pP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                             - лиса                               - заяц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357694"/>
            <a:ext cx="2500330" cy="20002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http://stabilo4kids.ru/imgt/master_klass/dikie_jivotnie/lisa_12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00" t="12414" r="3500" b="10345"/>
          <a:stretch>
            <a:fillRect/>
          </a:stretch>
        </p:blipFill>
        <p:spPr bwMode="auto">
          <a:xfrm>
            <a:off x="857224" y="4786322"/>
            <a:ext cx="2275284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643438" y="4357694"/>
            <a:ext cx="2357454" cy="20002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http://woman56.ru/images/stories/kak-narisovat-zaytsa15.jpg"/>
          <p:cNvPicPr/>
          <p:nvPr/>
        </p:nvPicPr>
        <p:blipFill>
          <a:blip r:embed="rId3" cstate="print"/>
          <a:srcRect l="15393" t="2398" r="20470" b="5535"/>
          <a:stretch>
            <a:fillRect/>
          </a:stretch>
        </p:blipFill>
        <p:spPr bwMode="auto">
          <a:xfrm>
            <a:off x="5143504" y="4357694"/>
            <a:ext cx="1543050" cy="1924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269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285720" y="714356"/>
            <a:ext cx="3008313" cy="5697559"/>
          </a:xfrm>
        </p:spPr>
        <p:txBody>
          <a:bodyPr>
            <a:normAutofit/>
          </a:bodyPr>
          <a:lstStyle/>
          <a:p>
            <a:endParaRPr lang="ru-RU" sz="28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C:\Users\user\Pictures\img075.jpg"/>
          <p:cNvPicPr>
            <a:picLocks noGrp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3575050" y="470184"/>
            <a:ext cx="5111750" cy="545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55554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3186106" cy="5768997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Для детей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старшего возраста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схемы желательно рисовать в одном цвете, чтобы не привлекать внимание на яркость символических изображений.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 cstate="print"/>
          <a:srcRect l="16096"/>
          <a:stretch>
            <a:fillRect/>
          </a:stretch>
        </p:blipFill>
        <p:spPr bwMode="auto">
          <a:xfrm rot="5400000">
            <a:off x="3335940" y="807410"/>
            <a:ext cx="6000793" cy="4957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714348" y="274638"/>
            <a:ext cx="7515252" cy="615475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Где можно использовать </a:t>
            </a:r>
            <a:r>
              <a:rPr lang="ru-RU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В режимных моментах. Алгоритм одевания, раздевания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6" name="Picture 2" descr="F:\bc15432998ef84d9badc8888e216ffe0.jpg"/>
          <p:cNvPicPr>
            <a:picLocks noChangeAspect="1" noChangeArrowheads="1"/>
          </p:cNvPicPr>
          <p:nvPr/>
        </p:nvPicPr>
        <p:blipFill>
          <a:blip r:embed="rId2" cstate="print"/>
          <a:srcRect r="5017"/>
          <a:stretch>
            <a:fillRect/>
          </a:stretch>
        </p:blipFill>
        <p:spPr bwMode="auto">
          <a:xfrm>
            <a:off x="785786" y="1357298"/>
            <a:ext cx="7143800" cy="530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b="1" dirty="0" err="1" smtClean="0">
                <a:solidFill>
                  <a:srgbClr val="00B050"/>
                </a:solidFill>
              </a:rPr>
              <a:t>Пересказывание</a:t>
            </a:r>
            <a:r>
              <a:rPr lang="ru-RU" sz="3200" b="1" dirty="0" smtClean="0">
                <a:solidFill>
                  <a:srgbClr val="00B050"/>
                </a:solidFill>
              </a:rPr>
              <a:t> сказок и рассказов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8" descr="C:\Users\user\Pictures\img075.jpg"/>
          <p:cNvPicPr>
            <a:picLocks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643042" y="1214422"/>
            <a:ext cx="5857916" cy="545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Заучивание стихов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200" dirty="0" smtClean="0"/>
              <a:t> 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429256" y="1285860"/>
            <a:ext cx="3429024" cy="48403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Зайка.</a:t>
            </a:r>
          </a:p>
          <a:p>
            <a:pPr>
              <a:buNone/>
            </a:pPr>
            <a:r>
              <a:rPr lang="ru-RU" sz="2000" dirty="0" smtClean="0"/>
              <a:t>Зайку бросила хозяйка,-</a:t>
            </a:r>
          </a:p>
          <a:p>
            <a:pPr>
              <a:buNone/>
            </a:pPr>
            <a:r>
              <a:rPr lang="ru-RU" sz="2000" dirty="0" smtClean="0"/>
              <a:t>Под дождем остался зайка,</a:t>
            </a:r>
          </a:p>
          <a:p>
            <a:pPr>
              <a:buNone/>
            </a:pPr>
            <a:r>
              <a:rPr lang="ru-RU" sz="2000" dirty="0" smtClean="0"/>
              <a:t>Со скамейки слезть не смог,</a:t>
            </a:r>
          </a:p>
          <a:p>
            <a:pPr>
              <a:buNone/>
            </a:pPr>
            <a:r>
              <a:rPr lang="ru-RU" sz="2000" dirty="0" smtClean="0"/>
              <a:t>Весь до ниточки промок.</a:t>
            </a:r>
          </a:p>
          <a:p>
            <a:pPr>
              <a:buNone/>
            </a:pPr>
            <a:r>
              <a:rPr lang="ru-RU" sz="2000" dirty="0" smtClean="0"/>
              <a:t>   (А. </a:t>
            </a:r>
            <a:r>
              <a:rPr lang="ru-RU" sz="2000" dirty="0" err="1" smtClean="0"/>
              <a:t>Барто</a:t>
            </a:r>
            <a:endParaRPr lang="ru-RU" sz="2000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16122"/>
          <a:stretch>
            <a:fillRect/>
          </a:stretch>
        </p:blipFill>
        <p:spPr bwMode="auto">
          <a:xfrm rot="5400000">
            <a:off x="-107158" y="1392992"/>
            <a:ext cx="557216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3116"/>
            <a:ext cx="9001156" cy="3495684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Увеличение детей с нарушенным звукопроизношением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Бедный словарный запас.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Односложная речь, состоящая лишь из простых предложений.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/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Загадывание загадок.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200" dirty="0" smtClean="0"/>
              <a:t> 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800" dirty="0" smtClean="0"/>
              <a:t>Живет в лесу, зубастый. Серого цвета. Любит овечек.</a:t>
            </a:r>
            <a:endParaRPr lang="ru-RU" sz="2800" dirty="0"/>
          </a:p>
        </p:txBody>
      </p:sp>
      <p:pic>
        <p:nvPicPr>
          <p:cNvPr id="7" name="Рисунок 6" descr="C:\Users\user\Pictures\img081.jpg"/>
          <p:cNvPicPr/>
          <p:nvPr/>
        </p:nvPicPr>
        <p:blipFill>
          <a:blip r:embed="rId2" cstate="print">
            <a:lum contrast="10000"/>
          </a:blip>
          <a:srcRect l="10118" r="12695" b="2884"/>
          <a:stretch>
            <a:fillRect/>
          </a:stretch>
        </p:blipFill>
        <p:spPr bwMode="auto">
          <a:xfrm rot="5400000">
            <a:off x="2571736" y="285728"/>
            <a:ext cx="342902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Составление рассказов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Описание: http://img1.liveinternet.ru/images/attach/c/5/84/882/84882491_large_9772bd3edc59dikie_zhivotnuyerasskazh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142984"/>
            <a:ext cx="6824684" cy="5206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20000"/>
          </a:bodyPr>
          <a:lstStyle/>
          <a:p>
            <a:pPr lvl="0"/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расширяется круг знаний об окружающем мире;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появляется желание пересказывать тексты, придумывать интересные    истории;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появляется интерес к заучиванию стихов и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скороговорок, загадок;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словарный запас выходит на более высокий уровень;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преодолевают робость, застенчивость, учатся свободно держаться перед  аудиторией.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214422"/>
            <a:ext cx="87154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  <a:tabLst>
                <a:tab pos="360363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Журналы ''Дошкольное воспитание'' №12 за 2000 г.; №3,10,12 за 2001г.;   №4,12 за 2002г; № 9 за1996.</a:t>
            </a:r>
          </a:p>
          <a:p>
            <a:pPr marL="342900" indent="-342900">
              <a:buFont typeface="Wingdings" pitchFamily="2" charset="2"/>
              <a:buChar char="v"/>
              <a:tabLst>
                <a:tab pos="360363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Ильина М.В. «Воображение и творческое мышление». </a:t>
            </a:r>
          </a:p>
          <a:p>
            <a:pPr marL="342900" indent="-342900">
              <a:buFont typeface="Wingdings" pitchFamily="2" charset="2"/>
              <a:buChar char="v"/>
              <a:tabLst>
                <a:tab pos="360363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Серия «Психологическая служба». Книголюб. М. 2005</a:t>
            </a:r>
          </a:p>
          <a:p>
            <a:pPr marL="342900" indent="-342900">
              <a:buFont typeface="Wingdings" pitchFamily="2" charset="2"/>
              <a:buChar char="v"/>
              <a:tabLst>
                <a:tab pos="360363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Наглядно-дидактическое пособие  Ткаченко Т.А. </a:t>
            </a:r>
          </a:p>
          <a:p>
            <a:pPr marL="342900" indent="-342900">
              <a:buFont typeface="Wingdings" pitchFamily="2" charset="2"/>
              <a:buChar char="v"/>
              <a:tabLst>
                <a:tab pos="360363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«Составление описательных рассказов по опорным схемам»</a:t>
            </a:r>
          </a:p>
          <a:p>
            <a:pPr marL="342900" indent="-342900">
              <a:buFont typeface="Wingdings" pitchFamily="2" charset="2"/>
              <a:buChar char="v"/>
              <a:tabLst>
                <a:tab pos="360363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Метод. руководство, картинный комплект. М.: Книголюб, 2005.</a:t>
            </a:r>
          </a:p>
          <a:p>
            <a:pPr marL="342900" indent="-342900">
              <a:buFont typeface="Wingdings" pitchFamily="2" charset="2"/>
              <a:buChar char="v"/>
              <a:tabLst>
                <a:tab pos="360363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Тихомирова Л.Ф. ''Познавательные способности детей 5-7 лет''. М. 2005</a:t>
            </a:r>
          </a:p>
          <a:p>
            <a:pPr marL="342900" indent="-342900">
              <a:buFont typeface="Wingdings" pitchFamily="2" charset="2"/>
              <a:buChar char="v"/>
              <a:tabLst>
                <a:tab pos="360363" algn="l"/>
              </a:tabLst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Юзбекова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Е.Ю. «Ступеньки творчества» Место игры в интеллектуальном развитии дошкольника. М.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Линка-пресс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2006.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Приемы работы  с </a:t>
            </a:r>
            <a:r>
              <a:rPr lang="ru-RU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позволяют: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развивать речевую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компетентнось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  детей;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обогащать словарный запас;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планировать свое  высказывание;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устанавливать последовательность изложения;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формировать психические процессы – логику, память, мышление, воображение;</a:t>
            </a:r>
          </a:p>
          <a:p>
            <a:pPr>
              <a:buFont typeface="Wingdings" pitchFamily="2" charset="2"/>
              <a:buChar char="v"/>
            </a:pP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Этапы формирование связной речи у детей в онтогенезе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Узнавание и называние отдельных предметов и действий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би-би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машина, бух – упал,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ням-ням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кушать).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2. Составление простого предложения. (Мама дай. Мама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(иди)).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3. Составление распространенных предложения (Мама дай пить.).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Формирование связного высказывания ( На улице холодно. Идет снег. Пойдем кататься.).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</a:rPr>
              <a:t>Мнемотехника -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b="1" u="sng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</a:rPr>
              <a:t>в переводе с греческого  - </a:t>
            </a:r>
            <a:br>
              <a:rPr lang="ru-RU" sz="3600" b="1" dirty="0" smtClean="0">
                <a:solidFill>
                  <a:srgbClr val="00B050"/>
                </a:solidFill>
                <a:latin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</a:rPr>
              <a:t>«искусство запоминания». 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endParaRPr lang="ru-RU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Схемы служат своеобразным зрительным планом для создания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монологов,помогают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детям выстраивать: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Логическую последовательность рассказа;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Лексико-грамматическую наполняемость рассказа.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hlink"/>
                </a:solidFill>
              </a:rPr>
              <a:t>   </a:t>
            </a:r>
            <a:r>
              <a:rPr lang="ru-RU" sz="3600" b="1" dirty="0" smtClean="0">
                <a:solidFill>
                  <a:srgbClr val="00B050"/>
                </a:solidFill>
              </a:rPr>
              <a:t>К . Д. Ушинский писал: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«Учите ребёнка каким-нибудь неизвестным ему пяти словам- он будет долго и напрасно мучиться, но свяжите двадцать таких слов с картинками, и он усвоит на лету».</a:t>
            </a:r>
            <a:r>
              <a:rPr lang="ru-RU" sz="3600" b="1" dirty="0" smtClean="0">
                <a:solidFill>
                  <a:schemeClr val="hlink"/>
                </a:solidFill>
              </a:rPr>
              <a:t/>
            </a:r>
            <a:br>
              <a:rPr lang="ru-RU" sz="3600" b="1" dirty="0" smtClean="0">
                <a:solidFill>
                  <a:schemeClr val="hlink"/>
                </a:solidFill>
              </a:rPr>
            </a:b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785794"/>
            <a:ext cx="342902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Мнемотаблица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–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это схема, в которую заложена определенная  информация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Суть мнемосхем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заключается в следующем: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на каждое слово или маленькое словосочетание придумывается картинка (изображение); таким образом, весь текст зарисовывается схематично. Глядя на эти схемы – рисунки ребёнок легко воспроизводит текстовую информацию.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трелка вправо 10"/>
          <p:cNvSpPr/>
          <p:nvPr/>
        </p:nvSpPr>
        <p:spPr>
          <a:xfrm rot="20773656">
            <a:off x="3611070" y="1574833"/>
            <a:ext cx="128588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643306" y="2714620"/>
            <a:ext cx="140703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246958">
            <a:off x="3397757" y="4020049"/>
            <a:ext cx="140703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2000240"/>
            <a:ext cx="2571768" cy="20002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мнемотехники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357166"/>
            <a:ext cx="1857388" cy="15716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Мнемоква-драты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43570" y="2714620"/>
            <a:ext cx="3000396" cy="64294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Мнемодорожки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643569" y="3714750"/>
          <a:ext cx="3071835" cy="2357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3945"/>
                <a:gridCol w="1023945"/>
                <a:gridCol w="1023945"/>
              </a:tblGrid>
              <a:tr h="785819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Мнемотаблицы</a:t>
                      </a:r>
                      <a:endParaRPr lang="ru-RU" sz="2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5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7858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err="1" smtClean="0">
                <a:solidFill>
                  <a:srgbClr val="00B050"/>
                </a:solidFill>
              </a:rPr>
              <a:t>Мнемоквадрат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35785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Это отдельный схематичный рисунок с определённой информацией.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smtClean="0"/>
              <a:t>Например, даётся слово «девочка», её символическое обозначение. Дети постепенно понимают, что значит «зашифровать слово». Символы максимально должны быть приближены к речевому материалу, например, для обозначения домашних птиц и животных используется дом, а для обозначения диких (лесных) животных и птиц – ёлка </a:t>
            </a:r>
          </a:p>
          <a:p>
            <a:pPr>
              <a:buNone/>
            </a:pPr>
            <a:r>
              <a:rPr lang="ru-RU" sz="1900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- </a:t>
            </a:r>
            <a:r>
              <a:rPr lang="ru-RU" sz="2800" dirty="0" smtClean="0"/>
              <a:t>девочка                   -лес                  - солнце                         </a:t>
            </a:r>
            <a:endParaRPr lang="ru-RU" sz="2000" dirty="0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928662" y="5000636"/>
            <a:ext cx="428628" cy="71438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928662" y="4572008"/>
            <a:ext cx="357190" cy="42862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 rot="1612940" flipV="1">
            <a:off x="1053318" y="5126816"/>
            <a:ext cx="571504" cy="55998"/>
          </a:xfrm>
          <a:prstGeom prst="mathMin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Минус 23"/>
          <p:cNvSpPr/>
          <p:nvPr/>
        </p:nvSpPr>
        <p:spPr>
          <a:xfrm rot="19493408">
            <a:off x="615992" y="5157053"/>
            <a:ext cx="571504" cy="87190"/>
          </a:xfrm>
          <a:prstGeom prst="mathMin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3500430" y="4214818"/>
            <a:ext cx="785818" cy="6429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3428992" y="4572008"/>
            <a:ext cx="928694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3357554" y="500063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142976" y="4786322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000100" y="4786322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715008" y="4500570"/>
            <a:ext cx="1000132" cy="92869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717</TotalTime>
  <Words>692</Words>
  <Application>Microsoft Office PowerPoint</Application>
  <PresentationFormat>Экран (4:3)</PresentationFormat>
  <Paragraphs>92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Развитие связной речи детей дошкольного возраста с применением мнемотаблиц</vt:lpstr>
      <vt:lpstr>Проблема </vt:lpstr>
      <vt:lpstr>Актуальность </vt:lpstr>
      <vt:lpstr>Этапы формирование связной речи у детей в онтогенезе</vt:lpstr>
      <vt:lpstr>   Мнемотехника -  в переводе с греческого  -  «искусство запоминания».  </vt:lpstr>
      <vt:lpstr>Слайд 6</vt:lpstr>
      <vt:lpstr> Мнемотаблица  –   это схема, в которую заложена определенная  информация</vt:lpstr>
      <vt:lpstr>Слайд 8</vt:lpstr>
      <vt:lpstr>Мнемоквадрат </vt:lpstr>
      <vt:lpstr>Слайд 10</vt:lpstr>
      <vt:lpstr>Мнемотаблицы представляют собой изображения основных звеньев, в том числе схематические, по которым можно запомнить и воспроизвести целый рассказ или даже стихотворение. </vt:lpstr>
      <vt:lpstr> Последовательность  работы  с   мнемотаблицами: </vt:lpstr>
      <vt:lpstr> Когда  начинать  заниматься  мнемотехникой? </vt:lpstr>
      <vt:lpstr>Слайд 14</vt:lpstr>
      <vt:lpstr>Слайд 15</vt:lpstr>
      <vt:lpstr>Где можно использовать мнемотаблицы?</vt:lpstr>
      <vt:lpstr>В режимных моментах. Алгоритм одевания, раздевания </vt:lpstr>
      <vt:lpstr> Пересказывание сказок и рассказов</vt:lpstr>
      <vt:lpstr>Заучивание стихов  </vt:lpstr>
      <vt:lpstr> Загадывание загадок.  </vt:lpstr>
      <vt:lpstr>Составление рассказов </vt:lpstr>
      <vt:lpstr> РЕЗУЛЬТАТЫ 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МБДОУ дс 9</cp:lastModifiedBy>
  <cp:revision>88</cp:revision>
  <dcterms:created xsi:type="dcterms:W3CDTF">2017-01-09T08:28:34Z</dcterms:created>
  <dcterms:modified xsi:type="dcterms:W3CDTF">2022-11-14T03:09:50Z</dcterms:modified>
</cp:coreProperties>
</file>