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handoutMasterIdLst>
    <p:handoutMasterId r:id="rId14"/>
  </p:handoutMasterIdLst>
  <p:sldIdLst>
    <p:sldId id="256" r:id="rId2"/>
    <p:sldId id="270" r:id="rId3"/>
    <p:sldId id="258" r:id="rId4"/>
    <p:sldId id="272" r:id="rId5"/>
    <p:sldId id="259" r:id="rId6"/>
    <p:sldId id="263" r:id="rId7"/>
    <p:sldId id="276" r:id="rId8"/>
    <p:sldId id="264" r:id="rId9"/>
    <p:sldId id="265" r:id="rId10"/>
    <p:sldId id="273" r:id="rId11"/>
    <p:sldId id="261" r:id="rId12"/>
    <p:sldId id="274" r:id="rId13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Rg st="1" end="1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E7F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>
        <p:scale>
          <a:sx n="60" d="100"/>
          <a:sy n="60" d="100"/>
        </p:scale>
        <p:origin x="-2376" y="-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4000" dirty="0"/>
              <a:t>Ситуации выбора,</a:t>
            </a:r>
          </a:p>
          <a:p>
            <a:pPr>
              <a:defRPr/>
            </a:pPr>
            <a:r>
              <a:rPr lang="ru-RU" sz="4000" dirty="0"/>
              <a:t>предоставляемые </a:t>
            </a:r>
          </a:p>
          <a:p>
            <a:pPr>
              <a:defRPr/>
            </a:pPr>
            <a:r>
              <a:rPr lang="ru-RU" sz="4000" dirty="0"/>
              <a:t>детям родителями</a:t>
            </a:r>
            <a:r>
              <a:rPr lang="ru-RU" dirty="0"/>
              <a:t>:</a:t>
            </a:r>
          </a:p>
        </c:rich>
      </c:tx>
      <c:layout>
        <c:manualLayout>
          <c:xMode val="edge"/>
          <c:yMode val="edge"/>
          <c:x val="5.5868109372182685E-4"/>
          <c:y val="9.6806144247862762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52413588285849722"/>
          <c:y val="0.12220677130356679"/>
          <c:w val="0.44308669787143751"/>
          <c:h val="0.701521512038585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СИТУАЦИЯ ВЫБОРА:</c:v>
                </c:pt>
              </c:strCache>
            </c:strRef>
          </c:tx>
          <c:explosion val="27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dLbl>
              <c:idx val="0"/>
              <c:layout>
                <c:manualLayout>
                  <c:x val="-2.7536671699501407E-2"/>
                  <c:y val="-0.3046609795470722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7531556147677579"/>
                  <c:y val="0.15274805202407926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</a:t>
                    </a:r>
                    <a:r>
                      <a:rPr lang="ru-RU" dirty="0" smtClean="0"/>
                      <a:t>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8.2614909818763307E-2"/>
                  <c:y val="-2.0079728625698796E-2"/>
                </c:manualLayout>
              </c:layout>
              <c:tx>
                <c:rich>
                  <a:bodyPr/>
                  <a:lstStyle/>
                  <a:p>
                    <a:r>
                      <a:rPr lang="ru-RU" sz="3200" dirty="0" smtClean="0"/>
                      <a:t>25</a:t>
                    </a:r>
                    <a:r>
                      <a:rPr lang="ru-RU" sz="3200" baseline="0" dirty="0" smtClean="0"/>
                      <a:t> </a:t>
                    </a:r>
                    <a:r>
                      <a:rPr lang="en-US" sz="32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3603333691520615E-2"/>
                  <c:y val="2.16489028662393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3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Еда, одежда, игрушки, м/ф</c:v>
                </c:pt>
                <c:pt idx="1">
                  <c:v>Виды деятельности</c:v>
                </c:pt>
                <c:pt idx="2">
                  <c:v>Делай, что хочешь</c:v>
                </c:pt>
                <c:pt idx="3">
                  <c:v>Отсутствие выбора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10</c:v>
                </c:pt>
                <c:pt idx="2">
                  <c:v>7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1.0119549558245806E-2"/>
          <c:y val="0.63801148898368942"/>
          <c:w val="0.45634615279540897"/>
          <c:h val="0.31787875327711662"/>
        </c:manualLayout>
      </c:layout>
      <c:overlay val="1"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1" cy="501015"/>
          </a:xfrm>
          <a:prstGeom prst="rect">
            <a:avLst/>
          </a:prstGeom>
        </p:spPr>
        <p:txBody>
          <a:bodyPr vert="horz" lIns="91851" tIns="45926" rIns="91851" bIns="4592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9" y="0"/>
            <a:ext cx="2984871" cy="501015"/>
          </a:xfrm>
          <a:prstGeom prst="rect">
            <a:avLst/>
          </a:prstGeom>
        </p:spPr>
        <p:txBody>
          <a:bodyPr vert="horz" lIns="91851" tIns="45926" rIns="91851" bIns="45926" rtlCol="0"/>
          <a:lstStyle>
            <a:lvl1pPr algn="r">
              <a:defRPr sz="1200"/>
            </a:lvl1pPr>
          </a:lstStyle>
          <a:p>
            <a:fld id="{F63C58A1-6D45-4239-B01F-2636A23C49FC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517546"/>
            <a:ext cx="2984871" cy="501015"/>
          </a:xfrm>
          <a:prstGeom prst="rect">
            <a:avLst/>
          </a:prstGeom>
        </p:spPr>
        <p:txBody>
          <a:bodyPr vert="horz" lIns="91851" tIns="45926" rIns="91851" bIns="4592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9" y="9517546"/>
            <a:ext cx="2984871" cy="501015"/>
          </a:xfrm>
          <a:prstGeom prst="rect">
            <a:avLst/>
          </a:prstGeom>
        </p:spPr>
        <p:txBody>
          <a:bodyPr vert="horz" lIns="91851" tIns="45926" rIns="91851" bIns="45926" rtlCol="0" anchor="b"/>
          <a:lstStyle>
            <a:lvl1pPr algn="r">
              <a:defRPr sz="1200"/>
            </a:lvl1pPr>
          </a:lstStyle>
          <a:p>
            <a:fld id="{20E7E64D-1103-4D24-A2EF-E5F61FDA6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136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4DE5-3F12-4985-A35A-829D2099EB3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1E7-FE5F-4683-9DF3-CDE07CC42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4DE5-3F12-4985-A35A-829D2099EB3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1E7-FE5F-4683-9DF3-CDE07CC42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4DE5-3F12-4985-A35A-829D2099EB3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1E7-FE5F-4683-9DF3-CDE07CC42BA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4DE5-3F12-4985-A35A-829D2099EB3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1E7-FE5F-4683-9DF3-CDE07CC42BA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4DE5-3F12-4985-A35A-829D2099EB3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1E7-FE5F-4683-9DF3-CDE07CC42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4DE5-3F12-4985-A35A-829D2099EB3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1E7-FE5F-4683-9DF3-CDE07CC42BA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4DE5-3F12-4985-A35A-829D2099EB3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1E7-FE5F-4683-9DF3-CDE07CC42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4DE5-3F12-4985-A35A-829D2099EB3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1E7-FE5F-4683-9DF3-CDE07CC42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4DE5-3F12-4985-A35A-829D2099EB3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1E7-FE5F-4683-9DF3-CDE07CC42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4DE5-3F12-4985-A35A-829D2099EB3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1E7-FE5F-4683-9DF3-CDE07CC42BA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4DE5-3F12-4985-A35A-829D2099EB3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1E7-FE5F-4683-9DF3-CDE07CC42BA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7A74DE5-3F12-4985-A35A-829D2099EB3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EB2E1E7-FE5F-4683-9DF3-CDE07CC42BA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38" y="188640"/>
            <a:ext cx="9144000" cy="60606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4400" b="1" i="1" cap="none" spc="0" dirty="0" smtClean="0">
                <a:ln w="5080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СОЗДАНИЕ СИТУАЦИИ ВЫБОРА, КАК ОДНО ИЗ ПЕДАГОГИЧЕСКИХ УСЛОВИЙ РАЗВИТИЯ САМОСТОЯТЕЛЬНОСТИ И ОТВЕТСТВЕННОСТИ У ДЕТЕЙ ДОШКОЛЬНОГО ВОЗРАСТА.</a:t>
            </a:r>
            <a:endParaRPr lang="ru-RU" sz="4400" b="1" cap="none" spc="0" dirty="0">
              <a:ln w="5080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17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 advTm="20000">
        <p:pull/>
      </p:transition>
    </mc:Choice>
    <mc:Fallback xmlns="">
      <p:transition spd="slow" advClick="0" advTm="20000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728392"/>
            <a:ext cx="9144000" cy="5986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900" b="1" i="1" dirty="0" smtClean="0">
                <a:latin typeface="Cambria" panose="02040503050406030204" pitchFamily="18" charset="0"/>
              </a:rPr>
              <a:t>постепенно </a:t>
            </a:r>
            <a:r>
              <a:rPr lang="ru-RU" sz="2900" b="1" i="1" dirty="0">
                <a:latin typeface="Cambria" panose="02040503050406030204" pitchFamily="18" charset="0"/>
              </a:rPr>
              <a:t>вводить ситуацию выбора </a:t>
            </a:r>
            <a:r>
              <a:rPr lang="ru-RU" sz="2900" b="1" i="1" dirty="0" smtClean="0">
                <a:latin typeface="Cambria" panose="02040503050406030204" pitchFamily="18" charset="0"/>
              </a:rPr>
              <a:t>и увеличивать </a:t>
            </a:r>
            <a:r>
              <a:rPr lang="ru-RU" sz="2900" b="1" i="1" dirty="0">
                <a:latin typeface="Cambria" panose="02040503050406030204" pitchFamily="18" charset="0"/>
              </a:rPr>
              <a:t>количество вариантов для </a:t>
            </a:r>
            <a:r>
              <a:rPr lang="ru-RU" sz="2900" b="1" i="1" dirty="0" smtClean="0">
                <a:latin typeface="Cambria" panose="02040503050406030204" pitchFamily="18" charset="0"/>
              </a:rPr>
              <a:t>выбора;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i="1" dirty="0" smtClean="0">
              <a:latin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900" b="1" i="1" dirty="0" smtClean="0">
                <a:latin typeface="Cambria" panose="02040503050406030204" pitchFamily="18" charset="0"/>
              </a:rPr>
              <a:t>должна </a:t>
            </a:r>
            <a:r>
              <a:rPr lang="ru-RU" sz="2900" b="1" i="1" dirty="0">
                <a:latin typeface="Cambria" panose="02040503050406030204" pitchFamily="18" charset="0"/>
              </a:rPr>
              <a:t>быть четко продумана степень свободы выбора в создаваемой ситуации</a:t>
            </a:r>
            <a:r>
              <a:rPr lang="ru-RU" sz="2900" b="1" i="1" dirty="0" smtClean="0">
                <a:latin typeface="Cambria" panose="02040503050406030204" pitchFamily="18" charset="0"/>
              </a:rPr>
              <a:t>;</a:t>
            </a:r>
          </a:p>
          <a:p>
            <a:endParaRPr lang="ru-RU" sz="2000" b="1" i="1" dirty="0">
              <a:latin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900" b="1" i="1" dirty="0" smtClean="0">
                <a:latin typeface="Cambria" panose="02040503050406030204" pitchFamily="18" charset="0"/>
              </a:rPr>
              <a:t>расширение </a:t>
            </a:r>
            <a:r>
              <a:rPr lang="ru-RU" sz="2900" b="1" i="1" dirty="0">
                <a:latin typeface="Cambria" panose="02040503050406030204" pitchFamily="18" charset="0"/>
              </a:rPr>
              <a:t>свободы выбора должно сопровождаться формированием знаний, умений и навыков, необходимых для овладения той или иной деятельностью</a:t>
            </a:r>
            <a:r>
              <a:rPr lang="ru-RU" sz="2900" b="1" i="1" dirty="0" smtClean="0">
                <a:latin typeface="Cambria" panose="02040503050406030204" pitchFamily="18" charset="0"/>
              </a:rPr>
              <a:t>;</a:t>
            </a:r>
          </a:p>
          <a:p>
            <a:endParaRPr lang="ru-RU" b="1" i="1" dirty="0">
              <a:latin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900" b="1" i="1" dirty="0" smtClean="0">
                <a:latin typeface="Cambria" panose="02040503050406030204" pitchFamily="18" charset="0"/>
              </a:rPr>
              <a:t>необходимо </a:t>
            </a:r>
            <a:r>
              <a:rPr lang="ru-RU" sz="2900" b="1" i="1" dirty="0">
                <a:latin typeface="Cambria" panose="02040503050406030204" pitchFamily="18" charset="0"/>
              </a:rPr>
              <a:t>учить делать выбор в соответствии со своими возможностями;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4673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Cambria" panose="02040503050406030204" pitchFamily="18" charset="0"/>
              </a:rPr>
              <a:t>Важно учесть:</a:t>
            </a:r>
            <a:endParaRPr lang="ru-RU" sz="4000" b="1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468866"/>
      </p:ext>
    </p:extLst>
  </p:cSld>
  <p:clrMapOvr>
    <a:masterClrMapping/>
  </p:clrMapOvr>
  <p:transition spd="slow" advClick="0" advTm="15000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2664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i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ВЫБОР - необходимое условие полноценного развития личности ребёнка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6015" r="21207" b="3870"/>
          <a:stretch/>
        </p:blipFill>
        <p:spPr>
          <a:xfrm>
            <a:off x="2627784" y="3068960"/>
            <a:ext cx="3837774" cy="330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0164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5008" y="404664"/>
            <a:ext cx="892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atin typeface="Cambria" panose="02040503050406030204" pitchFamily="18" charset="0"/>
              </a:rPr>
              <a:t>Любой ваш выбор – ВЕРНЫЙ.</a:t>
            </a:r>
            <a:endParaRPr lang="ru-RU" sz="4800" b="1" i="1" dirty="0">
              <a:latin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5273876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Cambria" panose="02040503050406030204" pitchFamily="18" charset="0"/>
              </a:rPr>
              <a:t>СПАСИБО ЗА ВНИМАНИЕ!</a:t>
            </a:r>
            <a:endParaRPr lang="ru-RU" sz="3200" b="1" i="1" dirty="0">
              <a:latin typeface="Cambria" panose="02040503050406030204" pitchFamily="18" charset="0"/>
            </a:endParaRPr>
          </a:p>
        </p:txBody>
      </p:sp>
      <p:pic>
        <p:nvPicPr>
          <p:cNvPr id="3074" name="Picture 2" descr="C:\Users\Людмила\AppData\Local\Microsoft\Windows\Temporary Internet Files\Content.IE5\ROCC0SPC\MC90043804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072" y="1235661"/>
            <a:ext cx="3675856" cy="367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2332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774" y="188640"/>
            <a:ext cx="8784976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200" b="1" i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“</a:t>
            </a:r>
            <a:r>
              <a:rPr lang="ru-RU" sz="6200" b="1" i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Жизнь </a:t>
            </a:r>
            <a:r>
              <a:rPr lang="ru-RU" sz="6200" b="1" i="1" dirty="0">
                <a:solidFill>
                  <a:srgbClr val="000000"/>
                </a:solidFill>
                <a:latin typeface="Cambria" panose="02040503050406030204" pitchFamily="18" charset="0"/>
              </a:rPr>
              <a:t>— </a:t>
            </a:r>
            <a:endParaRPr lang="ru-RU" sz="6200" b="1" i="1" dirty="0" smtClean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ru-RU" sz="6200" b="1" i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это</a:t>
            </a:r>
            <a:r>
              <a:rPr lang="ru-RU" sz="6200" b="1" i="1" dirty="0">
                <a:solidFill>
                  <a:srgbClr val="000000"/>
                </a:solidFill>
                <a:latin typeface="Cambria" panose="02040503050406030204" pitchFamily="18" charset="0"/>
              </a:rPr>
              <a:t> череда выборов</a:t>
            </a:r>
            <a:r>
              <a:rPr lang="ru-RU" sz="6200" b="1" i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.</a:t>
            </a:r>
            <a:r>
              <a:rPr lang="en-US" sz="6200" b="1" i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”</a:t>
            </a:r>
            <a:endParaRPr lang="ru-RU" sz="6200" b="1" i="1" dirty="0" smtClean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0" indent="0" algn="r">
              <a:buNone/>
            </a:pPr>
            <a:endParaRPr lang="ru-RU" sz="2800" b="1" i="1" dirty="0" smtClean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0" indent="0" algn="r">
              <a:buNone/>
            </a:pPr>
            <a:r>
              <a:rPr lang="ru-RU" sz="2800" b="1" i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Нострадамус</a:t>
            </a:r>
            <a:endParaRPr lang="en-US" sz="2800" b="1" i="1" dirty="0" smtClean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0" indent="0" algn="r">
              <a:buNone/>
            </a:pPr>
            <a:endParaRPr lang="ru-RU" sz="2400" dirty="0" smtClean="0">
              <a:latin typeface="+mj-lt"/>
            </a:endParaRPr>
          </a:p>
        </p:txBody>
      </p:sp>
      <p:pic>
        <p:nvPicPr>
          <p:cNvPr id="1027" name="Picture 3" descr="C:\Users\Людмила\AppData\Local\Microsoft\Windows\Temporary Internet Files\Content.IE5\ROCC0SPC\MC90031242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996952"/>
            <a:ext cx="4537259" cy="325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742918"/>
      </p:ext>
    </p:extLst>
  </p:cSld>
  <p:clrMapOvr>
    <a:masterClrMapping/>
  </p:clrMapOvr>
  <p:transition spd="slow" advClick="0" advTm="15449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714" y="188640"/>
            <a:ext cx="8921722" cy="35283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Возможность дать ребёнку </a:t>
            </a:r>
          </a:p>
          <a:p>
            <a:pPr marL="0" indent="0">
              <a:buNone/>
            </a:pPr>
            <a:r>
              <a:rPr lang="ru-RU" sz="60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БЫТЬ САМИМ СОБОЙ: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02038" y="3789040"/>
            <a:ext cx="4536504" cy="2573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457200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Font typeface="Wingdings 2" charset="2"/>
              <a:buChar char=""/>
            </a:pPr>
            <a:r>
              <a:rPr lang="ru-RU" sz="2800" b="1" i="1" dirty="0">
                <a:latin typeface="Cambria"/>
              </a:rPr>
              <a:t>свободный выбор</a:t>
            </a:r>
            <a:r>
              <a:rPr lang="ru-RU" sz="2800" dirty="0">
                <a:latin typeface="Cambria"/>
              </a:rPr>
              <a:t>;</a:t>
            </a:r>
          </a:p>
          <a:p>
            <a:pPr marL="342900" lvl="0" indent="-342900" defTabSz="457200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Font typeface="Wingdings 2" charset="2"/>
              <a:buChar char=""/>
            </a:pPr>
            <a:r>
              <a:rPr lang="ru-RU" sz="2800" b="1" i="1" dirty="0">
                <a:latin typeface="Cambria"/>
              </a:rPr>
              <a:t>принятие решений;</a:t>
            </a:r>
          </a:p>
          <a:p>
            <a:pPr marL="342900" lvl="0" indent="-342900" defTabSz="457200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buFont typeface="Wingdings 2" charset="2"/>
              <a:buChar char=""/>
            </a:pPr>
            <a:r>
              <a:rPr lang="ru-RU" sz="2800" b="1" i="1" dirty="0">
                <a:latin typeface="Cambria"/>
              </a:rPr>
              <a:t>поддержка детской инициативы и самостоятельности</a:t>
            </a:r>
            <a:endParaRPr lang="ru-RU" sz="2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10865"/>
            <a:ext cx="3382963" cy="315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1109017"/>
      </p:ext>
    </p:extLst>
  </p:cSld>
  <p:clrMapOvr>
    <a:masterClrMapping/>
  </p:clrMapOvr>
  <p:transition spd="slow" advClick="0" advTm="1000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AppData\Local\Microsoft\Windows\Temporary Internet Files\Content.IE5\ROCC0SPC\MC90023210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834" y="1142628"/>
            <a:ext cx="2592288" cy="285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142779" y="1387554"/>
            <a:ext cx="103317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i="1" dirty="0" smtClean="0">
                <a:latin typeface="Cambria" panose="02040503050406030204" pitchFamily="18" charset="0"/>
              </a:rPr>
              <a:t>+</a:t>
            </a:r>
            <a:endParaRPr lang="ru-RU" sz="13800" b="1" i="1" dirty="0">
              <a:latin typeface="Cambria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03504" y="1462823"/>
            <a:ext cx="108012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i="1" dirty="0" smtClean="0">
                <a:latin typeface="Cambria" panose="02040503050406030204" pitchFamily="18" charset="0"/>
              </a:rPr>
              <a:t>=</a:t>
            </a:r>
            <a:endParaRPr lang="ru-RU" sz="13800" b="1" i="1" dirty="0">
              <a:latin typeface="Cambria" panose="0204050305040603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9346" b="7500"/>
          <a:stretch/>
        </p:blipFill>
        <p:spPr>
          <a:xfrm>
            <a:off x="251520" y="456269"/>
            <a:ext cx="2507140" cy="4229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4685369"/>
            <a:ext cx="84249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latin typeface="Cambria" panose="02040503050406030204" pitchFamily="18" charset="0"/>
              </a:rPr>
              <a:t>СОПРОВОЖДЕНИЕ</a:t>
            </a:r>
            <a:endParaRPr lang="ru-RU" sz="4800" b="1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959163"/>
      </p:ext>
    </p:extLst>
  </p:cSld>
  <p:clrMapOvr>
    <a:masterClrMapping/>
  </p:clrMapOvr>
  <p:transition spd="slow" advClick="0" advTm="1000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2045888"/>
              </p:ext>
            </p:extLst>
          </p:nvPr>
        </p:nvGraphicFramePr>
        <p:xfrm>
          <a:off x="107504" y="116632"/>
          <a:ext cx="9036496" cy="6559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6939969"/>
      </p:ext>
    </p:extLst>
  </p:cSld>
  <p:clrMapOvr>
    <a:masterClrMapping/>
  </p:clrMapOvr>
  <p:transition spd="slow" advClick="0" advTm="1500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7125113" cy="924475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Результаты опроса:</a:t>
            </a:r>
            <a:endParaRPr lang="ru-RU" sz="4800" b="1" i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3170606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Cambria" panose="02040503050406030204" pitchFamily="18" charset="0"/>
              </a:rPr>
              <a:t>Создание ситуации выбора у родителей -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i="1" dirty="0" smtClean="0">
                <a:latin typeface="Cambria" panose="02040503050406030204" pitchFamily="18" charset="0"/>
              </a:rPr>
              <a:t>Спонтанный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i="1" dirty="0" smtClean="0">
                <a:latin typeface="Cambria" panose="02040503050406030204" pitchFamily="18" charset="0"/>
              </a:rPr>
              <a:t>Неосознанный способ развития детей</a:t>
            </a:r>
            <a:endParaRPr lang="ru-RU" sz="3600" b="1" i="1" dirty="0"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412776"/>
            <a:ext cx="72728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ВСЕДОЗВОЛЕННОСТЬ –выбор у 25% опрошенных</a:t>
            </a:r>
            <a:endParaRPr lang="ru-RU" sz="4400" b="1" i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677948"/>
      </p:ext>
    </p:extLst>
  </p:cSld>
  <p:clrMapOvr>
    <a:masterClrMapping/>
  </p:clrMapOvr>
  <p:transition spd="slow" advClick="0" advTm="1500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51520" y="404664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atin typeface="Cambria" panose="02040503050406030204" pitchFamily="18" charset="0"/>
              </a:rPr>
              <a:t>Ситуация выбора</a:t>
            </a:r>
            <a:endParaRPr lang="ru-RU" sz="4800" b="1" i="1" dirty="0">
              <a:latin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13296" y="3140968"/>
            <a:ext cx="459862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Cambria" panose="02040503050406030204" pitchFamily="18" charset="0"/>
              </a:rPr>
              <a:t>Псевдо-выбор</a:t>
            </a:r>
          </a:p>
          <a:p>
            <a:r>
              <a:rPr lang="ru-RU" sz="4000" b="1" i="1" dirty="0" smtClean="0">
                <a:latin typeface="Cambria" panose="02040503050406030204" pitchFamily="18" charset="0"/>
              </a:rPr>
              <a:t>Подкуп</a:t>
            </a:r>
          </a:p>
          <a:p>
            <a:r>
              <a:rPr lang="ru-RU" sz="4000" b="1" i="1" dirty="0" smtClean="0">
                <a:latin typeface="Cambria" panose="02040503050406030204" pitchFamily="18" charset="0"/>
              </a:rPr>
              <a:t>Шантаж</a:t>
            </a:r>
          </a:p>
          <a:p>
            <a:r>
              <a:rPr lang="ru-RU" sz="4000" b="1" i="1" dirty="0" smtClean="0">
                <a:latin typeface="Cambria" panose="02040503050406030204" pitchFamily="18" charset="0"/>
              </a:rPr>
              <a:t>Ультиматум</a:t>
            </a:r>
          </a:p>
          <a:p>
            <a:r>
              <a:rPr lang="ru-RU" sz="4000" b="1" i="1" dirty="0" smtClean="0">
                <a:latin typeface="Cambria" panose="02040503050406030204" pitchFamily="18" charset="0"/>
              </a:rPr>
              <a:t>Манипуляция</a:t>
            </a:r>
          </a:p>
        </p:txBody>
      </p:sp>
      <p:pic>
        <p:nvPicPr>
          <p:cNvPr id="2050" name="Picture 2" descr="C:\Users\Людмила\AppData\Local\Microsoft\Windows\Temporary Internet Files\Content.IE5\D979Q4BE\MC9004397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481" y="196599"/>
            <a:ext cx="23042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10" y="3023409"/>
            <a:ext cx="3287658" cy="3287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318615"/>
      </p:ext>
    </p:extLst>
  </p:cSld>
  <p:clrMapOvr>
    <a:masterClrMapping/>
  </p:clrMapOvr>
  <p:transition spd="slow" advClick="0" advTm="15000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260648"/>
            <a:ext cx="9095932" cy="35702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6600" b="1" i="1" dirty="0" smtClean="0">
                <a:solidFill>
                  <a:srgbClr val="000000"/>
                </a:solidFill>
                <a:latin typeface="Cambria"/>
                <a:ea typeface="Calibri"/>
                <a:cs typeface="Arial"/>
              </a:rPr>
              <a:t>Ситуация </a:t>
            </a:r>
            <a:r>
              <a:rPr lang="ru-RU" sz="6600" b="1" i="1" dirty="0">
                <a:solidFill>
                  <a:srgbClr val="000000"/>
                </a:solidFill>
                <a:latin typeface="Cambria"/>
                <a:ea typeface="Calibri"/>
                <a:cs typeface="Arial"/>
              </a:rPr>
              <a:t>выбора </a:t>
            </a:r>
            <a:r>
              <a:rPr lang="ru-RU" sz="4000" b="1" i="1" dirty="0" smtClean="0">
                <a:solidFill>
                  <a:srgbClr val="000000"/>
                </a:solidFill>
                <a:latin typeface="Cambria"/>
                <a:ea typeface="Calibri"/>
                <a:cs typeface="Arial"/>
              </a:rPr>
              <a:t>–</a:t>
            </a:r>
          </a:p>
          <a:p>
            <a:r>
              <a:rPr lang="ru-RU" sz="4000" b="1" i="1" dirty="0" smtClean="0">
                <a:solidFill>
                  <a:srgbClr val="000000"/>
                </a:solidFill>
                <a:latin typeface="Cambria"/>
                <a:ea typeface="Calibri"/>
                <a:cs typeface="Arial"/>
              </a:rPr>
              <a:t>ситуация, специально создаваемая </a:t>
            </a:r>
            <a:r>
              <a:rPr lang="ru-RU" sz="4000" b="1" i="1" dirty="0">
                <a:solidFill>
                  <a:srgbClr val="000000"/>
                </a:solidFill>
                <a:latin typeface="Cambria"/>
                <a:ea typeface="Calibri"/>
                <a:cs typeface="Arial"/>
              </a:rPr>
              <a:t>педагогом </a:t>
            </a:r>
            <a:r>
              <a:rPr lang="ru-RU" sz="4000" b="1" i="1" dirty="0" smtClean="0">
                <a:solidFill>
                  <a:srgbClr val="000000"/>
                </a:solidFill>
                <a:latin typeface="Cambria"/>
                <a:ea typeface="Calibri"/>
                <a:cs typeface="Arial"/>
              </a:rPr>
              <a:t>или возникающая </a:t>
            </a:r>
            <a:r>
              <a:rPr lang="ru-RU" sz="4000" b="1" i="1" dirty="0">
                <a:solidFill>
                  <a:srgbClr val="000000"/>
                </a:solidFill>
                <a:latin typeface="Cambria"/>
                <a:ea typeface="Calibri"/>
                <a:cs typeface="Arial"/>
              </a:rPr>
              <a:t>спонтанно, </a:t>
            </a:r>
            <a:r>
              <a:rPr lang="ru-RU" sz="4000" b="1" i="1" dirty="0" smtClean="0">
                <a:solidFill>
                  <a:srgbClr val="000000"/>
                </a:solidFill>
                <a:latin typeface="Cambria"/>
                <a:ea typeface="Calibri"/>
                <a:cs typeface="Arial"/>
              </a:rPr>
              <a:t>но </a:t>
            </a:r>
            <a:r>
              <a:rPr lang="ru-RU" sz="4000" b="1" i="1" dirty="0">
                <a:solidFill>
                  <a:srgbClr val="000000"/>
                </a:solidFill>
                <a:latin typeface="Cambria"/>
                <a:ea typeface="Calibri"/>
                <a:cs typeface="Arial"/>
              </a:rPr>
              <a:t>сознательно </a:t>
            </a:r>
            <a:r>
              <a:rPr lang="ru-RU" sz="4000" b="1" i="1" dirty="0" smtClean="0">
                <a:solidFill>
                  <a:srgbClr val="000000"/>
                </a:solidFill>
                <a:latin typeface="Cambria"/>
                <a:ea typeface="Calibri"/>
                <a:cs typeface="Arial"/>
              </a:rPr>
              <a:t>используемая в </a:t>
            </a:r>
            <a:r>
              <a:rPr lang="ru-RU" sz="4000" b="1" i="1" dirty="0">
                <a:solidFill>
                  <a:srgbClr val="000000"/>
                </a:solidFill>
                <a:latin typeface="Cambria"/>
                <a:ea typeface="Calibri"/>
                <a:cs typeface="Arial"/>
              </a:rPr>
              <a:t>целях </a:t>
            </a:r>
            <a:r>
              <a:rPr lang="ru-RU" sz="4000" b="1" i="1" dirty="0" smtClean="0">
                <a:solidFill>
                  <a:srgbClr val="000000"/>
                </a:solidFill>
                <a:latin typeface="Cambria"/>
                <a:ea typeface="Calibri"/>
                <a:cs typeface="Arial"/>
              </a:rPr>
              <a:t>воспитания.</a:t>
            </a:r>
            <a:endParaRPr lang="ru-RU" sz="40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C:\Users\Людмила\AppData\Local\Microsoft\Windows\Temporary Internet Files\Content.IE5\D979Q4BE\MC90043379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26" y="4221374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91880" y="4221088"/>
            <a:ext cx="50405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latin typeface="Cambria" panose="02040503050406030204" pitchFamily="18" charset="0"/>
              </a:rPr>
              <a:t>Каким образом?</a:t>
            </a:r>
            <a:endParaRPr lang="ru-RU" sz="6600" b="1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593208"/>
      </p:ext>
    </p:extLst>
  </p:cSld>
  <p:clrMapOvr>
    <a:masterClrMapping/>
  </p:clrMapOvr>
  <p:transition spd="slow" advClick="0" advTm="20000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51520" y="548680"/>
            <a:ext cx="85324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4000" b="1" i="1" dirty="0" smtClean="0">
                <a:latin typeface="Cambria" panose="02040503050406030204" pitchFamily="18" charset="0"/>
              </a:rPr>
              <a:t>выбор центров </a:t>
            </a:r>
            <a:r>
              <a:rPr lang="ru-RU" sz="4000" b="1" i="1" dirty="0">
                <a:latin typeface="Cambria" panose="02040503050406030204" pitchFamily="18" charset="0"/>
              </a:rPr>
              <a:t>деятельности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000" b="1" i="1" dirty="0">
                <a:latin typeface="Cambria" panose="02040503050406030204" pitchFamily="18" charset="0"/>
              </a:rPr>
              <a:t>разыгрывание проблемных ситуаций на создание ситуации выбора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000" b="1" i="1" dirty="0">
                <a:latin typeface="Cambria" panose="02040503050406030204" pitchFamily="18" charset="0"/>
              </a:rPr>
              <a:t>выбор партнёров по сюжетно-ролевым играм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000" b="1" i="1" dirty="0" smtClean="0">
                <a:latin typeface="Cambria" panose="02040503050406030204" pitchFamily="18" charset="0"/>
              </a:rPr>
              <a:t>выбор </a:t>
            </a:r>
            <a:r>
              <a:rPr lang="ru-RU" sz="4000" b="1" i="1" dirty="0">
                <a:latin typeface="Cambria" panose="02040503050406030204" pitchFamily="18" charset="0"/>
              </a:rPr>
              <a:t>материалов, </a:t>
            </a:r>
            <a:r>
              <a:rPr lang="ru-RU" sz="4000" b="1" i="1" dirty="0" smtClean="0">
                <a:latin typeface="Cambria" panose="02040503050406030204" pitchFamily="18" charset="0"/>
              </a:rPr>
              <a:t>образцов</a:t>
            </a:r>
            <a:endParaRPr lang="ru-RU" sz="4000" b="1" i="1" dirty="0">
              <a:latin typeface="Cambria" panose="020405030504060302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000" b="1" i="1" dirty="0">
                <a:latin typeface="Cambria" panose="02040503050406030204" pitchFamily="18" charset="0"/>
              </a:rPr>
              <a:t>и</a:t>
            </a:r>
            <a:r>
              <a:rPr lang="ru-RU" sz="4000" b="1" i="1" dirty="0" smtClean="0">
                <a:latin typeface="Cambria" panose="02040503050406030204" pitchFamily="18" charset="0"/>
              </a:rPr>
              <a:t>гры </a:t>
            </a:r>
            <a:r>
              <a:rPr lang="ru-RU" sz="4000" b="1" i="1" dirty="0">
                <a:latin typeface="Cambria" panose="02040503050406030204" pitchFamily="18" charset="0"/>
              </a:rPr>
              <a:t>и </a:t>
            </a:r>
            <a:r>
              <a:rPr lang="ru-RU" sz="4000" b="1" i="1" dirty="0" smtClean="0">
                <a:latin typeface="Cambria" panose="02040503050406030204" pitchFamily="18" charset="0"/>
              </a:rPr>
              <a:t>развивающие упражнения</a:t>
            </a:r>
            <a:endParaRPr lang="ru-RU" sz="4000" b="1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721752"/>
      </p:ext>
    </p:extLst>
  </p:cSld>
  <p:clrMapOvr>
    <a:masterClrMapping/>
  </p:clrMapOvr>
  <p:transition spd="slow" advClick="0" advTm="15000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2896</TotalTime>
  <Words>205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 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опроса: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</dc:title>
  <dc:creator>Людмила</dc:creator>
  <cp:lastModifiedBy>DNA7 X86</cp:lastModifiedBy>
  <cp:revision>79</cp:revision>
  <cp:lastPrinted>2014-11-23T15:15:20Z</cp:lastPrinted>
  <dcterms:created xsi:type="dcterms:W3CDTF">2014-11-12T13:43:40Z</dcterms:created>
  <dcterms:modified xsi:type="dcterms:W3CDTF">2016-04-18T13:28:08Z</dcterms:modified>
</cp:coreProperties>
</file>