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50" d="100"/>
          <a:sy n="50" d="100"/>
        </p:scale>
        <p:origin x="-127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stutors.ru/oge/teoryoge/1989-orfograficheskij-analiz-zadanie-5-ogje-po-russkomu-jazyku.html#hmenu-item-10" TargetMode="External"/><Relationship Id="rId2" Type="http://schemas.openxmlformats.org/officeDocument/2006/relationships/hyperlink" Target="https://rustutors.ru/oge/teoryoge/1989-orfograficheskij-analiz-zadanie-5-ogje-po-russkomu-jazyku.html#hmenu-item-9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785794"/>
            <a:ext cx="6172200" cy="342902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ОГЭ РУССКИЙ ЯЗЫК</a:t>
            </a:r>
            <a:br>
              <a:rPr lang="ru-RU" sz="4800" dirty="0" smtClean="0">
                <a:solidFill>
                  <a:srgbClr val="C00000"/>
                </a:solidFill>
              </a:rPr>
            </a:br>
            <a:r>
              <a:rPr lang="ru-RU" sz="4800" dirty="0" smtClean="0">
                <a:solidFill>
                  <a:srgbClr val="C00000"/>
                </a:solidFill>
              </a:rPr>
              <a:t/>
            </a:r>
            <a:br>
              <a:rPr lang="ru-RU" sz="4800" dirty="0" smtClean="0">
                <a:solidFill>
                  <a:srgbClr val="C00000"/>
                </a:solidFill>
              </a:rPr>
            </a:br>
            <a:r>
              <a:rPr lang="ru-RU" sz="4800" dirty="0" smtClean="0">
                <a:solidFill>
                  <a:srgbClr val="C00000"/>
                </a:solidFill>
              </a:rPr>
              <a:t>Задание 5. Теория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7467600" cy="5759596"/>
          </a:xfrm>
        </p:spPr>
        <p:txBody>
          <a:bodyPr/>
          <a:lstStyle/>
          <a:p>
            <a:r>
              <a:rPr lang="ru-RU" b="1" dirty="0" smtClean="0">
                <a:hlinkClick r:id="rId2" tooltip="К меню"/>
              </a:rPr>
              <a:t>↑</a:t>
            </a:r>
            <a:r>
              <a:rPr lang="ru-RU" b="1" u="sng" dirty="0" smtClean="0"/>
              <a:t> Правописание приставок</a:t>
            </a:r>
            <a:endParaRPr lang="ru-RU" dirty="0" smtClean="0"/>
          </a:p>
          <a:p>
            <a:r>
              <a:rPr lang="ru-RU" b="1" dirty="0" smtClean="0">
                <a:hlinkClick r:id="rId3" tooltip="К меню"/>
              </a:rPr>
              <a:t>↑</a:t>
            </a:r>
            <a:r>
              <a:rPr lang="ru-RU" b="1" dirty="0" smtClean="0"/>
              <a:t> Правописание неизменяемых приставок</a:t>
            </a:r>
            <a:endParaRPr lang="ru-RU" dirty="0" smtClean="0"/>
          </a:p>
          <a:p>
            <a:r>
              <a:rPr lang="ru-RU" dirty="0" smtClean="0"/>
              <a:t>Неизменяемые приставки "</a:t>
            </a:r>
            <a:r>
              <a:rPr lang="ru-RU" b="1" dirty="0" smtClean="0"/>
              <a:t>под, над, об, с, от, пере, про, </a:t>
            </a:r>
            <a:r>
              <a:rPr lang="ru-RU" b="1" dirty="0" err="1" smtClean="0"/>
              <a:t>пра</a:t>
            </a:r>
            <a:r>
              <a:rPr lang="ru-RU" b="1" dirty="0" smtClean="0"/>
              <a:t>, за, о, у, до, по, на, в, вы, пред, поза </a:t>
            </a:r>
            <a:r>
              <a:rPr lang="ru-RU" dirty="0" smtClean="0"/>
              <a:t>и др." пишутся всегда одинаково в любых словах.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Правописание приставок на ..З и ..С</a:t>
            </a:r>
          </a:p>
          <a:p>
            <a:pPr lvl="0"/>
            <a:r>
              <a:rPr lang="ru-RU" dirty="0" smtClean="0"/>
              <a:t>Написание приставок, оканчивающихся на ...З и ...С </a:t>
            </a:r>
            <a:r>
              <a:rPr lang="ru-RU" b="1" dirty="0" smtClean="0"/>
              <a:t>(без/бес, воз/</a:t>
            </a:r>
            <a:r>
              <a:rPr lang="ru-RU" b="1" dirty="0" err="1" smtClean="0"/>
              <a:t>вос</a:t>
            </a:r>
            <a:r>
              <a:rPr lang="ru-RU" b="1" dirty="0" smtClean="0"/>
              <a:t>, </a:t>
            </a:r>
            <a:r>
              <a:rPr lang="ru-RU" b="1" dirty="0" err="1" smtClean="0"/>
              <a:t>вз</a:t>
            </a:r>
            <a:r>
              <a:rPr lang="ru-RU" b="1" dirty="0" smtClean="0"/>
              <a:t>/</a:t>
            </a:r>
            <a:r>
              <a:rPr lang="ru-RU" b="1" dirty="0" err="1" smtClean="0"/>
              <a:t>вс</a:t>
            </a:r>
            <a:r>
              <a:rPr lang="ru-RU" b="1" dirty="0" smtClean="0"/>
              <a:t>, из/</a:t>
            </a:r>
            <a:r>
              <a:rPr lang="ru-RU" b="1" dirty="0" err="1" smtClean="0"/>
              <a:t>ис</a:t>
            </a:r>
            <a:r>
              <a:rPr lang="ru-RU" b="1" dirty="0" smtClean="0"/>
              <a:t>, низ/</a:t>
            </a:r>
            <a:r>
              <a:rPr lang="ru-RU" b="1" dirty="0" err="1" smtClean="0"/>
              <a:t>нис</a:t>
            </a:r>
            <a:r>
              <a:rPr lang="ru-RU" b="1" dirty="0" smtClean="0"/>
              <a:t>, раз/рас, через/</a:t>
            </a:r>
            <a:r>
              <a:rPr lang="ru-RU" b="1" dirty="0" err="1" smtClean="0"/>
              <a:t>черес</a:t>
            </a:r>
            <a:r>
              <a:rPr lang="ru-RU" b="1" dirty="0" smtClean="0"/>
              <a:t> и др.)</a:t>
            </a:r>
            <a:r>
              <a:rPr lang="ru-RU" dirty="0" smtClean="0"/>
              <a:t> зависит от глухости/звонкости последующего согласного: если после приставки следует звонкий звук, пишем </a:t>
            </a:r>
            <a:r>
              <a:rPr lang="ru-RU" b="1" dirty="0" smtClean="0"/>
              <a:t>З,</a:t>
            </a:r>
            <a:r>
              <a:rPr lang="ru-RU" dirty="0" smtClean="0"/>
              <a:t> если глухой – пишем </a:t>
            </a:r>
            <a:r>
              <a:rPr lang="ru-RU" b="1" dirty="0" smtClean="0"/>
              <a:t>С.</a:t>
            </a:r>
            <a:endParaRPr lang="ru-RU" dirty="0" smtClean="0"/>
          </a:p>
          <a:p>
            <a:r>
              <a:rPr lang="ru-RU" b="1" dirty="0" smtClean="0"/>
              <a:t>Примеры:</a:t>
            </a:r>
            <a:r>
              <a:rPr lang="ru-RU" dirty="0" smtClean="0"/>
              <a:t> Бездарный, беспечный.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!!!Обратите внимание</a:t>
            </a:r>
            <a:endParaRPr lang="ru-RU" dirty="0" smtClean="0"/>
          </a:p>
          <a:p>
            <a:pPr lvl="0"/>
            <a:r>
              <a:rPr lang="ru-RU" dirty="0" smtClean="0"/>
              <a:t>приставка С не чередуется (сделать)</a:t>
            </a:r>
          </a:p>
          <a:p>
            <a:pPr lvl="0"/>
            <a:r>
              <a:rPr lang="ru-RU" dirty="0" smtClean="0"/>
              <a:t>приставка ПРА пишется в словах со значением "предок" (праязык)</a:t>
            </a:r>
          </a:p>
          <a:p>
            <a:pPr lvl="0"/>
            <a:r>
              <a:rPr lang="ru-RU" dirty="0" smtClean="0"/>
              <a:t>ВЗ/ВС не делится на две приставки, а зависит от глухости/звонкости последующей согласной (взбежать, вскрикнуть)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Правописание приставок ПРЕ и ПРИ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Написание приставок </a:t>
            </a:r>
            <a:r>
              <a:rPr lang="ru-RU" b="1" dirty="0" smtClean="0"/>
              <a:t>ПРЕ/ПРИ</a:t>
            </a:r>
            <a:r>
              <a:rPr lang="ru-RU" dirty="0" smtClean="0"/>
              <a:t> зависит от значения.</a:t>
            </a:r>
            <a:br>
              <a:rPr lang="ru-RU" dirty="0" smtClean="0"/>
            </a:br>
            <a:endParaRPr lang="ru-RU" dirty="0" smtClean="0"/>
          </a:p>
          <a:p>
            <a:r>
              <a:rPr lang="ru-RU" b="1" dirty="0" smtClean="0"/>
              <a:t>ПРЕ</a:t>
            </a:r>
            <a:r>
              <a:rPr lang="ru-RU" b="1" dirty="0" smtClean="0"/>
              <a:t> </a:t>
            </a:r>
            <a:r>
              <a:rPr lang="ru-RU" dirty="0" smtClean="0"/>
              <a:t>пишется </a:t>
            </a:r>
          </a:p>
          <a:p>
            <a:pPr lvl="0"/>
            <a:r>
              <a:rPr lang="ru-RU" dirty="0" smtClean="0"/>
              <a:t>в значении «Очень» (премудрый)</a:t>
            </a:r>
          </a:p>
          <a:p>
            <a:pPr lvl="0"/>
            <a:r>
              <a:rPr lang="ru-RU" dirty="0" smtClean="0"/>
              <a:t>в значении приставки «ПЕРЕ» (пресечь)</a:t>
            </a:r>
          </a:p>
          <a:p>
            <a:endParaRPr lang="ru-RU" b="1" dirty="0" smtClean="0"/>
          </a:p>
          <a:p>
            <a:r>
              <a:rPr lang="ru-RU" b="1" dirty="0" smtClean="0"/>
              <a:t>ПРИ</a:t>
            </a:r>
            <a:r>
              <a:rPr lang="ru-RU" dirty="0" smtClean="0"/>
              <a:t> </a:t>
            </a:r>
            <a:r>
              <a:rPr lang="ru-RU" dirty="0" smtClean="0"/>
              <a:t>пишется в значении:</a:t>
            </a:r>
          </a:p>
          <a:p>
            <a:pPr lvl="0"/>
            <a:r>
              <a:rPr lang="ru-RU" dirty="0" smtClean="0"/>
              <a:t>приближение, присоединение, прибавление (пришить, прибавить)</a:t>
            </a:r>
          </a:p>
          <a:p>
            <a:pPr lvl="0"/>
            <a:r>
              <a:rPr lang="ru-RU" dirty="0" smtClean="0"/>
              <a:t>неполнота действия (приоткрыть)</a:t>
            </a:r>
          </a:p>
          <a:p>
            <a:pPr lvl="0"/>
            <a:r>
              <a:rPr lang="ru-RU" dirty="0" smtClean="0"/>
              <a:t>близость (пригородный)</a:t>
            </a:r>
          </a:p>
          <a:p>
            <a:pPr lvl="0"/>
            <a:r>
              <a:rPr lang="ru-RU" dirty="0" smtClean="0"/>
              <a:t>и другие. (приучить, приручить)</a:t>
            </a:r>
          </a:p>
          <a:p>
            <a:r>
              <a:rPr lang="ru-RU" b="1" dirty="0" smtClean="0"/>
              <a:t>Слова с ПРЕ/ПРИ,</a:t>
            </a:r>
            <a:r>
              <a:rPr lang="ru-RU" dirty="0" smtClean="0"/>
              <a:t> которые надо запомнить: </a:t>
            </a:r>
            <a:r>
              <a:rPr lang="ru-RU" i="1" dirty="0" smtClean="0"/>
              <a:t>приоритет, преамбула, президент, премьера, прерогатива, претендент и много других слов.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</a:rPr>
              <a:t>Правописание суффиксов различных </a:t>
            </a:r>
            <a:r>
              <a:rPr lang="ru-RU" b="1" u="sng" dirty="0" err="1" smtClean="0">
                <a:solidFill>
                  <a:srgbClr val="C00000"/>
                </a:solidFill>
              </a:rPr>
              <a:t>частеи</a:t>
            </a:r>
            <a:r>
              <a:rPr lang="ru-RU" b="1" u="sng" dirty="0" smtClean="0">
                <a:solidFill>
                  <a:srgbClr val="C00000"/>
                </a:solidFill>
              </a:rPr>
              <a:t>̆ речи (кроме -Н-/-НН-)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Правописание суффиксов зависит от части речи слова.</a:t>
            </a:r>
            <a:br>
              <a:rPr lang="ru-RU" dirty="0" smtClean="0"/>
            </a:br>
            <a:r>
              <a:rPr lang="ru-RU" dirty="0" smtClean="0"/>
              <a:t>У существительных и прилагательных есть </a:t>
            </a:r>
            <a:r>
              <a:rPr lang="ru-RU" dirty="0" smtClean="0"/>
              <a:t>суффиксы, </a:t>
            </a:r>
            <a:r>
              <a:rPr lang="ru-RU" dirty="0" smtClean="0"/>
              <a:t>которые пишутся всегда одинаково.</a:t>
            </a:r>
            <a:br>
              <a:rPr lang="ru-RU" dirty="0" smtClean="0"/>
            </a:br>
            <a:r>
              <a:rPr lang="ru-RU" b="1" dirty="0" smtClean="0"/>
              <a:t>Например</a:t>
            </a:r>
            <a:r>
              <a:rPr lang="ru-RU" dirty="0" smtClean="0"/>
              <a:t>, тор, ник, </a:t>
            </a:r>
            <a:r>
              <a:rPr lang="ru-RU" dirty="0" err="1" smtClean="0"/>
              <a:t>тель</a:t>
            </a:r>
            <a:r>
              <a:rPr lang="ru-RU" dirty="0" smtClean="0"/>
              <a:t>, чик, </a:t>
            </a:r>
            <a:r>
              <a:rPr lang="ru-RU" dirty="0" err="1" smtClean="0"/>
              <a:t>щик</a:t>
            </a:r>
            <a:r>
              <a:rPr lang="ru-RU" dirty="0" smtClean="0"/>
              <a:t>, </a:t>
            </a:r>
            <a:r>
              <a:rPr lang="ru-RU" dirty="0" err="1" smtClean="0"/>
              <a:t>изн</a:t>
            </a:r>
            <a:r>
              <a:rPr lang="ru-RU" dirty="0" smtClean="0"/>
              <a:t>, </a:t>
            </a:r>
            <a:r>
              <a:rPr lang="ru-RU" dirty="0" err="1" smtClean="0"/>
              <a:t>еств</a:t>
            </a:r>
            <a:r>
              <a:rPr lang="ru-RU" dirty="0" smtClean="0"/>
              <a:t>, </a:t>
            </a:r>
            <a:r>
              <a:rPr lang="ru-RU" dirty="0" err="1" smtClean="0"/>
              <a:t>чив</a:t>
            </a:r>
            <a:r>
              <a:rPr lang="ru-RU" dirty="0" smtClean="0"/>
              <a:t>, лив и др.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Есть суффиксы, написание которых подчиняется </a:t>
            </a:r>
            <a:r>
              <a:rPr lang="ru-RU" dirty="0" smtClean="0"/>
              <a:t>правилам.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85728"/>
            <a:ext cx="7467600" cy="608819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Правописание суффиксов существительных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b="1" dirty="0" smtClean="0"/>
              <a:t>ЕК/ИК</a:t>
            </a:r>
            <a:r>
              <a:rPr lang="ru-RU" dirty="0" smtClean="0"/>
              <a:t> (</a:t>
            </a:r>
            <a:r>
              <a:rPr lang="ru-RU" b="1" dirty="0" smtClean="0"/>
              <a:t>ЕК</a:t>
            </a:r>
            <a:r>
              <a:rPr lang="ru-RU" dirty="0" smtClean="0"/>
              <a:t> пишется в существительных, если при изменении по падежам </a:t>
            </a:r>
            <a:r>
              <a:rPr lang="ru-RU" b="1" dirty="0" smtClean="0"/>
              <a:t>Е</a:t>
            </a:r>
            <a:r>
              <a:rPr lang="ru-RU" dirty="0" smtClean="0"/>
              <a:t> выпадает: горшочек- горшочка, </a:t>
            </a:r>
            <a:r>
              <a:rPr lang="ru-RU" b="1" dirty="0" smtClean="0"/>
              <a:t>ИК</a:t>
            </a:r>
            <a:r>
              <a:rPr lang="ru-RU" dirty="0" smtClean="0"/>
              <a:t> – если при изменении по падежам гласная сохраняется: ключик – ключика)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Сочетание ИНК/ЕНК</a:t>
            </a:r>
            <a:r>
              <a:rPr lang="ru-RU" dirty="0" smtClean="0"/>
              <a:t> (</a:t>
            </a:r>
            <a:r>
              <a:rPr lang="ru-RU" b="1" dirty="0" smtClean="0"/>
              <a:t>ИНК </a:t>
            </a:r>
            <a:r>
              <a:rPr lang="ru-RU" dirty="0" smtClean="0"/>
              <a:t>пишется в существительных, образованных от сущ. на </a:t>
            </a:r>
            <a:r>
              <a:rPr lang="ru-RU" b="1" dirty="0" smtClean="0"/>
              <a:t>-ИНА</a:t>
            </a:r>
            <a:r>
              <a:rPr lang="ru-RU" dirty="0" smtClean="0"/>
              <a:t>: горошинка – горошина, </a:t>
            </a:r>
            <a:r>
              <a:rPr lang="ru-RU" b="1" dirty="0" smtClean="0"/>
              <a:t>ЕНК-</a:t>
            </a:r>
            <a:r>
              <a:rPr lang="ru-RU" dirty="0" smtClean="0"/>
              <a:t> в существительных, образованных от сущ., заканчивающихся на -НА, -НЯ (башенка – башня)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ЕЦ/ИЦ</a:t>
            </a:r>
            <a:r>
              <a:rPr lang="ru-RU" dirty="0" smtClean="0"/>
              <a:t> (</a:t>
            </a:r>
            <a:r>
              <a:rPr lang="ru-RU" b="1" dirty="0" smtClean="0"/>
              <a:t>ЕЦ</a:t>
            </a:r>
            <a:r>
              <a:rPr lang="ru-RU" dirty="0" smtClean="0"/>
              <a:t> пишется в сущ. мужского рода и в существительных среднего рода с ударением на гласную после суффикса: боец, </a:t>
            </a:r>
            <a:r>
              <a:rPr lang="ru-RU" dirty="0" err="1" smtClean="0"/>
              <a:t>пальтецО</a:t>
            </a:r>
            <a:r>
              <a:rPr lang="ru-RU" dirty="0" smtClean="0"/>
              <a:t>. </a:t>
            </a:r>
            <a:r>
              <a:rPr lang="ru-RU" b="1" dirty="0" smtClean="0"/>
              <a:t>ИЦ</a:t>
            </a:r>
            <a:r>
              <a:rPr lang="ru-RU" dirty="0" smtClean="0"/>
              <a:t> пишется в существительных ж.р. и в сущ. </a:t>
            </a:r>
            <a:r>
              <a:rPr lang="ru-RU" dirty="0" err="1" smtClean="0"/>
              <a:t>ср.р</a:t>
            </a:r>
            <a:r>
              <a:rPr lang="ru-RU" dirty="0" smtClean="0"/>
              <a:t> с ударением на гласную перед суффиксом: гусеница, платьице)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Правописание суффиксов прилагательных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ИВ/ЕВ</a:t>
            </a:r>
            <a:r>
              <a:rPr lang="ru-RU" b="1" dirty="0" smtClean="0"/>
              <a:t>: </a:t>
            </a:r>
            <a:r>
              <a:rPr lang="ru-RU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ИВ</a:t>
            </a:r>
            <a:r>
              <a:rPr lang="ru-RU" dirty="0" smtClean="0"/>
              <a:t> </a:t>
            </a:r>
            <a:r>
              <a:rPr lang="ru-RU" dirty="0" smtClean="0"/>
              <a:t>пишется под ударением, без ударения –</a:t>
            </a:r>
            <a:r>
              <a:rPr lang="ru-RU" b="1" dirty="0" smtClean="0"/>
              <a:t> ЕВ</a:t>
            </a:r>
            <a:r>
              <a:rPr lang="ru-RU" dirty="0" smtClean="0"/>
              <a:t> (</a:t>
            </a:r>
            <a:r>
              <a:rPr lang="ru-RU" dirty="0" err="1" smtClean="0"/>
              <a:t>красИвый</a:t>
            </a:r>
            <a:r>
              <a:rPr lang="ru-RU" dirty="0" smtClean="0"/>
              <a:t>, </a:t>
            </a:r>
            <a:r>
              <a:rPr lang="ru-RU" dirty="0" smtClean="0"/>
              <a:t>форелевый)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ЧИВ/ЛИВ</a:t>
            </a:r>
            <a:r>
              <a:rPr lang="ru-RU" dirty="0" smtClean="0"/>
              <a:t> </a:t>
            </a:r>
            <a:r>
              <a:rPr lang="ru-RU" dirty="0" smtClean="0"/>
              <a:t>всегда пишется одинаково с </a:t>
            </a:r>
            <a:r>
              <a:rPr lang="ru-RU" b="1" dirty="0" smtClean="0"/>
              <a:t>И.</a:t>
            </a:r>
            <a:endParaRPr lang="ru-RU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К/СК</a:t>
            </a:r>
            <a:r>
              <a:rPr lang="ru-RU" dirty="0" smtClean="0"/>
              <a:t> </a:t>
            </a:r>
            <a:r>
              <a:rPr lang="ru-RU" dirty="0" smtClean="0"/>
              <a:t>(если прилагательное образовано от сущ. с основой на </a:t>
            </a:r>
            <a:r>
              <a:rPr lang="ru-RU" b="1" dirty="0" smtClean="0"/>
              <a:t>К,Ц,Ч</a:t>
            </a:r>
            <a:r>
              <a:rPr lang="ru-RU" dirty="0" smtClean="0"/>
              <a:t> или имеет краткую форму, то пишем суффикс </a:t>
            </a:r>
            <a:r>
              <a:rPr lang="ru-RU" b="1" dirty="0" smtClean="0"/>
              <a:t>К</a:t>
            </a:r>
            <a:r>
              <a:rPr lang="ru-RU" dirty="0" smtClean="0"/>
              <a:t>, в остальных случаях пишем – </a:t>
            </a:r>
            <a:r>
              <a:rPr lang="ru-RU" b="1" dirty="0" smtClean="0"/>
              <a:t>СК</a:t>
            </a:r>
            <a:r>
              <a:rPr lang="ru-RU" dirty="0" smtClean="0"/>
              <a:t>) (немецкий – немец, флотский – флот)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Правописание суффиксов глаголов: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ОВА/ЕВА</a:t>
            </a:r>
            <a:r>
              <a:rPr lang="ru-RU" b="1" dirty="0" smtClean="0"/>
              <a:t>, </a:t>
            </a:r>
            <a:r>
              <a:rPr lang="ru-RU" b="1" dirty="0" smtClean="0"/>
              <a:t>ЫВА/ИВА</a:t>
            </a:r>
            <a:r>
              <a:rPr lang="ru-RU" dirty="0" smtClean="0"/>
              <a:t>: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ОВА/ЕВА</a:t>
            </a:r>
            <a:r>
              <a:rPr lang="ru-RU" dirty="0" smtClean="0"/>
              <a:t> </a:t>
            </a:r>
            <a:r>
              <a:rPr lang="ru-RU" dirty="0" smtClean="0"/>
              <a:t>пишется в глаголах, форма 1 лица ед.ч. этого глагола заканчивается на </a:t>
            </a:r>
            <a:r>
              <a:rPr lang="ru-RU" b="1" dirty="0" smtClean="0"/>
              <a:t>-УЮ/ЮЮ, </a:t>
            </a:r>
            <a:endParaRPr lang="ru-RU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ЫВА/ИВА</a:t>
            </a:r>
            <a:r>
              <a:rPr lang="ru-RU" dirty="0" smtClean="0"/>
              <a:t> </a:t>
            </a:r>
            <a:r>
              <a:rPr lang="ru-RU" dirty="0" smtClean="0"/>
              <a:t>пишется, если в форме 1 лица ед.ч. ничего не меняется: ЫВА/ИВА </a:t>
            </a:r>
            <a:r>
              <a:rPr lang="ru-RU" dirty="0" smtClean="0"/>
              <a:t>сохраняется.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b="1" dirty="0" smtClean="0"/>
              <a:t>Примеры</a:t>
            </a:r>
            <a:r>
              <a:rPr lang="ru-RU" b="1" dirty="0" smtClean="0"/>
              <a:t>:</a:t>
            </a:r>
            <a:r>
              <a:rPr lang="ru-RU" dirty="0" smtClean="0"/>
              <a:t> заведовать – заведую, отчитывать – отчитываю.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Правописание суффиксов наречий: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Суффикс </a:t>
            </a:r>
            <a:r>
              <a:rPr lang="ru-RU" b="1" dirty="0" smtClean="0"/>
              <a:t>А</a:t>
            </a:r>
            <a:r>
              <a:rPr lang="ru-RU" dirty="0" smtClean="0"/>
              <a:t> пишется, если в наречии </a:t>
            </a:r>
            <a:r>
              <a:rPr lang="ru-RU" dirty="0" smtClean="0"/>
              <a:t>приставка</a:t>
            </a:r>
          </a:p>
          <a:p>
            <a:pPr>
              <a:buNone/>
            </a:pPr>
            <a:r>
              <a:rPr lang="ru-RU" b="1" dirty="0" smtClean="0"/>
              <a:t>ИЗ/ДО/С</a:t>
            </a:r>
            <a:r>
              <a:rPr lang="ru-RU" dirty="0" smtClean="0"/>
              <a:t> </a:t>
            </a:r>
            <a:r>
              <a:rPr lang="ru-RU" dirty="0" smtClean="0"/>
              <a:t>(</a:t>
            </a:r>
            <a:r>
              <a:rPr lang="ru-RU" dirty="0" smtClean="0"/>
              <a:t>издавна)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Суффикс </a:t>
            </a:r>
            <a:r>
              <a:rPr lang="ru-RU" b="1" dirty="0" smtClean="0"/>
              <a:t>О</a:t>
            </a:r>
            <a:r>
              <a:rPr lang="ru-RU" dirty="0" smtClean="0"/>
              <a:t> пишется, если в наречии </a:t>
            </a:r>
            <a:r>
              <a:rPr lang="ru-RU" dirty="0" smtClean="0"/>
              <a:t>приставки </a:t>
            </a:r>
            <a:r>
              <a:rPr lang="ru-RU" b="1" dirty="0" smtClean="0"/>
              <a:t>В/НА/ЗА</a:t>
            </a:r>
            <a:r>
              <a:rPr lang="ru-RU" dirty="0" smtClean="0"/>
              <a:t> </a:t>
            </a:r>
            <a:r>
              <a:rPr lang="ru-RU" dirty="0" smtClean="0"/>
              <a:t>(влево)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</a:rPr>
              <a:t>Правописание -Н- и -НН- в различных частях речи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Правописание</a:t>
            </a:r>
            <a:r>
              <a:rPr lang="ru-RU" b="1" dirty="0" smtClean="0"/>
              <a:t> Н/НН</a:t>
            </a:r>
            <a:r>
              <a:rPr lang="ru-RU" dirty="0" smtClean="0"/>
              <a:t> зависит от того, к </a:t>
            </a:r>
            <a:r>
              <a:rPr lang="ru-RU" dirty="0" smtClean="0"/>
              <a:t>какой </a:t>
            </a:r>
            <a:r>
              <a:rPr lang="ru-RU" dirty="0" smtClean="0"/>
              <a:t>части речи принадлежит слово и от какой части речи оно образовалось. 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</a:rPr>
              <a:t>Н/НН в прилагательных (от имени существительного)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В прилагательных, образованных от существительных,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НН </a:t>
            </a:r>
            <a:r>
              <a:rPr lang="ru-RU" dirty="0" smtClean="0"/>
              <a:t>пишется:</a:t>
            </a:r>
          </a:p>
          <a:p>
            <a:pPr lvl="0"/>
            <a:r>
              <a:rPr lang="ru-RU" dirty="0" smtClean="0"/>
              <a:t>В суффиксах </a:t>
            </a:r>
            <a:r>
              <a:rPr lang="ru-RU" b="1" dirty="0" smtClean="0"/>
              <a:t>ЕНН/ОНН</a:t>
            </a:r>
            <a:r>
              <a:rPr lang="ru-RU" dirty="0" smtClean="0"/>
              <a:t> (искусственный, лекционный)</a:t>
            </a:r>
          </a:p>
          <a:p>
            <a:pPr lvl="0"/>
            <a:r>
              <a:rPr lang="ru-RU" dirty="0" smtClean="0"/>
              <a:t>В прилагательных, образованных от существительных с основой на Н (</a:t>
            </a:r>
            <a:r>
              <a:rPr lang="ru-RU" dirty="0" err="1" smtClean="0"/>
              <a:t>сон-сонный</a:t>
            </a:r>
            <a:r>
              <a:rPr lang="ru-RU" dirty="0" smtClean="0"/>
              <a:t>)</a:t>
            </a:r>
          </a:p>
          <a:p>
            <a:pPr lvl="0"/>
            <a:endParaRPr lang="ru-RU" dirty="0" smtClean="0"/>
          </a:p>
          <a:p>
            <a:r>
              <a:rPr lang="ru-RU" b="1" dirty="0" smtClean="0"/>
              <a:t>Н </a:t>
            </a:r>
            <a:r>
              <a:rPr lang="ru-RU" dirty="0" smtClean="0"/>
              <a:t>пишется:</a:t>
            </a:r>
          </a:p>
          <a:p>
            <a:pPr lvl="0"/>
            <a:r>
              <a:rPr lang="ru-RU" dirty="0" smtClean="0"/>
              <a:t>В суффиксах </a:t>
            </a:r>
            <a:r>
              <a:rPr lang="ru-RU" b="1" dirty="0" smtClean="0"/>
              <a:t>ИН, АН, ЯН</a:t>
            </a:r>
            <a:r>
              <a:rPr lang="ru-RU" dirty="0" smtClean="0"/>
              <a:t> (лебединый, глиняный, кожаный)</a:t>
            </a:r>
          </a:p>
          <a:p>
            <a:r>
              <a:rPr lang="ru-RU" b="1" dirty="0" smtClean="0"/>
              <a:t>Исключения: </a:t>
            </a:r>
            <a:r>
              <a:rPr lang="ru-RU" dirty="0" smtClean="0"/>
              <a:t>стеклянный, оловянный, деревянный, ветреный, безветренный.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571480"/>
            <a:ext cx="7467600" cy="597391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Н/НН в причастиях и отглагольных прилагательных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В причастиях и прилагательных, образованных от глаголов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НН </a:t>
            </a:r>
            <a:r>
              <a:rPr lang="ru-RU" dirty="0" smtClean="0"/>
              <a:t>пишется:</a:t>
            </a:r>
            <a:br>
              <a:rPr lang="ru-RU" dirty="0" smtClean="0"/>
            </a:br>
            <a:r>
              <a:rPr lang="ru-RU" dirty="0" smtClean="0"/>
              <a:t>Если есть приставка (кроме НЕ) (сделанный, но некрашеный пол)</a:t>
            </a:r>
            <a:br>
              <a:rPr lang="ru-RU" dirty="0" smtClean="0"/>
            </a:br>
            <a:r>
              <a:rPr lang="ru-RU" dirty="0" smtClean="0"/>
              <a:t>и/или есть зависимое слово (раненный в бою солдат)</a:t>
            </a:r>
            <a:br>
              <a:rPr lang="ru-RU" dirty="0" smtClean="0"/>
            </a:br>
            <a:r>
              <a:rPr lang="ru-RU" dirty="0" smtClean="0"/>
              <a:t>и/или образовано от глагола совершенного вида</a:t>
            </a:r>
            <a:br>
              <a:rPr lang="ru-RU" dirty="0" smtClean="0"/>
            </a:br>
            <a:r>
              <a:rPr lang="ru-RU" dirty="0" smtClean="0"/>
              <a:t>и/или заканчивается на </a:t>
            </a:r>
            <a:r>
              <a:rPr lang="ru-RU" b="1" dirty="0" smtClean="0"/>
              <a:t>-ОВАННЫЙ, ЁВАННЫЙ:</a:t>
            </a:r>
            <a:r>
              <a:rPr lang="ru-RU" dirty="0" smtClean="0"/>
              <a:t> балованный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Н </a:t>
            </a:r>
            <a:r>
              <a:rPr lang="ru-RU" dirty="0" smtClean="0"/>
              <a:t>пишется:   </a:t>
            </a:r>
            <a:br>
              <a:rPr lang="ru-RU" dirty="0" smtClean="0"/>
            </a:br>
            <a:r>
              <a:rPr lang="ru-RU" dirty="0" smtClean="0"/>
              <a:t>если нет приставки</a:t>
            </a:r>
            <a:br>
              <a:rPr lang="ru-RU" dirty="0" smtClean="0"/>
            </a:br>
            <a:r>
              <a:rPr lang="ru-RU" dirty="0" smtClean="0"/>
              <a:t>и/или нет зависимого слова</a:t>
            </a:r>
            <a:br>
              <a:rPr lang="ru-RU" dirty="0" smtClean="0"/>
            </a:br>
            <a:r>
              <a:rPr lang="ru-RU" dirty="0" smtClean="0"/>
              <a:t>и/или слово образовано от глагола несовершенного вида: крашеная лавка, копченая рыба.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Исключения: </a:t>
            </a:r>
            <a:r>
              <a:rPr lang="ru-RU" dirty="0" smtClean="0"/>
              <a:t>невиданный, неслыханный, нежданный, негаданный, нечаянный, отчаянный, долгожданный, недреманный, окаянный, желанный, жеманный, священный, медленный.</a:t>
            </a:r>
            <a:br>
              <a:rPr lang="ru-RU" dirty="0" smtClean="0"/>
            </a:br>
            <a:r>
              <a:rPr lang="ru-RU" dirty="0" smtClean="0"/>
              <a:t>Приданое невесты, названый брат, посаженый отец, смышленый ребенок, конченый человек, прощеное воскресенье, писаная красавица.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901014" cy="6188224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Алгоритм выполнения задания 5 </a:t>
            </a:r>
            <a:r>
              <a:rPr lang="ru-RU" b="1" dirty="0" smtClean="0">
                <a:solidFill>
                  <a:srgbClr val="C00000"/>
                </a:solidFill>
              </a:rPr>
              <a:t>ОГЭ</a:t>
            </a:r>
          </a:p>
          <a:p>
            <a:pPr algn="ctr">
              <a:buNone/>
            </a:pPr>
            <a:endParaRPr lang="ru-RU" dirty="0" smtClean="0"/>
          </a:p>
          <a:p>
            <a:pPr lvl="0"/>
            <a:r>
              <a:rPr lang="ru-RU" dirty="0" smtClean="0"/>
              <a:t>Обратите внимание на то, что в словах нет пропущенных орфограмм. Это значит, что важно предварительно разобрать слово по составу и/или определить часть речи.</a:t>
            </a:r>
          </a:p>
          <a:p>
            <a:pPr lvl="0"/>
            <a:r>
              <a:rPr lang="ru-RU" dirty="0" smtClean="0"/>
              <a:t>Определяем часть речи каждого слова и делим слова на морфемы (приставки, корни, суффиксы, окончания)</a:t>
            </a:r>
          </a:p>
          <a:p>
            <a:pPr lvl="0"/>
            <a:r>
              <a:rPr lang="ru-RU" dirty="0" smtClean="0"/>
              <a:t>Внимательно читаем правило, данное после слова.</a:t>
            </a:r>
          </a:p>
          <a:p>
            <a:pPr lvl="0"/>
            <a:r>
              <a:rPr lang="ru-RU" dirty="0" smtClean="0"/>
              <a:t>Если написание зависит от части слова (например, гласные в корне, правописание приставок, то соотносим написанное правило с необходимой частью данного слова). </a:t>
            </a:r>
          </a:p>
          <a:p>
            <a:pPr lvl="0"/>
            <a:r>
              <a:rPr lang="ru-RU" dirty="0" smtClean="0"/>
              <a:t>Если написание слова зависит от части речи, то вспоминаем общее правило для необходимой части речи, соотносим с правилом, данным в задании. </a:t>
            </a:r>
          </a:p>
          <a:p>
            <a:pPr lvl="0"/>
            <a:r>
              <a:rPr lang="ru-RU" dirty="0" smtClean="0"/>
              <a:t>Внимательно читайте формулировку задания и объяснение написания каждого слова. Иногда ошибка кроется в том, что слово отнесено не к той части речи или же, к примеру, не к тому склонению, следовательно и само правило не может работать.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357166"/>
            <a:ext cx="7824790" cy="6045348"/>
          </a:xfrm>
        </p:spPr>
        <p:txBody>
          <a:bodyPr/>
          <a:lstStyle/>
          <a:p>
            <a:r>
              <a:rPr lang="ru-RU" sz="4000" b="1" dirty="0" smtClean="0"/>
              <a:t>Н/НН в кратких прилагательных/причастиях</a:t>
            </a:r>
            <a:endParaRPr lang="ru-RU" sz="4000" dirty="0" smtClean="0"/>
          </a:p>
          <a:p>
            <a:pPr lvl="0"/>
            <a:r>
              <a:rPr lang="ru-RU" sz="4000" dirty="0" smtClean="0"/>
              <a:t>В кратких причастиях пишется всегда </a:t>
            </a:r>
            <a:r>
              <a:rPr lang="ru-RU" sz="4000" b="1" dirty="0" smtClean="0"/>
              <a:t>Н,</a:t>
            </a:r>
            <a:r>
              <a:rPr lang="ru-RU" sz="4000" dirty="0" smtClean="0"/>
              <a:t> а в кратких прилагательных столько Н, сколько в полном (задача решена, погода безветренна)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901014" cy="5973910"/>
          </a:xfrm>
        </p:spPr>
        <p:txBody>
          <a:bodyPr/>
          <a:lstStyle/>
          <a:p>
            <a:pPr algn="ctr"/>
            <a:r>
              <a:rPr lang="ru-RU" sz="3200" b="1" u="sng" dirty="0" smtClean="0">
                <a:solidFill>
                  <a:srgbClr val="C00000"/>
                </a:solidFill>
              </a:rPr>
              <a:t>Правописание падежных и родовых окончаний</a:t>
            </a:r>
            <a:endParaRPr lang="ru-RU" sz="3200" dirty="0" smtClean="0">
              <a:solidFill>
                <a:srgbClr val="C00000"/>
              </a:solidFill>
            </a:endParaRPr>
          </a:p>
          <a:p>
            <a:r>
              <a:rPr lang="ru-RU" sz="3200" dirty="0" smtClean="0"/>
              <a:t>Написание окончаний существительных зависит от склонения (1,2,3)</a:t>
            </a:r>
            <a:br>
              <a:rPr lang="ru-RU" sz="3200" dirty="0" smtClean="0"/>
            </a:br>
            <a:r>
              <a:rPr lang="ru-RU" sz="3200" dirty="0" smtClean="0"/>
              <a:t>Написание окончаний прилагательных зависит от ударения/вопросительного слова/ а также от существительного, к которому относится прилагательное.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686700" cy="604534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Правописание личных окончаний глаголов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Правописание личных окончаний глаголов зависит от спряжения глагола</a:t>
            </a:r>
          </a:p>
          <a:p>
            <a:pPr lvl="0"/>
            <a:r>
              <a:rPr lang="ru-RU" dirty="0" smtClean="0"/>
              <a:t>Глаголы </a:t>
            </a:r>
            <a:r>
              <a:rPr lang="ru-RU" b="1" dirty="0" smtClean="0"/>
              <a:t>I спряжения</a:t>
            </a:r>
            <a:r>
              <a:rPr lang="ru-RU" dirty="0" smtClean="0"/>
              <a:t> имеют окончания: </a:t>
            </a:r>
            <a:r>
              <a:rPr lang="ru-RU" dirty="0" err="1" smtClean="0"/>
              <a:t>у,ю</a:t>
            </a:r>
            <a:r>
              <a:rPr lang="ru-RU" dirty="0" smtClean="0"/>
              <a:t>, ешь, ем, </a:t>
            </a:r>
            <a:r>
              <a:rPr lang="ru-RU" dirty="0" err="1" smtClean="0"/>
              <a:t>ет</a:t>
            </a:r>
            <a:r>
              <a:rPr lang="ru-RU" dirty="0" smtClean="0"/>
              <a:t>, </a:t>
            </a:r>
            <a:r>
              <a:rPr lang="ru-RU" dirty="0" err="1" smtClean="0"/>
              <a:t>ете</a:t>
            </a:r>
            <a:r>
              <a:rPr lang="ru-RU" dirty="0" smtClean="0"/>
              <a:t>, </a:t>
            </a:r>
            <a:r>
              <a:rPr lang="ru-RU" dirty="0" err="1" smtClean="0"/>
              <a:t>ут</a:t>
            </a:r>
            <a:r>
              <a:rPr lang="ru-RU" dirty="0" smtClean="0"/>
              <a:t>, ют.</a:t>
            </a:r>
          </a:p>
          <a:p>
            <a:pPr lvl="0"/>
            <a:r>
              <a:rPr lang="ru-RU" dirty="0" smtClean="0"/>
              <a:t>Глаголы </a:t>
            </a:r>
            <a:r>
              <a:rPr lang="ru-RU" b="1" dirty="0" smtClean="0"/>
              <a:t>II спряжения</a:t>
            </a:r>
            <a:r>
              <a:rPr lang="ru-RU" dirty="0" smtClean="0"/>
              <a:t> имеют окончания: </a:t>
            </a:r>
            <a:r>
              <a:rPr lang="ru-RU" dirty="0" err="1" smtClean="0"/>
              <a:t>у,ю</a:t>
            </a:r>
            <a:r>
              <a:rPr lang="ru-RU" dirty="0" smtClean="0"/>
              <a:t>, ишь, им, </a:t>
            </a:r>
            <a:r>
              <a:rPr lang="ru-RU" dirty="0" err="1" smtClean="0"/>
              <a:t>ит</a:t>
            </a:r>
            <a:r>
              <a:rPr lang="ru-RU" dirty="0" smtClean="0"/>
              <a:t>, </a:t>
            </a:r>
            <a:r>
              <a:rPr lang="ru-RU" dirty="0" err="1" smtClean="0"/>
              <a:t>ите</a:t>
            </a:r>
            <a:r>
              <a:rPr lang="ru-RU" dirty="0" smtClean="0"/>
              <a:t>, </a:t>
            </a:r>
            <a:r>
              <a:rPr lang="ru-RU" dirty="0" err="1" smtClean="0"/>
              <a:t>ат</a:t>
            </a:r>
            <a:r>
              <a:rPr lang="ru-RU" dirty="0" smtClean="0"/>
              <a:t>, </a:t>
            </a:r>
            <a:r>
              <a:rPr lang="ru-RU" dirty="0" err="1" smtClean="0"/>
              <a:t>ят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Исключения: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брить, стелить имеют окончания </a:t>
            </a:r>
            <a:r>
              <a:rPr lang="ru-RU" b="1" dirty="0" smtClean="0"/>
              <a:t>I спряжения,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Гнать, дышать, держать, зависеть, видеть, слышать, обидеть, терпеть, вертеть, ненавидеть, смотреть  имеют окончания </a:t>
            </a:r>
            <a:r>
              <a:rPr lang="ru-RU" b="1" dirty="0" smtClean="0"/>
              <a:t>II спряжения.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686700" cy="604534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Правописание суффиксов причастий</a:t>
            </a:r>
            <a:endParaRPr lang="ru-RU" dirty="0" smtClean="0">
              <a:solidFill>
                <a:srgbClr val="C00000"/>
              </a:solidFill>
            </a:endParaRPr>
          </a:p>
          <a:p>
            <a:pPr lvl="0"/>
            <a:r>
              <a:rPr lang="ru-RU" dirty="0" smtClean="0"/>
              <a:t>Правописание суффиксов причастий настоящего времени зависит от спряжения глагола, от которого это причастие образовано.</a:t>
            </a:r>
          </a:p>
          <a:p>
            <a:r>
              <a:rPr lang="ru-RU" dirty="0" smtClean="0"/>
              <a:t>Если причастие образовано от глагола </a:t>
            </a:r>
            <a:r>
              <a:rPr lang="ru-RU" b="1" dirty="0" smtClean="0"/>
              <a:t>I спряжения</a:t>
            </a:r>
            <a:r>
              <a:rPr lang="ru-RU" dirty="0" smtClean="0"/>
              <a:t>, то в причастии пишутся суффиксы: </a:t>
            </a:r>
            <a:r>
              <a:rPr lang="ru-RU" b="1" dirty="0" smtClean="0"/>
              <a:t>УЩ, ЮЩ, ОМ, ЕМ.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Если причастие образовано от глагола </a:t>
            </a:r>
            <a:r>
              <a:rPr lang="ru-RU" b="1" dirty="0" smtClean="0"/>
              <a:t>II </a:t>
            </a:r>
            <a:r>
              <a:rPr lang="ru-RU" b="1" dirty="0" err="1" smtClean="0"/>
              <a:t>cпряжения</a:t>
            </a:r>
            <a:r>
              <a:rPr lang="ru-RU" b="1" dirty="0" smtClean="0"/>
              <a:t>,</a:t>
            </a:r>
            <a:r>
              <a:rPr lang="ru-RU" dirty="0" smtClean="0"/>
              <a:t> то в причастии пишутся суффиксы: </a:t>
            </a:r>
            <a:r>
              <a:rPr lang="ru-RU" b="1" dirty="0" smtClean="0"/>
              <a:t>АЩ, ЯЩ, ИМ.</a:t>
            </a:r>
            <a:endParaRPr lang="ru-RU" dirty="0" smtClean="0"/>
          </a:p>
          <a:p>
            <a:pPr lvl="0"/>
            <a:r>
              <a:rPr lang="ru-RU" dirty="0" smtClean="0"/>
              <a:t>В суффиксах причастий прошедшего времени пишется буква, которая стояла в инфинитиве перед -ТЬ: строивший – </a:t>
            </a:r>
            <a:r>
              <a:rPr lang="ru-RU" dirty="0" err="1" smtClean="0"/>
              <a:t>строИть</a:t>
            </a:r>
            <a:endParaRPr lang="ru-RU" dirty="0" smtClean="0"/>
          </a:p>
          <a:p>
            <a:r>
              <a:rPr lang="ru-RU" dirty="0" smtClean="0"/>
              <a:t>В страдательных причастиях прошедшего времени</a:t>
            </a:r>
            <a:br>
              <a:rPr lang="ru-RU" dirty="0" smtClean="0"/>
            </a:br>
            <a:r>
              <a:rPr lang="ru-RU" dirty="0" smtClean="0"/>
              <a:t>пишется </a:t>
            </a:r>
            <a:r>
              <a:rPr lang="ru-RU" b="1" dirty="0" smtClean="0"/>
              <a:t>Е</a:t>
            </a:r>
            <a:r>
              <a:rPr lang="ru-RU" dirty="0" smtClean="0"/>
              <a:t> перед </a:t>
            </a:r>
            <a:r>
              <a:rPr lang="ru-RU" b="1" dirty="0" smtClean="0"/>
              <a:t>НН,</a:t>
            </a:r>
            <a:r>
              <a:rPr lang="ru-RU" dirty="0" smtClean="0"/>
              <a:t> если оно образовано от глаголов на </a:t>
            </a:r>
            <a:r>
              <a:rPr lang="ru-RU" b="1" dirty="0" smtClean="0"/>
              <a:t>ИТЬ/ЕТЬ </a:t>
            </a:r>
            <a:r>
              <a:rPr lang="ru-RU" dirty="0" smtClean="0"/>
              <a:t>(скрученный - скрутить)</a:t>
            </a:r>
            <a:br>
              <a:rPr lang="ru-RU" dirty="0" smtClean="0"/>
            </a:br>
            <a:r>
              <a:rPr lang="ru-RU" dirty="0" smtClean="0"/>
              <a:t>пишется </a:t>
            </a:r>
            <a:r>
              <a:rPr lang="ru-RU" b="1" dirty="0" smtClean="0"/>
              <a:t>А/Я</a:t>
            </a:r>
            <a:r>
              <a:rPr lang="ru-RU" dirty="0" smtClean="0"/>
              <a:t> перед </a:t>
            </a:r>
            <a:r>
              <a:rPr lang="ru-RU" b="1" dirty="0" smtClean="0"/>
              <a:t>НН</a:t>
            </a:r>
            <a:r>
              <a:rPr lang="ru-RU" dirty="0" smtClean="0"/>
              <a:t> если причастие образовано от глаголов на </a:t>
            </a:r>
            <a:r>
              <a:rPr lang="ru-RU" b="1" dirty="0" smtClean="0"/>
              <a:t>АТЬ/ЯТЬ </a:t>
            </a:r>
            <a:r>
              <a:rPr lang="ru-RU" dirty="0" smtClean="0"/>
              <a:t>(сделанный – сделать)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758138" cy="6045348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</a:rPr>
              <a:t>Слитное и раздельно правописание НЕ с частями речи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Правописание частицы НЕ зависит от части речи слова.</a:t>
            </a:r>
          </a:p>
          <a:p>
            <a:pPr lvl="0"/>
            <a:r>
              <a:rPr lang="ru-RU" b="1" dirty="0" smtClean="0"/>
              <a:t>НЕ</a:t>
            </a:r>
            <a:r>
              <a:rPr lang="ru-RU" dirty="0" smtClean="0"/>
              <a:t> с </a:t>
            </a:r>
            <a:r>
              <a:rPr lang="ru-RU" b="1" dirty="0" smtClean="0"/>
              <a:t>глаголами и деепричастиями</a:t>
            </a:r>
            <a:r>
              <a:rPr lang="ru-RU" dirty="0" smtClean="0"/>
              <a:t> частица НЕ в большинстве случаев пишется </a:t>
            </a:r>
            <a:r>
              <a:rPr lang="ru-RU" b="1" dirty="0" smtClean="0"/>
              <a:t>РАЗДЕЛЬНО</a:t>
            </a:r>
            <a:r>
              <a:rPr lang="ru-RU" dirty="0" smtClean="0"/>
              <a:t> (кроме случаев, когда слово без НЕ </a:t>
            </a:r>
            <a:r>
              <a:rPr lang="ru-RU" dirty="0" err="1" smtClean="0"/>
              <a:t>не</a:t>
            </a:r>
            <a:r>
              <a:rPr lang="ru-RU" dirty="0" smtClean="0"/>
              <a:t> употребляется или когда есть приставка НЕДО в значении «</a:t>
            </a:r>
            <a:r>
              <a:rPr lang="ru-RU" dirty="0" err="1" smtClean="0"/>
              <a:t>недостаточноть</a:t>
            </a:r>
            <a:r>
              <a:rPr lang="ru-RU" dirty="0" smtClean="0"/>
              <a:t> действия»: ненавидеть, жил бедно, часто недоедал) не любить, не делая.</a:t>
            </a:r>
          </a:p>
          <a:p>
            <a:pPr lvl="0"/>
            <a:r>
              <a:rPr lang="ru-RU" b="1" dirty="0" smtClean="0"/>
              <a:t>НЕ</a:t>
            </a:r>
            <a:r>
              <a:rPr lang="ru-RU" dirty="0" smtClean="0"/>
              <a:t> </a:t>
            </a:r>
            <a:r>
              <a:rPr lang="ru-RU" b="1" dirty="0" smtClean="0"/>
              <a:t>с причастиями</a:t>
            </a:r>
            <a:r>
              <a:rPr lang="ru-RU" dirty="0" smtClean="0"/>
              <a:t> пишется </a:t>
            </a:r>
            <a:r>
              <a:rPr lang="ru-RU" b="1" dirty="0" smtClean="0"/>
              <a:t>РАЗДЕЛЬНО,</a:t>
            </a:r>
            <a:r>
              <a:rPr lang="ru-RU" dirty="0" smtClean="0"/>
              <a:t> если есть зависимые слова (кроме слов меры и степени) или противопоставление с союзом </a:t>
            </a:r>
            <a:r>
              <a:rPr lang="ru-RU" b="1" dirty="0" smtClean="0"/>
              <a:t>А.</a:t>
            </a:r>
            <a:r>
              <a:rPr lang="ru-RU" dirty="0" smtClean="0"/>
              <a:t> (не решенная вовремя задача, не решенная, а списанная задача)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/>
          <a:lstStyle/>
          <a:p>
            <a:pPr lvl="0"/>
            <a:r>
              <a:rPr lang="ru-RU" b="1" dirty="0" smtClean="0"/>
              <a:t>НЕ</a:t>
            </a:r>
            <a:r>
              <a:rPr lang="ru-RU" dirty="0" smtClean="0"/>
              <a:t> с </a:t>
            </a:r>
            <a:r>
              <a:rPr lang="ru-RU" b="1" dirty="0" smtClean="0"/>
              <a:t>краткими причастиями</a:t>
            </a:r>
            <a:r>
              <a:rPr lang="ru-RU" dirty="0" smtClean="0"/>
              <a:t> также пишется </a:t>
            </a:r>
            <a:r>
              <a:rPr lang="ru-RU" b="1" dirty="0" smtClean="0"/>
              <a:t>РАЗДЕЛЬНО </a:t>
            </a:r>
            <a:r>
              <a:rPr lang="ru-RU" dirty="0" smtClean="0"/>
              <a:t>(задача не решена). В остальных случаях пишется </a:t>
            </a:r>
            <a:r>
              <a:rPr lang="ru-RU" b="1" dirty="0" smtClean="0"/>
              <a:t>СЛИТНО </a:t>
            </a:r>
            <a:r>
              <a:rPr lang="ru-RU" dirty="0" smtClean="0"/>
              <a:t>(нерешенная задача, абсолютно нерешенная задача (слово меры и степени</a:t>
            </a:r>
            <a:r>
              <a:rPr lang="ru-RU" dirty="0" smtClean="0"/>
              <a:t>))</a:t>
            </a:r>
          </a:p>
          <a:p>
            <a:pPr lvl="0"/>
            <a:endParaRPr lang="ru-RU" dirty="0" smtClean="0"/>
          </a:p>
          <a:p>
            <a:pPr lvl="0"/>
            <a:r>
              <a:rPr lang="ru-RU" b="1" dirty="0" smtClean="0"/>
              <a:t>НЕ </a:t>
            </a:r>
            <a:r>
              <a:rPr lang="ru-RU" dirty="0" smtClean="0"/>
              <a:t>с </a:t>
            </a:r>
            <a:r>
              <a:rPr lang="ru-RU" b="1" dirty="0" smtClean="0"/>
              <a:t>существительными, прилагательными и наречиями </a:t>
            </a:r>
            <a:r>
              <a:rPr lang="ru-RU" b="1" dirty="0" err="1" smtClean="0"/>
              <a:t>на-О</a:t>
            </a:r>
            <a:r>
              <a:rPr lang="ru-RU" b="1" dirty="0" smtClean="0"/>
              <a:t>, -Е </a:t>
            </a:r>
            <a:r>
              <a:rPr lang="ru-RU" dirty="0" smtClean="0"/>
              <a:t>пишется </a:t>
            </a:r>
            <a:r>
              <a:rPr lang="ru-RU" b="1" dirty="0" smtClean="0"/>
              <a:t>СЛИТНО</a:t>
            </a:r>
            <a:r>
              <a:rPr lang="ru-RU" dirty="0" smtClean="0"/>
              <a:t>, если можно заменить синонимом без НЕ и если слово не употребляется без НЕ: нехороший </a:t>
            </a:r>
            <a:r>
              <a:rPr lang="ru-RU" dirty="0" err="1" smtClean="0"/>
              <a:t>=плохой</a:t>
            </a:r>
            <a:r>
              <a:rPr lang="ru-RU" dirty="0" smtClean="0"/>
              <a:t>, </a:t>
            </a:r>
            <a:r>
              <a:rPr lang="ru-RU" dirty="0" err="1" smtClean="0"/>
              <a:t>нехорошо=плохо</a:t>
            </a:r>
            <a:r>
              <a:rPr lang="ru-RU" dirty="0" smtClean="0"/>
              <a:t>, недруг = враг, неуч </a:t>
            </a:r>
            <a:r>
              <a:rPr lang="ru-RU" dirty="0" err="1" smtClean="0"/>
              <a:t>=не</a:t>
            </a:r>
            <a:r>
              <a:rPr lang="ru-RU" dirty="0" smtClean="0"/>
              <a:t> употребляется без не.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829576" cy="5902472"/>
          </a:xfrm>
        </p:spPr>
        <p:txBody>
          <a:bodyPr>
            <a:normAutofit fontScale="92500"/>
          </a:bodyPr>
          <a:lstStyle/>
          <a:p>
            <a:pPr lvl="0"/>
            <a:r>
              <a:rPr lang="ru-RU" b="1" dirty="0" smtClean="0"/>
              <a:t>НЕ </a:t>
            </a:r>
            <a:r>
              <a:rPr lang="ru-RU" dirty="0" smtClean="0"/>
              <a:t>с </a:t>
            </a:r>
            <a:r>
              <a:rPr lang="ru-RU" b="1" dirty="0" smtClean="0"/>
              <a:t>существительными, прилагательными и наречиями </a:t>
            </a:r>
            <a:r>
              <a:rPr lang="ru-RU" b="1" dirty="0" err="1" smtClean="0"/>
              <a:t>на-О</a:t>
            </a:r>
            <a:r>
              <a:rPr lang="ru-RU" b="1" dirty="0" smtClean="0"/>
              <a:t>, -Е </a:t>
            </a:r>
            <a:r>
              <a:rPr lang="ru-RU" dirty="0" smtClean="0"/>
              <a:t>пишется </a:t>
            </a:r>
            <a:r>
              <a:rPr lang="ru-RU" b="1" dirty="0" smtClean="0"/>
              <a:t>РАЗДЕЛЬНО</a:t>
            </a:r>
            <a:r>
              <a:rPr lang="ru-RU" dirty="0" smtClean="0"/>
              <a:t>, если есть противопоставление с союзом </a:t>
            </a:r>
            <a:r>
              <a:rPr lang="ru-RU" b="1" dirty="0" smtClean="0"/>
              <a:t>А</a:t>
            </a:r>
            <a:r>
              <a:rPr lang="ru-RU" dirty="0" smtClean="0"/>
              <a:t>, если есть слова </a:t>
            </a:r>
            <a:r>
              <a:rPr lang="ru-RU" b="1" dirty="0" smtClean="0"/>
              <a:t>ДАЛЕКО НЕ, ВОВСЕ НЕ, ОТНЮДЬ НЕ, НИСКОЛЬКО НЕ, НИЧУТЬ НЕ</a:t>
            </a:r>
            <a:r>
              <a:rPr lang="ru-RU" dirty="0" smtClean="0"/>
              <a:t> и если нельзя заменить синонимом без НЕ и др.: не хорошо, а плохо, далеко не глупый человек, стол не деревянный.</a:t>
            </a:r>
          </a:p>
          <a:p>
            <a:pPr lvl="0"/>
            <a:r>
              <a:rPr lang="ru-RU" b="1" dirty="0" smtClean="0"/>
              <a:t>НЕ</a:t>
            </a:r>
            <a:r>
              <a:rPr lang="ru-RU" dirty="0" smtClean="0"/>
              <a:t> с </a:t>
            </a:r>
            <a:r>
              <a:rPr lang="ru-RU" b="1" dirty="0" smtClean="0"/>
              <a:t>предлогами (кроме НЕСМОТРЯ НА, НЕВЗИРАЯ НА и </a:t>
            </a:r>
            <a:r>
              <a:rPr lang="ru-RU" b="1" dirty="0" err="1" smtClean="0"/>
              <a:t>др</a:t>
            </a:r>
            <a:r>
              <a:rPr lang="ru-RU" b="1" dirty="0" smtClean="0"/>
              <a:t>,) союзами, частицами, числительными, местоимениями (кроме отрицательных и неопределенных)</a:t>
            </a:r>
            <a:r>
              <a:rPr lang="ru-RU" dirty="0" smtClean="0"/>
              <a:t> пишется </a:t>
            </a:r>
            <a:r>
              <a:rPr lang="ru-RU" b="1" dirty="0" smtClean="0"/>
              <a:t>РАЗДЕЛЬНО</a:t>
            </a:r>
            <a:r>
              <a:rPr lang="ru-RU" dirty="0" smtClean="0"/>
              <a:t>  (не пять, не ты, не с кем, НО: никто, нечто, некоторый и др.)</a:t>
            </a:r>
          </a:p>
          <a:p>
            <a:pPr lvl="0"/>
            <a:r>
              <a:rPr lang="ru-RU" b="1" dirty="0" smtClean="0"/>
              <a:t>НЕ </a:t>
            </a:r>
            <a:r>
              <a:rPr lang="ru-RU" dirty="0" smtClean="0"/>
              <a:t>с </a:t>
            </a:r>
            <a:r>
              <a:rPr lang="ru-RU" b="1" dirty="0" smtClean="0"/>
              <a:t>отрицательными и неопределенными словами </a:t>
            </a:r>
            <a:r>
              <a:rPr lang="ru-RU" dirty="0" smtClean="0"/>
              <a:t>пишется </a:t>
            </a:r>
            <a:r>
              <a:rPr lang="ru-RU" b="1" dirty="0" smtClean="0"/>
              <a:t>СЛИТНО (</a:t>
            </a:r>
            <a:r>
              <a:rPr lang="ru-RU" dirty="0" smtClean="0"/>
              <a:t>некто, некоторый, никто, несколько, некогда, никогда, незачем и другие)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</a:rPr>
              <a:t>Правописание НЕ и НИ</a:t>
            </a:r>
            <a:endParaRPr lang="ru-RU" dirty="0" smtClean="0">
              <a:solidFill>
                <a:srgbClr val="C00000"/>
              </a:solidFill>
            </a:endParaRPr>
          </a:p>
          <a:p>
            <a:pPr lvl="0"/>
            <a:r>
              <a:rPr lang="ru-RU" dirty="0" smtClean="0"/>
              <a:t>Частица </a:t>
            </a:r>
            <a:r>
              <a:rPr lang="ru-RU" b="1" dirty="0" smtClean="0"/>
              <a:t>НЕ</a:t>
            </a:r>
            <a:r>
              <a:rPr lang="ru-RU" dirty="0" smtClean="0"/>
              <a:t> пишется в значении </a:t>
            </a:r>
            <a:r>
              <a:rPr lang="ru-RU" b="1" dirty="0" smtClean="0"/>
              <a:t>«отрицания»</a:t>
            </a:r>
            <a:r>
              <a:rPr lang="ru-RU" dirty="0" smtClean="0"/>
              <a:t> (не говорил), используется в устойчивых сочетаниях (не в </a:t>
            </a:r>
            <a:r>
              <a:rPr lang="ru-RU" dirty="0" err="1" smtClean="0"/>
              <a:t>радость,не</a:t>
            </a:r>
            <a:r>
              <a:rPr lang="ru-RU" dirty="0" smtClean="0"/>
              <a:t> к добру), входит в состав сложных союзов: не то…, не то, не только…, но и, не то чтобы…,а, пока….не и </a:t>
            </a:r>
            <a:r>
              <a:rPr lang="ru-RU" dirty="0" err="1" smtClean="0"/>
              <a:t>др</a:t>
            </a:r>
            <a:r>
              <a:rPr lang="ru-RU" dirty="0" smtClean="0"/>
              <a:t>)  </a:t>
            </a:r>
          </a:p>
          <a:p>
            <a:pPr lvl="0"/>
            <a:r>
              <a:rPr lang="ru-RU" dirty="0" smtClean="0"/>
              <a:t>Частица </a:t>
            </a:r>
            <a:r>
              <a:rPr lang="ru-RU" b="1" dirty="0" smtClean="0"/>
              <a:t>НИ</a:t>
            </a:r>
            <a:r>
              <a:rPr lang="ru-RU" dirty="0" smtClean="0"/>
              <a:t> пишется при   «усилении» отрицания (при наличии слов НЕТ, НЕЛЬЗЯ, в придаточных уступительных, в повторяющемся союзе НИ…НИ (равно И..., И), перед словами ОДИН, ЕДИНЫЙ</a:t>
            </a:r>
          </a:p>
          <a:p>
            <a:r>
              <a:rPr lang="ru-RU" b="1" dirty="0" smtClean="0"/>
              <a:t>Следует различать: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никто иной – не кто иной, как</a:t>
            </a:r>
            <a:br>
              <a:rPr lang="ru-RU" dirty="0" smtClean="0"/>
            </a:br>
            <a:r>
              <a:rPr lang="ru-RU" dirty="0" smtClean="0"/>
              <a:t>Ни один (никто) – не один (много кто)</a:t>
            </a:r>
            <a:br>
              <a:rPr lang="ru-RU" dirty="0" smtClean="0"/>
            </a:br>
            <a:r>
              <a:rPr lang="ru-RU" dirty="0" smtClean="0"/>
              <a:t>Ни разу (никогда)– не раз (много раз)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</a:rPr>
              <a:t>Слитное, дефисное, раздельное написание слов различных </a:t>
            </a:r>
            <a:r>
              <a:rPr lang="ru-RU" b="1" u="sng" dirty="0" err="1" smtClean="0">
                <a:solidFill>
                  <a:srgbClr val="C00000"/>
                </a:solidFill>
              </a:rPr>
              <a:t>частеи</a:t>
            </a:r>
            <a:r>
              <a:rPr lang="ru-RU" b="1" u="sng" dirty="0" smtClean="0">
                <a:solidFill>
                  <a:srgbClr val="C00000"/>
                </a:solidFill>
              </a:rPr>
              <a:t>̆ речи  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Следует различать предлоги, союзы и частицы. Предлоги ставят следующее слово в нужный падеж, соединяют слова в предложении. Союзы не меняют соседние слова и соединяют однородные члены или предложения в составе сложного. Частицы добавляют оттенок смысла слову или создают форму повелительного, условного наклонения, будущего времени глаголов.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/>
          <a:lstStyle/>
          <a:p>
            <a:pPr lvl="0"/>
            <a:r>
              <a:rPr lang="ru-RU" sz="2800" dirty="0" err="1" smtClean="0"/>
              <a:t>Cлова</a:t>
            </a:r>
            <a:r>
              <a:rPr lang="ru-RU" sz="2800" dirty="0" smtClean="0"/>
              <a:t> </a:t>
            </a:r>
            <a:r>
              <a:rPr lang="ru-RU" sz="2800" b="1" dirty="0" smtClean="0"/>
              <a:t>ЧТО(БЫ), ТО(ЖЕ), ТАК(ЖЕ), ЗА(ТО)</a:t>
            </a:r>
            <a:r>
              <a:rPr lang="ru-RU" sz="2800" dirty="0" smtClean="0"/>
              <a:t> имеют как слитное, так и раздельное написание. Если это союз и его можно заменить другими союзами (</a:t>
            </a:r>
            <a:r>
              <a:rPr lang="ru-RU" sz="2800" dirty="0" err="1" smtClean="0"/>
              <a:t>Чтобы=для</a:t>
            </a:r>
            <a:r>
              <a:rPr lang="ru-RU" sz="2800" dirty="0" smtClean="0"/>
              <a:t> того чтобы. Тоже, также = и), то пиши слитно. </a:t>
            </a:r>
          </a:p>
          <a:p>
            <a:r>
              <a:rPr lang="ru-RU" sz="2800" b="1" dirty="0" smtClean="0"/>
              <a:t>Примеры:</a:t>
            </a:r>
            <a:r>
              <a:rPr lang="ru-RU" sz="2800" dirty="0" smtClean="0"/>
              <a:t> Я пришел, чтобы (для того чтобы) победить. (И) Я тоже хочу в парк. (И)Он также был там. Он был не очень красивым, зато (но) хорошим.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</a:rPr>
              <a:t>Гласные после шипящих и Ц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7686700" cy="511665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Употребление гласных букв И/Ы, А/Я, У/Ю после шипящих и Ц</a:t>
            </a:r>
            <a:endParaRPr lang="ru-RU" dirty="0" smtClean="0">
              <a:solidFill>
                <a:srgbClr val="C00000"/>
              </a:solidFill>
            </a:endParaRPr>
          </a:p>
          <a:p>
            <a:pPr lvl="0"/>
            <a:r>
              <a:rPr lang="ru-RU" dirty="0" smtClean="0"/>
              <a:t>После шипящих </a:t>
            </a:r>
            <a:r>
              <a:rPr lang="ru-RU" b="1" dirty="0" smtClean="0"/>
              <a:t>Ж, Ч, Ш, Щ</a:t>
            </a:r>
            <a:r>
              <a:rPr lang="ru-RU" dirty="0" smtClean="0"/>
              <a:t> в разных морфемах, как правило, пишутся буквы </a:t>
            </a:r>
            <a:r>
              <a:rPr lang="ru-RU" b="1" dirty="0" smtClean="0"/>
              <a:t>И, А, У.</a:t>
            </a:r>
            <a:endParaRPr lang="ru-RU" dirty="0" smtClean="0"/>
          </a:p>
          <a:p>
            <a:r>
              <a:rPr lang="ru-RU" b="1" dirty="0" smtClean="0"/>
              <a:t>Исключения:</a:t>
            </a:r>
            <a:r>
              <a:rPr lang="ru-RU" i="1" dirty="0" smtClean="0"/>
              <a:t> например, брошюра, </a:t>
            </a:r>
            <a:r>
              <a:rPr lang="ru-RU" i="1" dirty="0" err="1" smtClean="0"/>
              <a:t>жюльен</a:t>
            </a:r>
            <a:r>
              <a:rPr lang="ru-RU" i="1" dirty="0" smtClean="0"/>
              <a:t>, парашют, жюри и т.д.</a:t>
            </a:r>
            <a:endParaRPr lang="ru-RU" dirty="0" smtClean="0"/>
          </a:p>
          <a:p>
            <a:pPr lvl="0"/>
            <a:r>
              <a:rPr lang="ru-RU" dirty="0" smtClean="0"/>
              <a:t>После </a:t>
            </a:r>
            <a:r>
              <a:rPr lang="ru-RU" b="1" dirty="0" smtClean="0"/>
              <a:t>Ц</a:t>
            </a:r>
            <a:r>
              <a:rPr lang="ru-RU" dirty="0" smtClean="0"/>
              <a:t>, как правило пишутся </a:t>
            </a:r>
            <a:r>
              <a:rPr lang="ru-RU" b="1" dirty="0" smtClean="0"/>
              <a:t>А, О</a:t>
            </a:r>
            <a:r>
              <a:rPr lang="ru-RU" dirty="0" smtClean="0"/>
              <a:t> (под ударением), </a:t>
            </a:r>
            <a:r>
              <a:rPr lang="ru-RU" b="1" dirty="0" smtClean="0"/>
              <a:t>Е/И </a:t>
            </a:r>
            <a:r>
              <a:rPr lang="ru-RU" dirty="0" smtClean="0"/>
              <a:t>(без ударения), </a:t>
            </a:r>
            <a:r>
              <a:rPr lang="ru-RU" b="1" dirty="0" smtClean="0"/>
              <a:t>У.</a:t>
            </a:r>
            <a:endParaRPr lang="ru-RU" dirty="0" smtClean="0"/>
          </a:p>
          <a:p>
            <a:r>
              <a:rPr lang="ru-RU" b="1" dirty="0" smtClean="0"/>
              <a:t>Исключения:</a:t>
            </a:r>
            <a:r>
              <a:rPr lang="ru-RU" i="1" dirty="0" smtClean="0"/>
              <a:t> скерцо и т.д. некоторые заимствованные имена собственные </a:t>
            </a:r>
            <a:r>
              <a:rPr lang="ru-RU" i="1" dirty="0" smtClean="0"/>
              <a:t>: Цюрих</a:t>
            </a:r>
            <a:r>
              <a:rPr lang="ru-RU" i="1" dirty="0" smtClean="0"/>
              <a:t>, </a:t>
            </a:r>
            <a:r>
              <a:rPr lang="ru-RU" i="1" dirty="0" err="1" smtClean="0"/>
              <a:t>Друцэ</a:t>
            </a:r>
            <a:r>
              <a:rPr lang="ru-RU" i="1" dirty="0" smtClean="0"/>
              <a:t>,  </a:t>
            </a:r>
            <a:r>
              <a:rPr lang="ru-RU" i="1" dirty="0" err="1" smtClean="0"/>
              <a:t>Цявловский</a:t>
            </a:r>
            <a:r>
              <a:rPr lang="ru-RU" i="1" dirty="0" smtClean="0"/>
              <a:t> и др.</a:t>
            </a:r>
            <a:endParaRPr lang="ru-RU" dirty="0" smtClean="0"/>
          </a:p>
          <a:p>
            <a:pPr lvl="0"/>
            <a:r>
              <a:rPr lang="ru-RU" dirty="0" smtClean="0"/>
              <a:t>Написание </a:t>
            </a:r>
            <a:r>
              <a:rPr lang="ru-RU" b="1" dirty="0" smtClean="0"/>
              <a:t>Ы/И</a:t>
            </a:r>
            <a:r>
              <a:rPr lang="ru-RU" dirty="0" smtClean="0"/>
              <a:t> после </a:t>
            </a:r>
            <a:r>
              <a:rPr lang="ru-RU" b="1" dirty="0" smtClean="0"/>
              <a:t>Ц</a:t>
            </a:r>
            <a:r>
              <a:rPr lang="ru-RU" dirty="0" smtClean="0"/>
              <a:t> зависит от </a:t>
            </a:r>
            <a:r>
              <a:rPr lang="ru-RU" b="1" dirty="0" smtClean="0"/>
              <a:t>морфемы</a:t>
            </a:r>
            <a:r>
              <a:rPr lang="ru-RU" dirty="0" smtClean="0"/>
              <a:t>: в корнях пишется </a:t>
            </a:r>
            <a:r>
              <a:rPr lang="ru-RU" b="1" dirty="0" smtClean="0"/>
              <a:t>И</a:t>
            </a:r>
            <a:r>
              <a:rPr lang="ru-RU" dirty="0" smtClean="0"/>
              <a:t>, а в суффиксах и окончаниях </a:t>
            </a:r>
            <a:r>
              <a:rPr lang="ru-RU" b="1" dirty="0" smtClean="0"/>
              <a:t>Ы</a:t>
            </a:r>
            <a:r>
              <a:rPr lang="ru-RU" dirty="0" smtClean="0"/>
              <a:t>, кроме слов, оканчивающихся на </a:t>
            </a:r>
            <a:r>
              <a:rPr lang="ru-RU" b="1" dirty="0" smtClean="0"/>
              <a:t>-ЦИЯ, -ЦИОННЫЙ.</a:t>
            </a:r>
            <a:endParaRPr lang="ru-RU" dirty="0" smtClean="0"/>
          </a:p>
          <a:p>
            <a:r>
              <a:rPr lang="ru-RU" b="1" dirty="0" smtClean="0"/>
              <a:t>Исключения:</a:t>
            </a:r>
            <a:r>
              <a:rPr lang="ru-RU" dirty="0" smtClean="0"/>
              <a:t> </a:t>
            </a:r>
            <a:r>
              <a:rPr lang="ru-RU" i="1" dirty="0" smtClean="0"/>
              <a:t>цыпленок, цыкнул, цыц, на цыпочках, цыган (Ы в корне) и некоторые имена собственные; слова на -ЦИЯ, ЦИОННЫЙ: нация, революция и т.д.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686700" cy="6045348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3200" dirty="0" smtClean="0"/>
              <a:t>Частицы </a:t>
            </a:r>
            <a:r>
              <a:rPr lang="ru-RU" sz="3200" b="1" dirty="0" smtClean="0"/>
              <a:t>БЫ, ЛИ, ЖЕ </a:t>
            </a:r>
            <a:r>
              <a:rPr lang="ru-RU" sz="3200" dirty="0" smtClean="0"/>
              <a:t> пишутся </a:t>
            </a:r>
            <a:r>
              <a:rPr lang="ru-RU" sz="3200" b="1" dirty="0" smtClean="0"/>
              <a:t>РАЗДЕЛЬНО</a:t>
            </a:r>
            <a:r>
              <a:rPr lang="ru-RU" sz="3200" dirty="0" smtClean="0"/>
              <a:t>. </a:t>
            </a:r>
          </a:p>
          <a:p>
            <a:pPr lvl="0"/>
            <a:r>
              <a:rPr lang="ru-RU" sz="3200" dirty="0" smtClean="0"/>
              <a:t>Частицы </a:t>
            </a:r>
            <a:r>
              <a:rPr lang="ru-RU" sz="3200" b="1" dirty="0" smtClean="0"/>
              <a:t>ТО, ЛИБО, НИБУДЬ, ТАКИ, КА, КОЕ</a:t>
            </a:r>
            <a:r>
              <a:rPr lang="ru-RU" sz="3200" dirty="0" smtClean="0"/>
              <a:t> пишутся </a:t>
            </a:r>
            <a:r>
              <a:rPr lang="ru-RU" sz="3200" b="1" dirty="0" smtClean="0"/>
              <a:t>ЧЕРЕЗ ДЕФИС</a:t>
            </a:r>
            <a:endParaRPr lang="ru-RU" sz="3200" dirty="0" smtClean="0"/>
          </a:p>
          <a:p>
            <a:r>
              <a:rPr lang="ru-RU" sz="3200" dirty="0" smtClean="0"/>
              <a:t>!!!Частицы можно убрать, без изменения смысла, но если это части союзов и др. частей речи, то убрать их не получится.</a:t>
            </a:r>
            <a:br>
              <a:rPr lang="ru-RU" sz="3200" dirty="0" smtClean="0"/>
            </a:br>
            <a:r>
              <a:rPr lang="ru-RU" sz="3200" b="1" dirty="0" smtClean="0"/>
              <a:t>Пример:</a:t>
            </a:r>
            <a:r>
              <a:rPr lang="ru-RU" sz="3200" dirty="0" smtClean="0"/>
              <a:t> Что (бы) мне почитать? </a:t>
            </a:r>
            <a:r>
              <a:rPr lang="ru-RU" sz="3200" dirty="0" err="1" smtClean="0"/>
              <a:t>=Что</a:t>
            </a:r>
            <a:r>
              <a:rPr lang="ru-RU" sz="3200" dirty="0" smtClean="0"/>
              <a:t> мне почитать?</a:t>
            </a:r>
            <a:br>
              <a:rPr lang="ru-RU" sz="3200" dirty="0" smtClean="0"/>
            </a:br>
            <a:r>
              <a:rPr lang="ru-RU" sz="3200" dirty="0" smtClean="0"/>
              <a:t>Я вернулся, чтобы забрать документы.(нельзя убрать "БЫ")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428604"/>
            <a:ext cx="7467600" cy="6000792"/>
          </a:xfrm>
        </p:spPr>
        <p:txBody>
          <a:bodyPr/>
          <a:lstStyle/>
          <a:p>
            <a:pPr lvl="0"/>
            <a:r>
              <a:rPr lang="ru-RU" sz="2800" dirty="0" smtClean="0"/>
              <a:t>Союз </a:t>
            </a:r>
            <a:r>
              <a:rPr lang="ru-RU" sz="2800" b="1" dirty="0" smtClean="0"/>
              <a:t>ТО ЕСТЬ</a:t>
            </a:r>
            <a:r>
              <a:rPr lang="ru-RU" sz="2800" dirty="0" smtClean="0"/>
              <a:t> пишется </a:t>
            </a:r>
            <a:r>
              <a:rPr lang="ru-RU" sz="2800" b="1" dirty="0" smtClean="0"/>
              <a:t>РАЗДЕЛЬНО </a:t>
            </a:r>
            <a:endParaRPr lang="ru-RU" sz="2800" dirty="0" smtClean="0"/>
          </a:p>
          <a:p>
            <a:pPr lvl="0"/>
            <a:r>
              <a:rPr lang="ru-RU" sz="2800" dirty="0" smtClean="0"/>
              <a:t>Предлоги </a:t>
            </a:r>
            <a:r>
              <a:rPr lang="ru-RU" sz="2800" b="1" dirty="0" smtClean="0"/>
              <a:t>В ТЕЧЕНИЕ, В ПРОДОЛЖЕНИЕ, В ЗАКЛЮЧЕНИЕ, В ОТЛИЧИЕ</a:t>
            </a:r>
            <a:r>
              <a:rPr lang="ru-RU" sz="2800" dirty="0" smtClean="0"/>
              <a:t>, (в конце может быть И, если это не просто предлог, а сочетание предлога с существительным) </a:t>
            </a:r>
            <a:r>
              <a:rPr lang="ru-RU" sz="2800" b="1" dirty="0" smtClean="0"/>
              <a:t>В ЦЕЛЯХ, В СИЛУ, В МЕРУ, В ОБЛАСТИ, НА ПРОТЯЖЕНИИ, В ОТНОШЕНИИ, ЗА ИСКЛЮЧЕНИЕМ, ЗА СЧЕТ, НЕ СЧИТАЯ </a:t>
            </a:r>
            <a:r>
              <a:rPr lang="ru-RU" sz="2800" dirty="0" smtClean="0"/>
              <a:t>пишутся всегда </a:t>
            </a:r>
            <a:r>
              <a:rPr lang="ru-RU" sz="2800" b="1" dirty="0" smtClean="0"/>
              <a:t>РАЗДЕЛЬНО.</a:t>
            </a:r>
            <a:r>
              <a:rPr lang="ru-RU" sz="2800" dirty="0" smtClean="0"/>
              <a:t> (В течение суток, в продолжение дня и др.)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/>
          <a:lstStyle/>
          <a:p>
            <a:pPr lvl="0"/>
            <a:r>
              <a:rPr lang="ru-RU" sz="2800" dirty="0" smtClean="0"/>
              <a:t>Предлоги </a:t>
            </a:r>
            <a:r>
              <a:rPr lang="ru-RU" sz="2800" b="1" dirty="0" smtClean="0"/>
              <a:t>НЕСМОТРЯ НА </a:t>
            </a:r>
            <a:r>
              <a:rPr lang="ru-RU" sz="2800" dirty="0" smtClean="0"/>
              <a:t>и </a:t>
            </a:r>
            <a:r>
              <a:rPr lang="ru-RU" sz="2800" b="1" dirty="0" smtClean="0"/>
              <a:t>НЕВЗИРАЯ НА</a:t>
            </a:r>
            <a:r>
              <a:rPr lang="ru-RU" sz="2800" dirty="0" smtClean="0"/>
              <a:t> пишутся в два слова, а если перед нами НЕ + деепричастие </a:t>
            </a:r>
            <a:r>
              <a:rPr lang="ru-RU" sz="2800" b="1" dirty="0" smtClean="0"/>
              <a:t>НЕ СМОТРЯ НА </a:t>
            </a:r>
            <a:r>
              <a:rPr lang="ru-RU" sz="2800" dirty="0" smtClean="0"/>
              <a:t>и</a:t>
            </a:r>
            <a:r>
              <a:rPr lang="ru-RU" sz="2800" b="1" dirty="0" smtClean="0"/>
              <a:t> НЕ ВЗИРАЯ НА,</a:t>
            </a:r>
            <a:r>
              <a:rPr lang="ru-RU" sz="2800" dirty="0" smtClean="0"/>
              <a:t> то пишем в три слова.  (Несмотря на обстоятельства (вопреки им). Не смотря себе под ноги. (не (что делая?) смотря)</a:t>
            </a:r>
          </a:p>
          <a:p>
            <a:pPr lvl="0"/>
            <a:r>
              <a:rPr lang="ru-RU" sz="2800" dirty="0" smtClean="0"/>
              <a:t>Следует различать сочетания со словом "ВИД":</a:t>
            </a:r>
            <a:r>
              <a:rPr lang="ru-RU" sz="2800" b="1" dirty="0" smtClean="0"/>
              <a:t> ИМЕТЬ В ВИДУ</a:t>
            </a:r>
            <a:r>
              <a:rPr lang="ru-RU" sz="2800" dirty="0" smtClean="0"/>
              <a:t> (В+ существительное "вид"), </a:t>
            </a:r>
            <a:r>
              <a:rPr lang="ru-RU" sz="2800" b="1" dirty="0" smtClean="0"/>
              <a:t>ВВИДУ </a:t>
            </a:r>
            <a:r>
              <a:rPr lang="ru-RU" sz="2800" dirty="0" smtClean="0"/>
              <a:t>непогоды (предлог синонимичный "из-за"), </a:t>
            </a:r>
            <a:r>
              <a:rPr lang="ru-RU" sz="2800" b="1" dirty="0" smtClean="0"/>
              <a:t>В ВИДЕ </a:t>
            </a:r>
            <a:r>
              <a:rPr lang="ru-RU" sz="2800" dirty="0" smtClean="0"/>
              <a:t>(В+ существительное "вид": в виде исключения)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/>
          <a:lstStyle/>
          <a:p>
            <a:pPr lvl="0"/>
            <a:r>
              <a:rPr lang="ru-RU" sz="2800" dirty="0" smtClean="0"/>
              <a:t>Слова </a:t>
            </a:r>
            <a:r>
              <a:rPr lang="ru-RU" sz="2800" b="1" dirty="0" smtClean="0"/>
              <a:t>(В)ВИДУ, (В)МЕСТО, (В)РОДЕ, (В)СЛЕДСТВИЕ, (НА)ПОДОБИЕ, (НА)СЧЕТ, (С)ВЕРХ, (В)СЛЕД, (НА)ВСТРЕЧУ</a:t>
            </a:r>
            <a:r>
              <a:rPr lang="ru-RU" sz="2800" dirty="0" smtClean="0"/>
              <a:t> пишем </a:t>
            </a:r>
            <a:r>
              <a:rPr lang="ru-RU" sz="2800" b="1" dirty="0" smtClean="0"/>
              <a:t>СЛИТНО,</a:t>
            </a:r>
            <a:r>
              <a:rPr lang="ru-RU" sz="2800" dirty="0" smtClean="0"/>
              <a:t> если это предлоги (и их можно заменить другими предлогами). Если перед нами предлог + существительное, то пишем раздельно. </a:t>
            </a:r>
          </a:p>
          <a:p>
            <a:r>
              <a:rPr lang="ru-RU" sz="2800" dirty="0" smtClean="0"/>
              <a:t>Как проверить: попытайтесь вставить слово.</a:t>
            </a:r>
            <a:br>
              <a:rPr lang="ru-RU" sz="2800" dirty="0" smtClean="0"/>
            </a:br>
            <a:r>
              <a:rPr lang="ru-RU" sz="2800" b="1" dirty="0" smtClean="0"/>
              <a:t>Примеры: </a:t>
            </a:r>
            <a:r>
              <a:rPr lang="ru-RU" sz="2800" dirty="0" smtClean="0"/>
              <a:t>Поговорить насчет </a:t>
            </a:r>
            <a:r>
              <a:rPr lang="ru-RU" sz="2800" dirty="0" err="1" smtClean="0"/>
              <a:t>работы=</a:t>
            </a:r>
            <a:r>
              <a:rPr lang="ru-RU" sz="2800" dirty="0" smtClean="0"/>
              <a:t> о работе. Положить деньги на (твой) счет.  Он вроде ушел. Изменяется в(женском) роде, числе и падеже.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/>
          <a:lstStyle/>
          <a:p>
            <a:pPr lvl="0"/>
            <a:r>
              <a:rPr lang="ru-RU" dirty="0" smtClean="0"/>
              <a:t>Предлоги </a:t>
            </a:r>
            <a:r>
              <a:rPr lang="ru-RU" b="1" dirty="0" smtClean="0"/>
              <a:t>ИЗ-ЗА, ИЗ-ПОД, ПО-НАД </a:t>
            </a:r>
            <a:r>
              <a:rPr lang="ru-RU" dirty="0" smtClean="0"/>
              <a:t>пишутся черед </a:t>
            </a:r>
            <a:r>
              <a:rPr lang="ru-RU" b="1" dirty="0" smtClean="0"/>
              <a:t>дефис. </a:t>
            </a:r>
            <a:endParaRPr lang="ru-RU" dirty="0" smtClean="0"/>
          </a:p>
          <a:p>
            <a:pPr lvl="0"/>
            <a:r>
              <a:rPr lang="ru-RU" b="1" dirty="0" smtClean="0"/>
              <a:t>ПОЛ</a:t>
            </a:r>
            <a:r>
              <a:rPr lang="ru-RU" dirty="0" smtClean="0"/>
              <a:t> с существительными можно написать</a:t>
            </a:r>
          </a:p>
          <a:p>
            <a:r>
              <a:rPr lang="ru-RU" b="1" dirty="0" smtClean="0"/>
              <a:t>СЛИТНО, </a:t>
            </a:r>
            <a:r>
              <a:rPr lang="ru-RU" dirty="0" smtClean="0"/>
              <a:t>если существительное начинается на согласную (полпомидора</a:t>
            </a:r>
            <a:r>
              <a:rPr lang="ru-RU" dirty="0" smtClean="0"/>
              <a:t>).</a:t>
            </a:r>
          </a:p>
          <a:p>
            <a:r>
              <a:rPr lang="ru-RU" dirty="0" smtClean="0"/>
              <a:t>Через </a:t>
            </a:r>
            <a:r>
              <a:rPr lang="ru-RU" b="1" dirty="0" smtClean="0"/>
              <a:t>ДЕФИС</a:t>
            </a:r>
            <a:r>
              <a:rPr lang="ru-RU" dirty="0" smtClean="0"/>
              <a:t>, если существительное начинается на </a:t>
            </a:r>
            <a:r>
              <a:rPr lang="ru-RU" b="1" dirty="0" smtClean="0"/>
              <a:t>Л</a:t>
            </a:r>
            <a:r>
              <a:rPr lang="ru-RU" dirty="0" smtClean="0"/>
              <a:t> (пол-лимона), </a:t>
            </a:r>
            <a:r>
              <a:rPr lang="ru-RU" b="1" dirty="0" smtClean="0"/>
              <a:t>прописную букву</a:t>
            </a:r>
            <a:r>
              <a:rPr lang="ru-RU" dirty="0" smtClean="0"/>
              <a:t> (пол-Москвы) и </a:t>
            </a:r>
            <a:r>
              <a:rPr lang="ru-RU" b="1" dirty="0" smtClean="0"/>
              <a:t>гласную</a:t>
            </a:r>
            <a:r>
              <a:rPr lang="ru-RU" dirty="0" smtClean="0"/>
              <a:t> (пол-арбуза</a:t>
            </a:r>
            <a:r>
              <a:rPr lang="ru-RU" dirty="0" smtClean="0"/>
              <a:t>).</a:t>
            </a:r>
          </a:p>
          <a:p>
            <a:r>
              <a:rPr lang="ru-RU" b="1" dirty="0" smtClean="0"/>
              <a:t>РАЗДЕЛЬНО</a:t>
            </a:r>
            <a:r>
              <a:rPr lang="ru-RU" b="1" dirty="0" smtClean="0"/>
              <a:t>, </a:t>
            </a:r>
            <a:r>
              <a:rPr lang="ru-RU" dirty="0" smtClean="0"/>
              <a:t>если между </a:t>
            </a:r>
            <a:r>
              <a:rPr lang="ru-RU" b="1" dirty="0" smtClean="0"/>
              <a:t>ПОЛ</a:t>
            </a:r>
            <a:r>
              <a:rPr lang="ru-RU" dirty="0" smtClean="0"/>
              <a:t> и существительным есть еще прилагательное (пол чайной ложки)</a:t>
            </a:r>
            <a:br>
              <a:rPr lang="ru-RU" dirty="0" smtClean="0"/>
            </a:br>
            <a:r>
              <a:rPr lang="ru-RU" b="1" dirty="0" smtClean="0"/>
              <a:t>Исключение:</a:t>
            </a:r>
            <a:r>
              <a:rPr lang="ru-RU" dirty="0" smtClean="0"/>
              <a:t> поллитровка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Большинство </a:t>
            </a:r>
            <a:r>
              <a:rPr lang="ru-RU" sz="3600" b="1" dirty="0" smtClean="0"/>
              <a:t>НАРЕЧИЙ</a:t>
            </a:r>
            <a:r>
              <a:rPr lang="ru-RU" sz="3600" dirty="0" smtClean="0"/>
              <a:t> пишутся </a:t>
            </a:r>
            <a:r>
              <a:rPr lang="ru-RU" sz="3600" b="1" dirty="0" smtClean="0"/>
              <a:t>СЛИТНО.</a:t>
            </a:r>
            <a:r>
              <a:rPr lang="ru-RU" sz="3600" dirty="0" smtClean="0"/>
              <a:t> </a:t>
            </a:r>
            <a:endParaRPr lang="ru-RU" sz="3600" dirty="0" smtClean="0"/>
          </a:p>
          <a:p>
            <a:pPr>
              <a:buNone/>
            </a:pPr>
            <a:endParaRPr lang="ru-RU" sz="3600" smtClean="0"/>
          </a:p>
          <a:p>
            <a:pPr>
              <a:buNone/>
            </a:pPr>
            <a:r>
              <a:rPr lang="ru-RU" sz="3600" smtClean="0"/>
              <a:t>Через </a:t>
            </a:r>
            <a:r>
              <a:rPr lang="ru-RU" sz="3600" b="1" dirty="0" smtClean="0"/>
              <a:t>дефис</a:t>
            </a:r>
            <a:r>
              <a:rPr lang="ru-RU" sz="3600" dirty="0" smtClean="0"/>
              <a:t> пишем, если есть приставки </a:t>
            </a:r>
            <a:r>
              <a:rPr lang="ru-RU" sz="3600" b="1" dirty="0" smtClean="0"/>
              <a:t>ПО, В, ВО </a:t>
            </a:r>
            <a:r>
              <a:rPr lang="ru-RU" sz="3600" dirty="0" smtClean="0"/>
              <a:t>в сочетании с суффиксами </a:t>
            </a:r>
            <a:r>
              <a:rPr lang="ru-RU" sz="3600" b="1" dirty="0" smtClean="0"/>
              <a:t>ОМУ, ЕМУ, ЫХ, ИХ, И</a:t>
            </a:r>
            <a:r>
              <a:rPr lang="ru-RU" sz="3600" dirty="0" smtClean="0"/>
              <a:t> (по-хорошему, во-первых, по-волчьи, в-третьих)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Употребление гласных букв О/Е (Ё) после шипящих и Ц 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467600" cy="525953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Написание </a:t>
            </a:r>
            <a:r>
              <a:rPr lang="ru-RU" b="1" dirty="0" smtClean="0"/>
              <a:t>О/Ё</a:t>
            </a:r>
            <a:r>
              <a:rPr lang="ru-RU" dirty="0" smtClean="0"/>
              <a:t> после шипящих зависит от морфемы (от того, где находится О/Ё) и от части речи.</a:t>
            </a:r>
          </a:p>
          <a:p>
            <a:pPr lvl="0"/>
            <a:r>
              <a:rPr lang="ru-RU" dirty="0" smtClean="0"/>
              <a:t>В </a:t>
            </a:r>
            <a:r>
              <a:rPr lang="ru-RU" b="1" dirty="0" smtClean="0"/>
              <a:t>корнях существительных и прилагательных</a:t>
            </a:r>
            <a:r>
              <a:rPr lang="ru-RU" dirty="0" smtClean="0"/>
              <a:t> пишется </a:t>
            </a:r>
            <a:r>
              <a:rPr lang="ru-RU" b="1" dirty="0" smtClean="0"/>
              <a:t>Ё,</a:t>
            </a:r>
            <a:r>
              <a:rPr lang="ru-RU" dirty="0" smtClean="0"/>
              <a:t> если можно подобрать проверочное слово.</a:t>
            </a:r>
          </a:p>
          <a:p>
            <a:r>
              <a:rPr lang="ru-RU" b="1" dirty="0" smtClean="0"/>
              <a:t>Примеры: </a:t>
            </a:r>
            <a:r>
              <a:rPr lang="ru-RU" dirty="0" smtClean="0"/>
              <a:t>чёрный – чернеть, но слово "шорох" – нельзя проверить.</a:t>
            </a:r>
          </a:p>
          <a:p>
            <a:pPr lvl="0"/>
            <a:r>
              <a:rPr lang="ru-RU" dirty="0" smtClean="0"/>
              <a:t>В </a:t>
            </a:r>
            <a:r>
              <a:rPr lang="ru-RU" b="1" dirty="0" smtClean="0"/>
              <a:t>суффиксах и окончаниях существительных и прилагательных </a:t>
            </a:r>
            <a:r>
              <a:rPr lang="ru-RU" dirty="0" smtClean="0"/>
              <a:t>пишется </a:t>
            </a:r>
            <a:r>
              <a:rPr lang="ru-RU" b="1" dirty="0" smtClean="0"/>
              <a:t>О, </a:t>
            </a:r>
            <a:r>
              <a:rPr lang="ru-RU" dirty="0" smtClean="0"/>
              <a:t>если эта буква под ударением, за исключением суффиксов </a:t>
            </a:r>
            <a:r>
              <a:rPr lang="ru-RU" b="1" dirty="0" smtClean="0"/>
              <a:t>ЁР</a:t>
            </a:r>
            <a:r>
              <a:rPr lang="ru-RU" dirty="0" smtClean="0"/>
              <a:t> </a:t>
            </a:r>
          </a:p>
          <a:p>
            <a:r>
              <a:rPr lang="ru-RU" b="1" dirty="0" smtClean="0"/>
              <a:t>Примеры: </a:t>
            </a:r>
            <a:r>
              <a:rPr lang="ru-RU" dirty="0" smtClean="0"/>
              <a:t>врачом, алычовый, но дирижёр.</a:t>
            </a:r>
          </a:p>
          <a:p>
            <a:pPr lvl="0"/>
            <a:r>
              <a:rPr lang="ru-RU" dirty="0" smtClean="0"/>
              <a:t>В </a:t>
            </a:r>
            <a:r>
              <a:rPr lang="ru-RU" b="1" dirty="0" smtClean="0"/>
              <a:t>глаголах и отглагольных словах в любой части слова </a:t>
            </a:r>
            <a:r>
              <a:rPr lang="ru-RU" dirty="0" smtClean="0"/>
              <a:t>с большинстве случаев пишется </a:t>
            </a:r>
            <a:r>
              <a:rPr lang="ru-RU" b="1" dirty="0" smtClean="0"/>
              <a:t>Ё.</a:t>
            </a:r>
            <a:endParaRPr lang="ru-RU" dirty="0" smtClean="0"/>
          </a:p>
          <a:p>
            <a:r>
              <a:rPr lang="ru-RU" b="1" dirty="0" smtClean="0"/>
              <a:t>Примеры</a:t>
            </a:r>
            <a:r>
              <a:rPr lang="ru-RU" dirty="0" smtClean="0"/>
              <a:t>: бережёшь, включённый, тушёнка – от глагола тушить.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7467600" cy="71438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C00000"/>
                </a:solidFill>
              </a:rPr>
              <a:t>Употребление мягкого и твердого знаков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467600" cy="561672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Ь </a:t>
            </a:r>
            <a:r>
              <a:rPr lang="ru-RU" dirty="0" smtClean="0"/>
              <a:t>знак употребляется для обозначения мягкости,</a:t>
            </a:r>
            <a:r>
              <a:rPr lang="ru-RU" b="1" dirty="0" smtClean="0"/>
              <a:t> Ъ</a:t>
            </a:r>
            <a:r>
              <a:rPr lang="ru-RU" dirty="0" smtClean="0"/>
              <a:t>  - для обозначения твердости. Также и</a:t>
            </a:r>
            <a:r>
              <a:rPr lang="ru-RU" b="1" dirty="0" smtClean="0"/>
              <a:t> Ь, и Ъ </a:t>
            </a:r>
            <a:r>
              <a:rPr lang="ru-RU" dirty="0" smtClean="0"/>
              <a:t>бывают разделительными.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Мягкий знак</a:t>
            </a:r>
            <a:r>
              <a:rPr lang="ru-RU" dirty="0" smtClean="0"/>
              <a:t> пишется:</a:t>
            </a:r>
          </a:p>
          <a:p>
            <a:pPr lvl="0"/>
            <a:r>
              <a:rPr lang="ru-RU" dirty="0" smtClean="0"/>
              <a:t>для обозначения мягкости согласного звука, после шипящих в существительных 3 склонения, </a:t>
            </a:r>
          </a:p>
          <a:p>
            <a:pPr lvl="0"/>
            <a:r>
              <a:rPr lang="ru-RU" dirty="0" smtClean="0"/>
              <a:t>после шипящих в глаголах 2 лица, после шипящих в глаголах повелительного наклонения </a:t>
            </a:r>
          </a:p>
          <a:p>
            <a:pPr lvl="0"/>
            <a:r>
              <a:rPr lang="ru-RU" dirty="0" smtClean="0"/>
              <a:t>и после шипящих в наречиях (кроме </a:t>
            </a:r>
            <a:r>
              <a:rPr lang="ru-RU" i="1" dirty="0" smtClean="0"/>
              <a:t>УЖ, ЗАМУЖ, НЕВТЕРПЕЖ),</a:t>
            </a:r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а также внутри слова (не после приставки) перед </a:t>
            </a:r>
            <a:r>
              <a:rPr lang="ru-RU" b="1" dirty="0" smtClean="0"/>
              <a:t>Е,Ё,И,Ю,Я, </a:t>
            </a:r>
            <a:r>
              <a:rPr lang="ru-RU" dirty="0" smtClean="0"/>
              <a:t>в том числе в иноязычных словах </a:t>
            </a:r>
            <a:r>
              <a:rPr lang="ru-RU" i="1" dirty="0" smtClean="0"/>
              <a:t>(медальон, почтальон и т.д.)</a:t>
            </a:r>
            <a:endParaRPr lang="ru-RU" dirty="0" smtClean="0"/>
          </a:p>
          <a:p>
            <a:r>
              <a:rPr lang="ru-RU" b="1" dirty="0" smtClean="0"/>
              <a:t>Примеры: </a:t>
            </a:r>
            <a:r>
              <a:rPr lang="ru-RU" dirty="0" smtClean="0"/>
              <a:t>конь, ночь, бережешь, отрежь, вскачь, воробьи, подьячий, вьюга.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Твердый знак</a:t>
            </a:r>
            <a:r>
              <a:rPr lang="ru-RU" dirty="0" smtClean="0"/>
              <a:t> пишется:</a:t>
            </a:r>
          </a:p>
          <a:p>
            <a:pPr lvl="0"/>
            <a:r>
              <a:rPr lang="ru-RU" dirty="0" smtClean="0"/>
              <a:t>для обозначения твердости согласной после приставок на согласную (в том числе иноязычных) перед буквами Е,Ё,Ю,Я, </a:t>
            </a:r>
          </a:p>
          <a:p>
            <a:pPr lvl="0"/>
            <a:r>
              <a:rPr lang="ru-RU" dirty="0" smtClean="0"/>
              <a:t>а также в сложных словах с первой частью двух, трех, четырех перед Е,Ё,Ю,Я.</a:t>
            </a:r>
          </a:p>
          <a:p>
            <a:r>
              <a:rPr lang="ru-RU" b="1" dirty="0" smtClean="0"/>
              <a:t>Примеры:</a:t>
            </a:r>
            <a:r>
              <a:rPr lang="ru-RU" dirty="0" smtClean="0"/>
              <a:t> подъезд, съемка, адъютант, субъект, двухъярусный.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7467600" cy="571504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</a:rPr>
              <a:t>Правописание </a:t>
            </a:r>
            <a:r>
              <a:rPr lang="ru-RU" b="1" u="sng" dirty="0" err="1" smtClean="0">
                <a:solidFill>
                  <a:srgbClr val="C00000"/>
                </a:solidFill>
              </a:rPr>
              <a:t>корнеи</a:t>
            </a:r>
            <a:r>
              <a:rPr lang="ru-RU" b="1" u="sng" dirty="0" smtClean="0">
                <a:solidFill>
                  <a:srgbClr val="C00000"/>
                </a:solidFill>
              </a:rPr>
              <a:t>̆ 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7686700" cy="507209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Правописание гласных в корнях можно разделить на три правила: проверяемые гласные в корне, непроверяемые гласные в корне, чередующиеся гласные в корне</a:t>
            </a:r>
            <a:br>
              <a:rPr lang="ru-RU" dirty="0" smtClean="0"/>
            </a:br>
            <a:endParaRPr lang="ru-RU" dirty="0" smtClean="0"/>
          </a:p>
          <a:p>
            <a:r>
              <a:rPr lang="ru-RU" b="1" u="sng" dirty="0" smtClean="0"/>
              <a:t>Проверяемая </a:t>
            </a:r>
            <a:r>
              <a:rPr lang="ru-RU" b="1" u="sng" dirty="0" smtClean="0"/>
              <a:t>гласная в корне</a:t>
            </a:r>
            <a:endParaRPr lang="ru-RU" u="sng" dirty="0" smtClean="0"/>
          </a:p>
          <a:p>
            <a:r>
              <a:rPr lang="ru-RU" dirty="0" smtClean="0"/>
              <a:t>В части слов гласная в корне проверяется путем подбора однокоренного слова, в котором эта гласная находится под ударением.</a:t>
            </a:r>
            <a:br>
              <a:rPr lang="ru-RU" dirty="0" smtClean="0"/>
            </a:br>
            <a:r>
              <a:rPr lang="ru-RU" dirty="0" smtClean="0"/>
              <a:t>Также существуют корни-омонимы, при написании которых в зависимости от значения применяются разные правила.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Сравните:</a:t>
            </a:r>
            <a:br>
              <a:rPr lang="ru-RU" b="1" dirty="0" smtClean="0"/>
            </a:br>
            <a:r>
              <a:rPr lang="ru-RU" dirty="0" smtClean="0"/>
              <a:t>Косить траву   - </a:t>
            </a:r>
            <a:r>
              <a:rPr lang="ru-RU" dirty="0" err="1" smtClean="0"/>
              <a:t>кОсит</a:t>
            </a:r>
            <a:r>
              <a:rPr lang="ru-RU" dirty="0" smtClean="0"/>
              <a:t> (проверяемая гласная в корне)</a:t>
            </a:r>
            <a:br>
              <a:rPr lang="ru-RU" dirty="0" smtClean="0"/>
            </a:br>
            <a:r>
              <a:rPr lang="ru-RU" dirty="0" smtClean="0"/>
              <a:t>Прикоснуться – чередующийся корень КАС/КОС. Пишем О, так как после корня нет суффикса.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Пример:</a:t>
            </a:r>
            <a:r>
              <a:rPr lang="ru-RU" dirty="0" smtClean="0"/>
              <a:t> молодой – </a:t>
            </a:r>
            <a:r>
              <a:rPr lang="ru-RU" dirty="0" err="1" smtClean="0"/>
              <a:t>мОлод</a:t>
            </a:r>
            <a:r>
              <a:rPr lang="ru-RU" dirty="0" smtClean="0"/>
              <a:t>, гористый - </a:t>
            </a:r>
            <a:r>
              <a:rPr lang="ru-RU" dirty="0" err="1" smtClean="0"/>
              <a:t>гОры</a:t>
            </a:r>
            <a:r>
              <a:rPr lang="ru-RU" dirty="0" smtClean="0"/>
              <a:t> и др</a:t>
            </a:r>
            <a:r>
              <a:rPr lang="ru-RU" dirty="0" smtClean="0"/>
              <a:t>.</a:t>
            </a:r>
          </a:p>
          <a:p>
            <a:endParaRPr lang="ru-RU" b="1" dirty="0" smtClean="0"/>
          </a:p>
          <a:p>
            <a:r>
              <a:rPr lang="ru-RU" b="1" u="sng" dirty="0" smtClean="0"/>
              <a:t>Непроверяемая </a:t>
            </a:r>
            <a:r>
              <a:rPr lang="ru-RU" b="1" u="sng" dirty="0" smtClean="0"/>
              <a:t>гласная в корне</a:t>
            </a:r>
            <a:endParaRPr lang="ru-RU" u="sng" dirty="0" smtClean="0"/>
          </a:p>
          <a:p>
            <a:r>
              <a:rPr lang="ru-RU" dirty="0" smtClean="0"/>
              <a:t>Правописание непроверяемых гласных в корне проверяется по орфографическому словарю. 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357166"/>
            <a:ext cx="6710386" cy="5715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Чередующиеся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гласные в корне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467600" cy="561672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КОРНИ С ЧЕРЕДОВАНИЕ А//О: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i="1" dirty="0" err="1" smtClean="0"/>
              <a:t>гар</a:t>
            </a:r>
            <a:r>
              <a:rPr lang="ru-RU" i="1" dirty="0" smtClean="0"/>
              <a:t>/гор, </a:t>
            </a:r>
            <a:r>
              <a:rPr lang="ru-RU" i="1" dirty="0" err="1" smtClean="0"/>
              <a:t>зар</a:t>
            </a:r>
            <a:r>
              <a:rPr lang="ru-RU" i="1" dirty="0" smtClean="0"/>
              <a:t>/</a:t>
            </a:r>
            <a:r>
              <a:rPr lang="ru-RU" i="1" dirty="0" err="1" smtClean="0"/>
              <a:t>зор</a:t>
            </a:r>
            <a:r>
              <a:rPr lang="ru-RU" i="1" dirty="0" smtClean="0"/>
              <a:t>, клан/клон, </a:t>
            </a:r>
            <a:r>
              <a:rPr lang="ru-RU" i="1" dirty="0" err="1" smtClean="0"/>
              <a:t>твар</a:t>
            </a:r>
            <a:r>
              <a:rPr lang="ru-RU" i="1" dirty="0" smtClean="0"/>
              <a:t>/</a:t>
            </a:r>
            <a:r>
              <a:rPr lang="ru-RU" i="1" dirty="0" err="1" smtClean="0"/>
              <a:t>твор</a:t>
            </a:r>
            <a:r>
              <a:rPr lang="ru-RU" i="1" dirty="0" smtClean="0"/>
              <a:t>, </a:t>
            </a:r>
            <a:r>
              <a:rPr lang="ru-RU" i="1" dirty="0" err="1" smtClean="0"/>
              <a:t>плав</a:t>
            </a:r>
            <a:r>
              <a:rPr lang="ru-RU" i="1" dirty="0" smtClean="0"/>
              <a:t>/плов, лаг/лож, </a:t>
            </a:r>
            <a:r>
              <a:rPr lang="ru-RU" i="1" dirty="0" err="1" smtClean="0"/>
              <a:t>кас</a:t>
            </a:r>
            <a:r>
              <a:rPr lang="ru-RU" i="1" dirty="0" smtClean="0"/>
              <a:t>/кос, </a:t>
            </a:r>
            <a:r>
              <a:rPr lang="ru-RU" i="1" dirty="0" err="1" smtClean="0"/>
              <a:t>скак</a:t>
            </a:r>
            <a:r>
              <a:rPr lang="ru-RU" i="1" dirty="0" smtClean="0"/>
              <a:t>/</a:t>
            </a:r>
            <a:r>
              <a:rPr lang="ru-RU" i="1" dirty="0" err="1" smtClean="0"/>
              <a:t>скоч</a:t>
            </a:r>
            <a:r>
              <a:rPr lang="ru-RU" i="1" dirty="0" smtClean="0"/>
              <a:t>, </a:t>
            </a:r>
            <a:r>
              <a:rPr lang="ru-RU" i="1" dirty="0" err="1" smtClean="0"/>
              <a:t>раст</a:t>
            </a:r>
            <a:r>
              <a:rPr lang="ru-RU" i="1" dirty="0" smtClean="0"/>
              <a:t>/рос/</a:t>
            </a:r>
            <a:r>
              <a:rPr lang="ru-RU" i="1" dirty="0" err="1" smtClean="0"/>
              <a:t>ращ</a:t>
            </a:r>
            <a:r>
              <a:rPr lang="ru-RU" i="1" dirty="0" smtClean="0"/>
              <a:t>, </a:t>
            </a:r>
            <a:r>
              <a:rPr lang="ru-RU" i="1" dirty="0" err="1" smtClean="0"/>
              <a:t>равн</a:t>
            </a:r>
            <a:r>
              <a:rPr lang="ru-RU" i="1" dirty="0" smtClean="0"/>
              <a:t>/</a:t>
            </a:r>
            <a:r>
              <a:rPr lang="ru-RU" i="1" dirty="0" err="1" smtClean="0"/>
              <a:t>ровн</a:t>
            </a:r>
            <a:r>
              <a:rPr lang="ru-RU" i="1" dirty="0" smtClean="0"/>
              <a:t>, мак/мок</a:t>
            </a:r>
            <a:endParaRPr lang="ru-RU" dirty="0" smtClean="0"/>
          </a:p>
          <a:p>
            <a:pPr lvl="0"/>
            <a:r>
              <a:rPr lang="ru-RU" b="1" dirty="0" err="1" smtClean="0"/>
              <a:t>Гар</a:t>
            </a:r>
            <a:r>
              <a:rPr lang="ru-RU" b="1" dirty="0" smtClean="0"/>
              <a:t>/гор, клан/клон, </a:t>
            </a:r>
            <a:r>
              <a:rPr lang="ru-RU" b="1" dirty="0" err="1" smtClean="0"/>
              <a:t>твар</a:t>
            </a:r>
            <a:r>
              <a:rPr lang="ru-RU" b="1" dirty="0" smtClean="0"/>
              <a:t>/</a:t>
            </a:r>
            <a:r>
              <a:rPr lang="ru-RU" b="1" dirty="0" err="1" smtClean="0"/>
              <a:t>твор</a:t>
            </a:r>
            <a:r>
              <a:rPr lang="ru-RU" dirty="0" smtClean="0"/>
              <a:t> – без ударения пишем </a:t>
            </a:r>
            <a:r>
              <a:rPr lang="ru-RU" b="1" dirty="0" smtClean="0"/>
              <a:t>О.</a:t>
            </a:r>
            <a:endParaRPr lang="ru-RU" dirty="0" smtClean="0"/>
          </a:p>
          <a:p>
            <a:pPr lvl="0"/>
            <a:r>
              <a:rPr lang="ru-RU" b="1" dirty="0" err="1" smtClean="0"/>
              <a:t>Зар</a:t>
            </a:r>
            <a:r>
              <a:rPr lang="ru-RU" b="1" dirty="0" smtClean="0"/>
              <a:t>/</a:t>
            </a:r>
            <a:r>
              <a:rPr lang="ru-RU" b="1" dirty="0" err="1" smtClean="0"/>
              <a:t>зор</a:t>
            </a:r>
            <a:r>
              <a:rPr lang="ru-RU" b="1" dirty="0" smtClean="0"/>
              <a:t>, </a:t>
            </a:r>
            <a:r>
              <a:rPr lang="ru-RU" b="1" dirty="0" err="1" smtClean="0"/>
              <a:t>плав</a:t>
            </a:r>
            <a:r>
              <a:rPr lang="ru-RU" b="1" dirty="0" smtClean="0"/>
              <a:t>/плов</a:t>
            </a:r>
            <a:r>
              <a:rPr lang="ru-RU" dirty="0" smtClean="0"/>
              <a:t> – без ударения пишем </a:t>
            </a:r>
            <a:r>
              <a:rPr lang="ru-RU" b="1" dirty="0" smtClean="0"/>
              <a:t>А</a:t>
            </a:r>
            <a:endParaRPr lang="ru-RU" dirty="0" smtClean="0"/>
          </a:p>
          <a:p>
            <a:pPr lvl="0"/>
            <a:r>
              <a:rPr lang="ru-RU" b="1" dirty="0" err="1" smtClean="0"/>
              <a:t>Кас</a:t>
            </a:r>
            <a:r>
              <a:rPr lang="ru-RU" b="1" dirty="0" smtClean="0"/>
              <a:t>/кос, лаг/лож</a:t>
            </a:r>
            <a:r>
              <a:rPr lang="ru-RU" dirty="0" smtClean="0"/>
              <a:t>  – написание зависит от суффикса </a:t>
            </a:r>
            <a:r>
              <a:rPr lang="ru-RU" b="1" dirty="0" smtClean="0"/>
              <a:t>А</a:t>
            </a:r>
            <a:r>
              <a:rPr lang="ru-RU" dirty="0" smtClean="0"/>
              <a:t>: если есть суффикс </a:t>
            </a:r>
            <a:r>
              <a:rPr lang="ru-RU" b="1" dirty="0" smtClean="0"/>
              <a:t>А,</a:t>
            </a:r>
            <a:r>
              <a:rPr lang="ru-RU" dirty="0" smtClean="0"/>
              <a:t> то пишем </a:t>
            </a:r>
            <a:r>
              <a:rPr lang="ru-RU" b="1" dirty="0" smtClean="0"/>
              <a:t>А.</a:t>
            </a:r>
            <a:endParaRPr lang="ru-RU" dirty="0" smtClean="0"/>
          </a:p>
          <a:p>
            <a:pPr lvl="0"/>
            <a:r>
              <a:rPr lang="ru-RU" b="1" dirty="0" err="1" smtClean="0"/>
              <a:t>Раст</a:t>
            </a:r>
            <a:r>
              <a:rPr lang="ru-RU" b="1" dirty="0" smtClean="0"/>
              <a:t>/рос/</a:t>
            </a:r>
            <a:r>
              <a:rPr lang="ru-RU" b="1" dirty="0" err="1" smtClean="0"/>
              <a:t>ращ</a:t>
            </a:r>
            <a:r>
              <a:rPr lang="ru-RU" b="1" dirty="0" smtClean="0"/>
              <a:t>, </a:t>
            </a:r>
            <a:r>
              <a:rPr lang="ru-RU" b="1" dirty="0" err="1" smtClean="0"/>
              <a:t>скак</a:t>
            </a:r>
            <a:r>
              <a:rPr lang="ru-RU" b="1" dirty="0" smtClean="0"/>
              <a:t>/</a:t>
            </a:r>
            <a:r>
              <a:rPr lang="ru-RU" b="1" dirty="0" err="1" smtClean="0"/>
              <a:t>скоч</a:t>
            </a:r>
            <a:r>
              <a:rPr lang="ru-RU" dirty="0" smtClean="0"/>
              <a:t> – написание зависит от конечных </a:t>
            </a:r>
            <a:r>
              <a:rPr lang="ru-RU" b="1" dirty="0" smtClean="0"/>
              <a:t>согласных </a:t>
            </a:r>
            <a:r>
              <a:rPr lang="ru-RU" dirty="0" smtClean="0"/>
              <a:t>в корне.</a:t>
            </a:r>
          </a:p>
          <a:p>
            <a:pPr lvl="0"/>
            <a:r>
              <a:rPr lang="ru-RU" b="1" dirty="0" err="1" smtClean="0"/>
              <a:t>Равн</a:t>
            </a:r>
            <a:r>
              <a:rPr lang="ru-RU" b="1" dirty="0" smtClean="0"/>
              <a:t>/</a:t>
            </a:r>
            <a:r>
              <a:rPr lang="ru-RU" b="1" dirty="0" err="1" smtClean="0"/>
              <a:t>ровн</a:t>
            </a:r>
            <a:r>
              <a:rPr lang="ru-RU" b="1" dirty="0" smtClean="0"/>
              <a:t>, мак/мок</a:t>
            </a:r>
            <a:r>
              <a:rPr lang="ru-RU" dirty="0" smtClean="0"/>
              <a:t> – написание зависит от значения.</a:t>
            </a:r>
          </a:p>
          <a:p>
            <a:r>
              <a:rPr lang="ru-RU" b="1" dirty="0" smtClean="0"/>
              <a:t>МАК</a:t>
            </a:r>
            <a:r>
              <a:rPr lang="ru-RU" dirty="0" smtClean="0"/>
              <a:t> – в значении «погружать в жидкость», </a:t>
            </a:r>
            <a:r>
              <a:rPr lang="ru-RU" b="1" dirty="0" smtClean="0"/>
              <a:t>МОК</a:t>
            </a:r>
            <a:r>
              <a:rPr lang="ru-RU" dirty="0" smtClean="0"/>
              <a:t> – «пропускать жидкость».</a:t>
            </a:r>
            <a:br>
              <a:rPr lang="ru-RU" dirty="0" smtClean="0"/>
            </a:br>
            <a:r>
              <a:rPr lang="ru-RU" b="1" dirty="0" smtClean="0"/>
              <a:t>РАВН</a:t>
            </a:r>
            <a:r>
              <a:rPr lang="ru-RU" dirty="0" smtClean="0"/>
              <a:t> – в значении одинаковый, </a:t>
            </a:r>
            <a:r>
              <a:rPr lang="ru-RU" b="1" dirty="0" smtClean="0"/>
              <a:t>РОВН</a:t>
            </a:r>
            <a:r>
              <a:rPr lang="ru-RU" dirty="0" smtClean="0"/>
              <a:t> - «ровный, гладкий».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/>
          <a:lstStyle/>
          <a:p>
            <a:r>
              <a:rPr lang="ru-RU" b="1" dirty="0" smtClean="0"/>
              <a:t>КОРНИ С ЧЕРЕДОВАНИЕМ Е//И: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err="1" smtClean="0"/>
              <a:t>бер</a:t>
            </a:r>
            <a:r>
              <a:rPr lang="ru-RU" i="1" dirty="0" smtClean="0"/>
              <a:t>/</a:t>
            </a:r>
            <a:r>
              <a:rPr lang="ru-RU" i="1" dirty="0" err="1" smtClean="0"/>
              <a:t>бир</a:t>
            </a:r>
            <a:r>
              <a:rPr lang="ru-RU" i="1" dirty="0" smtClean="0"/>
              <a:t>, </a:t>
            </a:r>
            <a:r>
              <a:rPr lang="ru-RU" i="1" dirty="0" err="1" smtClean="0"/>
              <a:t>блест</a:t>
            </a:r>
            <a:r>
              <a:rPr lang="ru-RU" i="1" dirty="0" smtClean="0"/>
              <a:t>/</a:t>
            </a:r>
            <a:r>
              <a:rPr lang="ru-RU" i="1" dirty="0" err="1" smtClean="0"/>
              <a:t>блист</a:t>
            </a:r>
            <a:r>
              <a:rPr lang="ru-RU" i="1" dirty="0" smtClean="0"/>
              <a:t>, </a:t>
            </a:r>
            <a:r>
              <a:rPr lang="ru-RU" i="1" dirty="0" err="1" smtClean="0"/>
              <a:t>дер</a:t>
            </a:r>
            <a:r>
              <a:rPr lang="ru-RU" i="1" dirty="0" smtClean="0"/>
              <a:t>/</a:t>
            </a:r>
            <a:r>
              <a:rPr lang="ru-RU" i="1" dirty="0" err="1" smtClean="0"/>
              <a:t>дир</a:t>
            </a:r>
            <a:r>
              <a:rPr lang="ru-RU" i="1" dirty="0" smtClean="0"/>
              <a:t>, мер/мир, пер/пир, тер/тир, жег/жиг, стел/</a:t>
            </a:r>
            <a:r>
              <a:rPr lang="ru-RU" i="1" dirty="0" err="1" smtClean="0"/>
              <a:t>стил</a:t>
            </a:r>
            <a:r>
              <a:rPr lang="ru-RU" i="1" dirty="0" smtClean="0"/>
              <a:t>, чет/</a:t>
            </a:r>
            <a:r>
              <a:rPr lang="ru-RU" i="1" dirty="0" err="1" smtClean="0"/>
              <a:t>чит</a:t>
            </a:r>
            <a:r>
              <a:rPr lang="ru-RU" i="1" dirty="0" smtClean="0"/>
              <a:t>, им/ин//А(Я)</a:t>
            </a:r>
            <a:endParaRPr lang="ru-RU" dirty="0" smtClean="0"/>
          </a:p>
          <a:p>
            <a:pPr lvl="0"/>
            <a:r>
              <a:rPr lang="ru-RU" dirty="0" smtClean="0"/>
              <a:t>Все корни с чередованием </a:t>
            </a:r>
            <a:r>
              <a:rPr lang="ru-RU" b="1" dirty="0" smtClean="0"/>
              <a:t>Е//И, </a:t>
            </a:r>
            <a:r>
              <a:rPr lang="ru-RU" dirty="0" smtClean="0"/>
              <a:t>кроме </a:t>
            </a:r>
            <a:r>
              <a:rPr lang="ru-RU" b="1" dirty="0" smtClean="0"/>
              <a:t>ИМ/ИН</a:t>
            </a:r>
            <a:r>
              <a:rPr lang="ru-RU" dirty="0" smtClean="0"/>
              <a:t>, зависят от последующего суффикса: если есть суффикс </a:t>
            </a:r>
            <a:r>
              <a:rPr lang="ru-RU" b="1" dirty="0" smtClean="0"/>
              <a:t>А</a:t>
            </a:r>
            <a:r>
              <a:rPr lang="ru-RU" dirty="0" smtClean="0"/>
              <a:t> после корня, то пишем </a:t>
            </a:r>
            <a:r>
              <a:rPr lang="ru-RU" b="1" dirty="0" smtClean="0"/>
              <a:t>И.</a:t>
            </a: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Исключения:</a:t>
            </a:r>
            <a:r>
              <a:rPr lang="ru-RU" dirty="0" smtClean="0"/>
              <a:t> пригарь, выгарки, утварь, полог, пловец, пловчиха, ростовщик, росток, Ростислав, Ростов, отрасль, подростковый, сочетать, сочетание, равнина, ровесник, поровну, уровень и другие.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</TotalTime>
  <Words>759</Words>
  <Application>Microsoft Office PowerPoint</Application>
  <PresentationFormat>Экран (4:3)</PresentationFormat>
  <Paragraphs>162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Эркер</vt:lpstr>
      <vt:lpstr>ОГЭ РУССКИЙ ЯЗЫК  Задание 5. Теория</vt:lpstr>
      <vt:lpstr>Слайд 2</vt:lpstr>
      <vt:lpstr>Гласные после шипящих и Ц</vt:lpstr>
      <vt:lpstr>Употребление гласных букв О/Е (Ё) после шипящих и Ц </vt:lpstr>
      <vt:lpstr>Употребление мягкого и твердого знаков </vt:lpstr>
      <vt:lpstr>Слайд 6</vt:lpstr>
      <vt:lpstr>Правописание корней </vt:lpstr>
      <vt:lpstr>Чередующиеся гласные в корне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ОГЭ РУССКИЙ ЯЗЫК  Задание 5. Теория</dc:title>
  <dc:creator>Компьютер</dc:creator>
  <cp:lastModifiedBy>Компьютер</cp:lastModifiedBy>
  <cp:revision>4</cp:revision>
  <dcterms:created xsi:type="dcterms:W3CDTF">2022-11-08T07:56:54Z</dcterms:created>
  <dcterms:modified xsi:type="dcterms:W3CDTF">2022-11-08T08:18:43Z</dcterms:modified>
</cp:coreProperties>
</file>