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3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320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29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874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126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252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493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368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053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970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643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46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810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02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382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00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882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9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868E5B2-3D44-49F5-A58E-40EDA8CC5EB7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EE60E5-4ECD-475F-9B28-11C4BBAE2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84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/>
              <a:t>Я- будущий профессионал</a:t>
            </a:r>
            <a:br>
              <a:rPr lang="ru-RU" sz="4800" dirty="0" smtClean="0"/>
            </a:br>
            <a:r>
              <a:rPr lang="ru-RU" sz="2400" dirty="0" err="1" smtClean="0"/>
              <a:t>профориентационный</a:t>
            </a:r>
            <a:r>
              <a:rPr lang="ru-RU" sz="2800" dirty="0" smtClean="0"/>
              <a:t> </a:t>
            </a:r>
            <a:r>
              <a:rPr lang="ru-RU" sz="2400" dirty="0" smtClean="0"/>
              <a:t>конкурс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С</a:t>
            </a:r>
            <a:r>
              <a:rPr lang="ru-RU" dirty="0" err="1" smtClean="0"/>
              <a:t>лавченко</a:t>
            </a:r>
            <a:r>
              <a:rPr lang="ru-RU" dirty="0" smtClean="0"/>
              <a:t> </a:t>
            </a:r>
            <a:r>
              <a:rPr lang="ru-RU" dirty="0"/>
              <a:t>М</a:t>
            </a:r>
            <a:r>
              <a:rPr lang="ru-RU" dirty="0" smtClean="0"/>
              <a:t>илена, ученица 9г класса </a:t>
            </a:r>
          </a:p>
          <a:p>
            <a:r>
              <a:rPr lang="ru-RU" dirty="0" smtClean="0"/>
              <a:t>МАОУ </a:t>
            </a:r>
            <a:r>
              <a:rPr lang="ru-RU" dirty="0" err="1" smtClean="0"/>
              <a:t>г.Нягани</a:t>
            </a: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СОШ №1</a:t>
            </a:r>
            <a:r>
              <a:rPr lang="en-US" dirty="0" smtClean="0"/>
              <a:t>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893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обучиться профессии учителя в ХМАО?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7" r="27457"/>
          <a:stretch>
            <a:fillRect/>
          </a:stretch>
        </p:blipFill>
        <p:spPr>
          <a:xfrm>
            <a:off x="7687732" y="1024467"/>
            <a:ext cx="3461979" cy="4775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Ханты-Мансийский технолого-педагогический колледж </a:t>
            </a:r>
          </a:p>
          <a:p>
            <a:r>
              <a:rPr lang="ru-RU" dirty="0" err="1" smtClean="0"/>
              <a:t>Нижневартовский</a:t>
            </a:r>
            <a:r>
              <a:rPr lang="ru-RU" dirty="0" smtClean="0"/>
              <a:t> социально-гуманитарный колледж</a:t>
            </a:r>
          </a:p>
          <a:p>
            <a:r>
              <a:rPr lang="ru-RU" dirty="0" err="1" smtClean="0"/>
              <a:t>Нижневартовский</a:t>
            </a:r>
            <a:r>
              <a:rPr lang="ru-RU" dirty="0" smtClean="0"/>
              <a:t> государственный университет</a:t>
            </a:r>
          </a:p>
          <a:p>
            <a:r>
              <a:rPr lang="ru-RU" dirty="0" smtClean="0"/>
              <a:t>Югорский государственный университет</a:t>
            </a:r>
          </a:p>
          <a:p>
            <a:r>
              <a:rPr lang="ru-RU" dirty="0" err="1" smtClean="0"/>
              <a:t>Сургутский</a:t>
            </a:r>
            <a:r>
              <a:rPr lang="ru-RU" dirty="0" smtClean="0"/>
              <a:t> государственный педагогический университет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796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Профессия Учитель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" y="3101106"/>
            <a:ext cx="4718050" cy="3143400"/>
          </a:xfrm>
        </p:spPr>
      </p:pic>
      <p:sp>
        <p:nvSpPr>
          <p:cNvPr id="5" name="Текс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 сегодняшний день профессия учителя как никогда актуальна. </a:t>
            </a:r>
          </a:p>
          <a:p>
            <a:r>
              <a:rPr lang="ru-RU" dirty="0" smtClean="0"/>
              <a:t>От педагога зависит образованность детей и их восприятие мира в будущем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6749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специфику професси</a:t>
            </a:r>
            <a:r>
              <a:rPr lang="ru-RU" dirty="0"/>
              <a:t>и</a:t>
            </a:r>
            <a:r>
              <a:rPr lang="ru-RU" dirty="0" smtClean="0"/>
              <a:t> входит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99068" y="2142066"/>
            <a:ext cx="4718304" cy="376766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6400" dirty="0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pPr algn="l"/>
            <a:r>
              <a:rPr lang="ru-RU" sz="6400" dirty="0" smtClean="0">
                <a:latin typeface="Monotype Corsiva" panose="03010101010201010101" pitchFamily="66" charset="0"/>
              </a:rPr>
              <a:t>Объяснение нового материала доступными для определенного возраста средствами;</a:t>
            </a:r>
          </a:p>
          <a:p>
            <a:pPr algn="l"/>
            <a:r>
              <a:rPr lang="ru-RU" sz="6400" dirty="0" smtClean="0">
                <a:latin typeface="Monotype Corsiva" panose="03010101010201010101" pitchFamily="66" charset="0"/>
              </a:rPr>
              <a:t>контроль за усвоением материала: опрос и оценка знаний учащихся;</a:t>
            </a:r>
          </a:p>
          <a:p>
            <a:pPr algn="l"/>
            <a:r>
              <a:rPr lang="ru-RU" sz="6400" dirty="0" smtClean="0">
                <a:latin typeface="Monotype Corsiva" panose="03010101010201010101" pitchFamily="66" charset="0"/>
              </a:rPr>
              <a:t>проверка классных и домашних работ;</a:t>
            </a:r>
          </a:p>
          <a:p>
            <a:pPr algn="l"/>
            <a:r>
              <a:rPr lang="ru-RU" sz="6400" dirty="0" smtClean="0">
                <a:latin typeface="Monotype Corsiva" panose="03010101010201010101" pitchFamily="66" charset="0"/>
              </a:rPr>
              <a:t>консультирование учеников и их родителей по подбору необходимых для обучения книг, пособий, рабочих тетрадей;</a:t>
            </a:r>
          </a:p>
          <a:p>
            <a:pPr algn="l"/>
            <a:r>
              <a:rPr lang="ru-RU" sz="6400" dirty="0" smtClean="0">
                <a:latin typeface="Monotype Corsiva" panose="03010101010201010101" pitchFamily="66" charset="0"/>
              </a:rPr>
              <a:t>классное руководство;</a:t>
            </a:r>
          </a:p>
          <a:p>
            <a:pPr algn="l"/>
            <a:r>
              <a:rPr lang="ru-RU" sz="6400" dirty="0" smtClean="0">
                <a:latin typeface="Monotype Corsiva" panose="03010101010201010101" pitchFamily="66" charset="0"/>
              </a:rPr>
              <a:t>проведение воспитательной работы с детьми;</a:t>
            </a:r>
          </a:p>
          <a:p>
            <a:pPr algn="l"/>
            <a:r>
              <a:rPr lang="ru-RU" sz="6400" dirty="0" smtClean="0">
                <a:latin typeface="Monotype Corsiva" panose="03010101010201010101" pitchFamily="66" charset="0"/>
              </a:rPr>
              <a:t>помощь в раскрытии творческого потенциала, способностей и возможностей учащихся;</a:t>
            </a:r>
          </a:p>
          <a:p>
            <a:pPr algn="l"/>
            <a:r>
              <a:rPr lang="ru-RU" sz="6400" dirty="0" smtClean="0">
                <a:latin typeface="Monotype Corsiva" panose="03010101010201010101" pitchFamily="66" charset="0"/>
              </a:rPr>
              <a:t>выявление интересов и склонностей учеников для адекватного подбора программ и методов обучения;</a:t>
            </a:r>
          </a:p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4"/>
          </p:nvPr>
        </p:nvSpPr>
        <p:spPr>
          <a:xfrm>
            <a:off x="6178294" y="2455334"/>
            <a:ext cx="4718304" cy="3598334"/>
          </a:xfrm>
        </p:spPr>
        <p:txBody>
          <a:bodyPr>
            <a:normAutofit fontScale="62500" lnSpcReduction="20000"/>
          </a:bodyPr>
          <a:lstStyle/>
          <a:p>
            <a:r>
              <a:rPr lang="ru-RU" sz="2600" dirty="0">
                <a:latin typeface="Monotype Corsiva" panose="03010101010201010101" pitchFamily="66" charset="0"/>
              </a:rPr>
              <a:t>изучение индивидуальных особенностей детей и оказание эффективного психолого-педагогического воздействия на них;</a:t>
            </a:r>
          </a:p>
          <a:p>
            <a:r>
              <a:rPr lang="ru-RU" sz="2600" dirty="0">
                <a:latin typeface="Monotype Corsiva" panose="03010101010201010101" pitchFamily="66" charset="0"/>
              </a:rPr>
              <a:t>формирование личности ученика;</a:t>
            </a:r>
          </a:p>
          <a:p>
            <a:r>
              <a:rPr lang="ru-RU" sz="2600" dirty="0">
                <a:latin typeface="Monotype Corsiva" panose="03010101010201010101" pitchFamily="66" charset="0"/>
              </a:rPr>
              <a:t>развитие у учеников стремления к освоению новых знаний;</a:t>
            </a:r>
          </a:p>
          <a:p>
            <a:r>
              <a:rPr lang="ru-RU" sz="2600" dirty="0">
                <a:latin typeface="Monotype Corsiva" panose="03010101010201010101" pitchFamily="66" charset="0"/>
              </a:rPr>
              <a:t>организация внеклассных групповых мероприятий, ведение дискуссий, диспутов, собраний;</a:t>
            </a:r>
          </a:p>
          <a:p>
            <a:r>
              <a:rPr lang="ru-RU" sz="2600" dirty="0">
                <a:latin typeface="Monotype Corsiva" panose="03010101010201010101" pitchFamily="66" charset="0"/>
              </a:rPr>
              <a:t>объяснение текущих социальных событий и явлений;</a:t>
            </a:r>
          </a:p>
          <a:p>
            <a:r>
              <a:rPr lang="ru-RU" sz="2600" dirty="0">
                <a:latin typeface="Monotype Corsiva" panose="03010101010201010101" pitchFamily="66" charset="0"/>
              </a:rPr>
              <a:t>участие в разработке и внедрении образовательных, учебных программ;</a:t>
            </a:r>
          </a:p>
          <a:p>
            <a:r>
              <a:rPr lang="ru-RU" sz="2600" dirty="0">
                <a:latin typeface="Monotype Corsiva" panose="03010101010201010101" pitchFamily="66" charset="0"/>
              </a:rPr>
              <a:t>составление тематических и урочных планов;</a:t>
            </a:r>
          </a:p>
          <a:p>
            <a:r>
              <a:rPr lang="ru-RU" sz="2600" dirty="0">
                <a:latin typeface="Monotype Corsiva" panose="03010101010201010101" pitchFamily="66" charset="0"/>
              </a:rPr>
              <a:t>оформление документации (журналов, отчетов).</a:t>
            </a:r>
          </a:p>
          <a:p>
            <a:endParaRPr lang="ru-RU" dirty="0"/>
          </a:p>
        </p:txBody>
      </p:sp>
      <p:sp>
        <p:nvSpPr>
          <p:cNvPr id="20" name="Объект 5"/>
          <p:cNvSpPr txBox="1">
            <a:spLocks/>
          </p:cNvSpPr>
          <p:nvPr/>
        </p:nvSpPr>
        <p:spPr>
          <a:xfrm>
            <a:off x="4496474" y="1807633"/>
            <a:ext cx="3363639" cy="4580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01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Хочу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меня всегда была интересна профессия учителя</a:t>
            </a:r>
          </a:p>
          <a:p>
            <a:r>
              <a:rPr lang="ru-RU" dirty="0" smtClean="0"/>
              <a:t>Моя мама являлась преподавателем и с самого детства я была вовлечена в это </a:t>
            </a:r>
          </a:p>
          <a:p>
            <a:r>
              <a:rPr lang="ru-RU" dirty="0" smtClean="0"/>
              <a:t>Общение с детьми и возможность открыть им мир вокруг кажется для меня удивительным занятием </a:t>
            </a:r>
          </a:p>
          <a:p>
            <a:r>
              <a:rPr lang="ru-RU" dirty="0" smtClean="0"/>
              <a:t>Пример моей первой учительницы </a:t>
            </a:r>
            <a:r>
              <a:rPr lang="ru-RU" dirty="0" err="1"/>
              <a:t>К</a:t>
            </a:r>
            <a:r>
              <a:rPr lang="ru-RU" dirty="0" err="1" smtClean="0"/>
              <a:t>опотиловой</a:t>
            </a:r>
            <a:r>
              <a:rPr lang="ru-RU" dirty="0" smtClean="0"/>
              <a:t> Татьяны Васильевны вдохновил меня на выбор этой профессии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746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Могу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Я умею объяснять  сложную информацию простым языком</a:t>
            </a:r>
          </a:p>
          <a:p>
            <a:r>
              <a:rPr lang="ru-RU" dirty="0" smtClean="0"/>
              <a:t>Завлекать в общую работу детей </a:t>
            </a:r>
          </a:p>
          <a:p>
            <a:r>
              <a:rPr lang="ru-RU" dirty="0" smtClean="0"/>
              <a:t>Уже имела опыт присутствия на уроках в качестве ассистента </a:t>
            </a:r>
          </a:p>
          <a:p>
            <a:r>
              <a:rPr lang="ru-RU" dirty="0" smtClean="0"/>
              <a:t>Организовывала детские мероприятия и праздники </a:t>
            </a:r>
          </a:p>
          <a:p>
            <a:r>
              <a:rPr lang="ru-RU" dirty="0" smtClean="0"/>
              <a:t>Являлась вожатой в детском пришкольном лагере </a:t>
            </a:r>
          </a:p>
          <a:p>
            <a:r>
              <a:rPr lang="ru-RU" dirty="0" smtClean="0"/>
              <a:t>Лично проводила уроки в младших классах в дни школьного самоуправления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808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Надо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Выбранная мной профессия актуальна всегда и везде </a:t>
            </a:r>
          </a:p>
          <a:p>
            <a:r>
              <a:rPr lang="ru-RU" dirty="0" smtClean="0"/>
              <a:t>ХМАО запускает различные программы поддержки молодых специалистов</a:t>
            </a:r>
            <a:r>
              <a:rPr lang="en-US" dirty="0" smtClean="0"/>
              <a:t>, </a:t>
            </a:r>
            <a:r>
              <a:rPr lang="ru-RU" dirty="0" smtClean="0"/>
              <a:t>что говорит о недостатке таковых </a:t>
            </a:r>
          </a:p>
          <a:p>
            <a:r>
              <a:rPr lang="ru-RU" dirty="0"/>
              <a:t>По данным </a:t>
            </a:r>
            <a:r>
              <a:rPr lang="ru-RU" dirty="0" err="1"/>
              <a:t>ГородРабот.ру</a:t>
            </a:r>
            <a:r>
              <a:rPr lang="ru-RU" dirty="0"/>
              <a:t>, средняя зарплата Педагога в ХМАО за 2022 </a:t>
            </a:r>
            <a:r>
              <a:rPr lang="ru-RU" dirty="0" smtClean="0"/>
              <a:t>год составила </a:t>
            </a:r>
            <a:r>
              <a:rPr lang="ru-RU" dirty="0"/>
              <a:t>‒ 33 166 </a:t>
            </a:r>
            <a:r>
              <a:rPr lang="ru-RU" dirty="0" smtClean="0"/>
              <a:t>рублей</a:t>
            </a:r>
          </a:p>
          <a:p>
            <a:r>
              <a:rPr lang="ru-RU" dirty="0" smtClean="0"/>
              <a:t>Наиболее </a:t>
            </a:r>
            <a:r>
              <a:rPr lang="ru-RU" dirty="0" err="1" smtClean="0"/>
              <a:t>востребованны</a:t>
            </a:r>
            <a:r>
              <a:rPr lang="ru-RU" dirty="0" smtClean="0"/>
              <a:t> в нашем городе </a:t>
            </a:r>
            <a:r>
              <a:rPr lang="ru-RU" dirty="0" err="1" smtClean="0"/>
              <a:t>Нягани</a:t>
            </a:r>
            <a:r>
              <a:rPr lang="ru-RU" dirty="0" smtClean="0"/>
              <a:t> учителя физики, математики, химии</a:t>
            </a:r>
          </a:p>
          <a:p>
            <a:r>
              <a:rPr lang="ru-RU" dirty="0" smtClean="0"/>
              <a:t>Ощущается нехватка в школах города учителей начальных классов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363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Высказывания выдающихся людей о роли учителя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Учитель работает над самой ответственной задачей- он формирует человека. Педагог- это инженер человеческих душ (М. И. Калинин )</a:t>
            </a:r>
          </a:p>
          <a:p>
            <a:r>
              <a:rPr lang="ru-RU" dirty="0" smtClean="0"/>
              <a:t>Кто постигает новое, лелея старое, тот может быть учителем (Конфуций)</a:t>
            </a:r>
          </a:p>
          <a:p>
            <a:r>
              <a:rPr lang="ru-RU" dirty="0" smtClean="0"/>
              <a:t>Для того, чтобы обучить другого, требуется больше ума, чем для того, чтобы научиться самому (Мишель де Монтень)</a:t>
            </a:r>
          </a:p>
          <a:p>
            <a:r>
              <a:rPr lang="ru-RU" dirty="0" smtClean="0"/>
              <a:t>Настоящий учитель- не тот, кто тебя постоянно воспитывает, а ,тот , кто помогает тебе стать самим собой (М.А. Светлов)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648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Школьный юмор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Учитель- человек с юмором. Представьте учителя без юмора, и поймёте, что долго он не протянет, а если и протянет, то, к сожалению ноги. (Александр Рыжиков –лауреат всероссийского конкурса «Учитель года»)</a:t>
            </a:r>
          </a:p>
          <a:p>
            <a:r>
              <a:rPr lang="ru-RU" dirty="0" smtClean="0"/>
              <a:t>Есть 3 хорошие причины для того, чтобы стать учителем: июнь, июль, август.</a:t>
            </a:r>
          </a:p>
          <a:p>
            <a:r>
              <a:rPr lang="ru-RU" dirty="0" smtClean="0"/>
              <a:t>По мнению учителей, яйца курицу не учат, по мнению учеников, курица не птица.</a:t>
            </a:r>
          </a:p>
          <a:p>
            <a:r>
              <a:rPr lang="ru-RU" dirty="0" smtClean="0"/>
              <a:t>Судя по зарплате учителей, наше правительство состоит из мстительных двоечников.</a:t>
            </a:r>
          </a:p>
          <a:p>
            <a:r>
              <a:rPr lang="ru-RU" dirty="0" smtClean="0"/>
              <a:t>Ничто так прочно не запоминают ученики, как ошибки своих учителей.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661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Учитель должен быть артист, художник, горячо влюблённый в своё дело. (Антон Павлович Чехов)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/>
              <a:t>Образование- фундаментальная часть жизни  современного человека, а кто как не правильный педагог может выявить в своих учениках способности и таланты для дальнейшей реализации?</a:t>
            </a:r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3074" name="Picture 2" descr="https://camps.perm.ru/upload/iblock/6e5/6e51f88cf1d51a26e6a802e0813583d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5" t="11284" r="20961" b="16500"/>
          <a:stretch/>
        </p:blipFill>
        <p:spPr bwMode="auto">
          <a:xfrm>
            <a:off x="7696200" y="2370667"/>
            <a:ext cx="3224106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2705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172</TotalTime>
  <Words>591</Words>
  <Application>Microsoft Office PowerPoint</Application>
  <PresentationFormat>Широкоэкранный</PresentationFormat>
  <Paragraphs>61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Garamond</vt:lpstr>
      <vt:lpstr>Monotype Corsiva</vt:lpstr>
      <vt:lpstr>Натуральные материалы</vt:lpstr>
      <vt:lpstr>Я- будущий профессионал профориентационный конкурс</vt:lpstr>
      <vt:lpstr>Профессия Учитель </vt:lpstr>
      <vt:lpstr>В специфику профессии входит </vt:lpstr>
      <vt:lpstr>Хочу</vt:lpstr>
      <vt:lpstr>Могу </vt:lpstr>
      <vt:lpstr>Надо </vt:lpstr>
      <vt:lpstr>Высказывания выдающихся людей о роли учителя </vt:lpstr>
      <vt:lpstr>Школьный юмор </vt:lpstr>
      <vt:lpstr>Учитель должен быть артист, художник, горячо влюблённый в своё дело. (Антон Павлович Чехов) </vt:lpstr>
      <vt:lpstr>Где обучиться профессии учителя в ХМАО?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Я- будущий профессионал</dc:title>
  <dc:creator>Ученик</dc:creator>
  <cp:lastModifiedBy>Ученик</cp:lastModifiedBy>
  <cp:revision>18</cp:revision>
  <dcterms:created xsi:type="dcterms:W3CDTF">2022-11-01T06:24:13Z</dcterms:created>
  <dcterms:modified xsi:type="dcterms:W3CDTF">2022-11-01T09:16:55Z</dcterms:modified>
</cp:coreProperties>
</file>