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769" r:id="rId10"/>
  </p:sldMasterIdLst>
  <p:notesMasterIdLst>
    <p:notesMasterId r:id="rId24"/>
  </p:notesMasterIdLst>
  <p:handoutMasterIdLst>
    <p:handoutMasterId r:id="rId25"/>
  </p:handoutMasterIdLst>
  <p:sldIdLst>
    <p:sldId id="302" r:id="rId11"/>
    <p:sldId id="257" r:id="rId12"/>
    <p:sldId id="289" r:id="rId13"/>
    <p:sldId id="286" r:id="rId14"/>
    <p:sldId id="309" r:id="rId15"/>
    <p:sldId id="260" r:id="rId16"/>
    <p:sldId id="294" r:id="rId17"/>
    <p:sldId id="261" r:id="rId18"/>
    <p:sldId id="262" r:id="rId19"/>
    <p:sldId id="291" r:id="rId20"/>
    <p:sldId id="292" r:id="rId21"/>
    <p:sldId id="287" r:id="rId22"/>
    <p:sldId id="265" r:id="rId2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1" autoAdjust="0"/>
    <p:restoredTop sz="88246" autoAdjust="0"/>
  </p:normalViewPr>
  <p:slideViewPr>
    <p:cSldViewPr>
      <p:cViewPr>
        <p:scale>
          <a:sx n="70" d="100"/>
          <a:sy n="70" d="100"/>
        </p:scale>
        <p:origin x="-14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4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078D1-17D2-4DE8-B48C-0D12224C424A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68AFE-7C5D-4D41-A40A-B6C9AD4FE0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217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66223-9988-4BD1-90C5-80D0C7E79785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311A5-E81F-4493-BF96-5BF996ED98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745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11A5-E81F-4493-BF96-5BF996ED984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11A5-E81F-4493-BF96-5BF996ED984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11A5-E81F-4493-BF96-5BF996ED984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11A5-E81F-4493-BF96-5BF996ED984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B0286-6C9B-4D98-816D-8A21B3B461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23B3E-61D7-4FC7-A9B5-116A1D5526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514600"/>
            <a:ext cx="8001000" cy="9144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914400" y="3429000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53200"/>
            <a:ext cx="2895600" cy="16827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fld id="{F9C20163-AA14-4432-9556-8B174AD2797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090" name="Oval 18"/>
          <p:cNvSpPr>
            <a:spLocks noChangeArrowheads="1"/>
          </p:cNvSpPr>
          <p:nvPr/>
        </p:nvSpPr>
        <p:spPr bwMode="white">
          <a:xfrm>
            <a:off x="228600" y="228600"/>
            <a:ext cx="1219200" cy="12192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z="1200">
              <a:solidFill>
                <a:srgbClr val="2B166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04800" y="652463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FFFF"/>
                </a:solidFill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585104503"/>
      </p:ext>
    </p:extLst>
  </p:cSld>
  <p:clrMapOvr>
    <a:masterClrMapping/>
  </p:clrMapOvr>
  <p:transition spd="slow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A27213-6159-4E51-8B39-D5F464CB8F4C}" type="slidenum">
              <a:rPr lang="en-US">
                <a:solidFill>
                  <a:srgbClr val="2B166E"/>
                </a:solidFill>
              </a:rPr>
              <a:pPr/>
              <a:t>‹#›</a:t>
            </a:fld>
            <a:endParaRPr lang="en-US">
              <a:solidFill>
                <a:srgbClr val="2B166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3400363281"/>
      </p:ext>
    </p:extLst>
  </p:cSld>
  <p:clrMapOvr>
    <a:masterClrMapping/>
  </p:clrMapOvr>
  <p:transition spd="slow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F8FF51-6389-4A47-AAF2-7C71584158A5}" type="slidenum">
              <a:rPr lang="en-US">
                <a:solidFill>
                  <a:srgbClr val="2B166E"/>
                </a:solidFill>
              </a:rPr>
              <a:pPr/>
              <a:t>‹#›</a:t>
            </a:fld>
            <a:endParaRPr lang="en-US">
              <a:solidFill>
                <a:srgbClr val="2B166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2791703849"/>
      </p:ext>
    </p:extLst>
  </p:cSld>
  <p:clrMapOvr>
    <a:masterClrMapping/>
  </p:clrMapOvr>
  <p:transition spd="slow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9BFAB7-5057-4AD4-ABED-83560E296360}" type="slidenum">
              <a:rPr lang="en-US">
                <a:solidFill>
                  <a:srgbClr val="2B166E"/>
                </a:solidFill>
              </a:rPr>
              <a:pPr/>
              <a:t>‹#›</a:t>
            </a:fld>
            <a:endParaRPr lang="en-US">
              <a:solidFill>
                <a:srgbClr val="2B166E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2007141975"/>
      </p:ext>
    </p:extLst>
  </p:cSld>
  <p:clrMapOvr>
    <a:masterClrMapping/>
  </p:clrMapOvr>
  <p:transition spd="slow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www.themegallery.com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79E92C-AC3A-4874-A879-00ADE4BAFF8C}" type="slidenum">
              <a:rPr lang="en-US">
                <a:solidFill>
                  <a:srgbClr val="2B166E"/>
                </a:solidFill>
              </a:rPr>
              <a:pPr/>
              <a:t>‹#›</a:t>
            </a:fld>
            <a:endParaRPr lang="en-US">
              <a:solidFill>
                <a:srgbClr val="2B166E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2035540352"/>
      </p:ext>
    </p:extLst>
  </p:cSld>
  <p:clrMapOvr>
    <a:masterClrMapping/>
  </p:clrMapOvr>
  <p:transition spd="slow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www.themegallery.com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A5FCF0-CF1F-4AA2-9731-7C70AFC5BD41}" type="slidenum">
              <a:rPr lang="en-US">
                <a:solidFill>
                  <a:srgbClr val="2B166E"/>
                </a:solidFill>
              </a:rPr>
              <a:pPr/>
              <a:t>‹#›</a:t>
            </a:fld>
            <a:endParaRPr lang="en-US">
              <a:solidFill>
                <a:srgbClr val="2B166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2371158434"/>
      </p:ext>
    </p:extLst>
  </p:cSld>
  <p:clrMapOvr>
    <a:masterClrMapping/>
  </p:clrMapOvr>
  <p:transition spd="slow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www.themegallery.com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C1C6C5-7111-4F56-8EC9-867424AD28CF}" type="slidenum">
              <a:rPr lang="en-US">
                <a:solidFill>
                  <a:srgbClr val="2B166E"/>
                </a:solidFill>
              </a:rPr>
              <a:pPr/>
              <a:t>‹#›</a:t>
            </a:fld>
            <a:endParaRPr lang="en-US">
              <a:solidFill>
                <a:srgbClr val="2B166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2208210140"/>
      </p:ext>
    </p:extLst>
  </p:cSld>
  <p:clrMapOvr>
    <a:masterClrMapping/>
  </p:clrMapOvr>
  <p:transition spd="slow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CCE1FA-1F19-4D0A-BD3E-164E953F2AD8}" type="slidenum">
              <a:rPr lang="en-US">
                <a:solidFill>
                  <a:srgbClr val="2B166E"/>
                </a:solidFill>
              </a:rPr>
              <a:pPr/>
              <a:t>‹#›</a:t>
            </a:fld>
            <a:endParaRPr lang="en-US">
              <a:solidFill>
                <a:srgbClr val="2B166E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3491212315"/>
      </p:ext>
    </p:extLst>
  </p:cSld>
  <p:clrMapOvr>
    <a:masterClrMapping/>
  </p:clrMapOvr>
  <p:transition spd="slow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EB3E7B-01A9-4EB3-BEC0-73005FF5EC12}" type="slidenum">
              <a:rPr lang="en-US">
                <a:solidFill>
                  <a:srgbClr val="2B166E"/>
                </a:solidFill>
              </a:rPr>
              <a:pPr/>
              <a:t>‹#›</a:t>
            </a:fld>
            <a:endParaRPr lang="en-US">
              <a:solidFill>
                <a:srgbClr val="2B166E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1910834600"/>
      </p:ext>
    </p:extLst>
  </p:cSld>
  <p:clrMapOvr>
    <a:masterClrMapping/>
  </p:clrMapOvr>
  <p:transition spd="slow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8D781B-90F6-4647-8920-46FDD0EFEEDA}" type="slidenum">
              <a:rPr lang="en-US">
                <a:solidFill>
                  <a:srgbClr val="2B166E"/>
                </a:solidFill>
              </a:rPr>
              <a:pPr/>
              <a:t>‹#›</a:t>
            </a:fld>
            <a:endParaRPr lang="en-US">
              <a:solidFill>
                <a:srgbClr val="2B166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3174130729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28EDE-DF78-4DBD-8599-688A05A3B5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C919E5-2647-4770-8F72-4799176D394B}" type="slidenum">
              <a:rPr lang="en-US">
                <a:solidFill>
                  <a:srgbClr val="2B166E"/>
                </a:solidFill>
              </a:rPr>
              <a:pPr/>
              <a:t>‹#›</a:t>
            </a:fld>
            <a:endParaRPr lang="en-US">
              <a:solidFill>
                <a:srgbClr val="2B166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125550168"/>
      </p:ext>
    </p:extLst>
  </p:cSld>
  <p:clrMapOvr>
    <a:masterClrMapping/>
  </p:clrMapOvr>
  <p:transition spd="slow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" y="64770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3352800" y="648017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F233C69A-E6FB-4A38-A6FF-E717CBE4C0E3}" type="slidenum">
              <a:rPr lang="en-US">
                <a:solidFill>
                  <a:srgbClr val="2B166E"/>
                </a:solidFill>
              </a:rPr>
              <a:pPr/>
              <a:t>‹#›</a:t>
            </a:fld>
            <a:endParaRPr lang="en-US">
              <a:solidFill>
                <a:srgbClr val="2B166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5943600" y="648017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2B166E"/>
                </a:solidFill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2455033861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E318E-4BCE-4CF6-909C-51E082339E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04292-5750-41C4-BA76-791789C604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A4869-39D1-4D51-82B1-03990F0EAC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DF356-F13B-472F-9399-3807A3AEF2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0F09E-AC7C-4126-97A2-F527E97A76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2147C-783D-4371-BA09-B189728A16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FBB44-FD59-4961-AF8C-7727BDEC2F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15619-BD1F-4F08-B1B3-FCA81561AB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7EBF4-D6A2-4193-91B4-1D11C9C7B8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D90A8-1A11-4DAB-ABEF-7C2C7CC9E5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BD0E6-8835-40B3-949A-9564021F9E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8B288-F9B6-4A6A-9F8B-E7BF7683CA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0818F-5813-4DED-ACAD-B726ECCD79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65843-26AA-4C2C-B58C-D6EB934A3A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D8101-B54B-4884-B9B4-F45B58D2C2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1BE5F-962B-4682-827E-91416D99FA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59119-3F63-4BBD-B9EC-126CC65612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61DD1-2B93-4A0B-B856-0565E0F48B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079D-E24C-42E1-8774-7B92BDEE76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3CF83-8EBC-4B97-B88A-DA56C491E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2A1F7-B378-48D5-9186-F923F773D3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ECC78-C478-4D3A-AD00-57862C8CE9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5C18E-F59C-4387-B32B-B4DDCC3A0A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8EB4F-1759-4F1D-9AAC-E171A38144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B48FE-4730-49AC-9010-F4C4FDBC1A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CF999-CC3C-4187-B48A-93223A7676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C7FA9-4519-44C1-AE12-D179EDFC4E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DE3F9-78DB-4EA8-B734-8B089B36FD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086DD-6123-4FCC-8060-038333065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9FE4C-AABD-4865-905B-DDE442C202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69DEA-6069-426B-B0E4-FF842DF4D4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130FD-C17C-4B13-94BC-8A76EDB205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D9D0E-55C2-4A05-85D2-CA52C792C8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4434F-1004-4EFB-9AF3-1B3962B2D0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1E733-D90D-4598-8169-BDB4D2B5FC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069B0-D32A-4B53-A958-EE8231174D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9AB94-6A97-4F94-B36B-312356A192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CBE04-55C5-467E-959B-828D2868D0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FF662-BEF7-4DC6-996B-49A77AF002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E3540-03BE-4AA1-965E-0D486785C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362F7-E72F-4565-8460-2B217FAFDC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B232C-EC8A-461D-B999-F57FAD8C5B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D95ED-7C89-477C-A887-9912617AFF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4F34F-DA3D-499C-A723-220FC2272D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5F4E2-EA82-4C31-9E1E-0C89B5AF7E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D14D7-648C-4468-9E42-D529C654D5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357B0-8639-43A2-912F-ED333DD1AC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3CC0B-5DF1-4361-9A8C-3E278D5408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986C4-15D1-4F1B-98F5-DF8C7141C7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D29E1-5180-4306-9926-C170B7C019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A8680-A6E2-42D4-B0CF-EA8E8D039E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FA15D-2997-49D5-839E-C7666D8A7A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86CCE-1872-46B6-880B-2B29959AB4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F6D56-705C-4E42-BD31-3E0D0EAC20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D4799-DBEA-4535-AA3F-39DD745733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875E9-2008-44CE-8770-311167AA46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257E0-C92C-4BA0-BC7B-F374BDCAFF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D55AC9-6D85-4467-A047-D45051D2EA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F6886-F120-4627-A869-25FD03BF7F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161DC-4029-4E90-927C-38F3C774CC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4B5CBD-3600-4105-B68B-FF6B196D43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4E287-4A45-4053-AA22-639E3B2A6C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03B30-02AE-4114-8CC3-630218D78E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C3CE6-DB9B-4088-8126-67534D585C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2F9CB-C4E1-4425-85FC-21A788B9B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5A1D0-BE44-413C-B20D-359F34C2F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E765C-BC12-405D-8235-08769B28FB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07027-6936-47B5-B274-FAB7D071ED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E4E2B-1049-4BF5-9873-451ED6CC49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84ABF-6058-4A91-9262-1A79F18E26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D9B49-3EC1-448A-8310-01DC8B49DE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42428-06CF-4A62-B9AB-C93B1B48CD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696A3-77DF-48A0-BC80-C83362692D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768EC-0C91-4760-80BE-3F5424C3B7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A6636-1944-4052-B2FF-740312D76B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72DC8-CD41-4492-93FE-9BF236C030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A4183-55B3-4104-BAC1-38D92CB06A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6C374-AADB-4030-AE18-B9F8827FCA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01DBD-4C7C-4C27-96FF-BA9FC19B5C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C006C-96D3-466B-B9DE-2CE723573E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F66EC-07D0-4B91-BEFF-3197E56BF7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AF0EA-2876-48DF-86B1-0B9DD9720E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82018-B76B-4675-B9EE-59B815BE42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431B46-E82B-4EEB-947A-A2A945351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BDB467-1B8A-4635-84EC-30C41F7B2E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EB039-E86A-4CB1-BDA0-9F161EB0D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10582-F4D6-4D9A-9DF9-DBA36D1EC1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A4878-B517-460C-8FE6-41C252D879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4419C-5E80-4FC7-BDF9-2C104D4EC9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8E494-5B92-487F-B756-7F870822FD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3A06A-AE4F-4A08-A465-77666AA773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6D9B5-8B9A-433F-B953-09F3895D97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553AB-D730-4C25-A68D-1FD75D558C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CFB39-57C1-4257-B18F-DD658D0615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D644E-0D12-4996-8B25-555F5AFFAC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BC7EA-517A-47FD-AB50-7744B809F5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C90AD16-9DE5-4FBC-8F9E-FD13BACB44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Image" r:id="rId15" imgW="7377778" imgH="1219048" progId="">
                  <p:embed/>
                </p:oleObj>
              </mc:Choice>
              <mc:Fallback>
                <p:oleObj name="Image" r:id="rId15" imgW="7377778" imgH="1219048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5BCD8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2B166E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DDDDDD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4770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z="1200">
                <a:solidFill>
                  <a:srgbClr val="2B166E"/>
                </a:solidFill>
                <a:latin typeface="Verdana" pitchFamily="34" charset="0"/>
              </a:rPr>
              <a:t>www.themegallery.com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sz="1200">
              <a:solidFill>
                <a:srgbClr val="2B166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2800" y="648017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FD670E38-11AC-48AC-BC53-8B6D97B882D4}" type="slidenum">
              <a:rPr lang="en-US" sz="1200">
                <a:solidFill>
                  <a:srgbClr val="2B166E"/>
                </a:solidFill>
                <a:latin typeface="Verdana" pitchFamily="34" charset="0"/>
              </a:rPr>
              <a:pPr/>
              <a:t>‹#›</a:t>
            </a:fld>
            <a:endParaRPr lang="en-US" sz="1200">
              <a:solidFill>
                <a:srgbClr val="2B166E"/>
              </a:solidFill>
              <a:latin typeface="Verdana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48017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z="1200">
                <a:solidFill>
                  <a:srgbClr val="2B166E"/>
                </a:solidFill>
                <a:latin typeface="Verdana" pitchFamily="34" charset="0"/>
              </a:rPr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381561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transition spd="slow"/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59FFC9F-156E-448E-8B83-A6E8233966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237BBC8-439B-4472-9122-C7A75C295B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D6BFEF-F9EE-4668-80FA-7833601BF5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9810D5-636A-4582-A7BE-126E9321DBD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E8A62C3-586C-46FF-AE29-B2AB6577C99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7D587CC-6195-4E49-811A-33D083C48D9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5954822-AE1F-43D8-8D67-E868B615EF4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B81CB39-CFE2-4E85-A287-39BF9DD1AF9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43;&#1080;&#1087;&#1077;&#1088;&#1089;&#1089;&#1099;&#1083;&#1082;&#1080;%20&#1082;%20&#1055;&#1088;&#1080;&#1083;&#1086;&#1078;&#1077;&#1085;&#1080;&#1102;/01%20&#1044;&#1086;&#1088;&#1086;&#1078;&#1082;&#1072;%203.wma" TargetMode="External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&#1043;&#1080;&#1087;&#1077;&#1088;&#1089;&#1089;&#1099;&#1083;&#1082;&#1080;%20&#1082;%20&#1055;&#1088;&#1080;&#1083;&#1086;&#1078;&#1077;&#1085;&#1080;&#1102;/02%20&#1044;&#1086;&#1088;&#1086;&#1078;&#1082;&#1072;%202.wma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hyperlink" Target="&#1043;&#1080;&#1087;&#1077;&#1088;&#1089;&#1089;&#1099;&#1083;&#1082;&#1080;%20&#1082;%20&#1055;&#1088;&#1080;&#1083;&#1086;&#1078;&#1077;&#1085;&#1080;&#1102;/&#1070;&#1042;&#1040;&#1053;%20%20&#1064;&#1077;&#1089;&#1090;&#1072;&#1083;&#1086;&#1074;.pptx" TargetMode="External"/><Relationship Id="rId3" Type="http://schemas.openxmlformats.org/officeDocument/2006/relationships/image" Target="../media/image15.jpeg"/><Relationship Id="rId7" Type="http://schemas.openxmlformats.org/officeDocument/2006/relationships/hyperlink" Target="&#1043;&#1080;&#1087;&#1077;&#1088;&#1089;&#1089;&#1099;&#1083;&#1082;&#1080;%20&#1082;%20&#1055;&#1088;&#1080;&#1083;&#1086;&#1078;&#1077;&#1085;&#1080;&#1102;/&#1050;&#1086;&#1085;&#1100;&#1082;&#1086;&#1074;&#1072;%20&#1040;.&#1052;..pptx" TargetMode="External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11" Type="http://schemas.openxmlformats.org/officeDocument/2006/relationships/hyperlink" Target="&#1043;&#1080;&#1087;&#1077;&#1088;&#1089;&#1089;&#1099;&#1083;&#1082;&#1080;%20&#1082;%20&#1055;&#1088;&#1080;&#1083;&#1086;&#1078;&#1077;&#1085;&#1080;&#1102;/&#1042;&#1086;&#1083;&#1076;&#1080;&#1085;%20&#1042;&#1083;&#1072;&#1076;&#1080;&#1084;&#1080;&#1088;.pptx" TargetMode="External"/><Relationship Id="rId5" Type="http://schemas.openxmlformats.org/officeDocument/2006/relationships/hyperlink" Target="&#1043;&#1080;&#1087;&#1077;&#1088;&#1089;&#1089;&#1099;&#1083;&#1082;&#1080;%20&#1082;%20&#1055;&#1088;&#1080;&#1083;&#1086;&#1078;&#1077;&#1085;&#1080;&#1102;/&#1045;&#1088;&#1077;&#1084;&#1077;&#1081;%20&#1040;&#1081;&#1087;&#1080;&#1085;.pptx" TargetMode="External"/><Relationship Id="rId15" Type="http://schemas.openxmlformats.org/officeDocument/2006/relationships/hyperlink" Target="&#1043;&#1080;&#1087;&#1077;&#1088;&#1089;&#1089;&#1099;&#1083;&#1082;&#1080;%20&#1082;%20&#1055;&#1088;&#1080;&#1083;&#1086;&#1078;&#1077;&#1085;&#1080;&#1102;/&#1040;&#1085;&#1080;&#1089;&#1080;&#1084;&#1082;&#1086;&#1074;&#1072;%20&#1052;&#1072;&#1088;&#1075;&#1072;&#1088;&#1080;&#1090;&#1072;.pptx" TargetMode="External"/><Relationship Id="rId10" Type="http://schemas.openxmlformats.org/officeDocument/2006/relationships/image" Target="../media/image19.jpeg"/><Relationship Id="rId4" Type="http://schemas.openxmlformats.org/officeDocument/2006/relationships/image" Target="../media/image16.png"/><Relationship Id="rId9" Type="http://schemas.openxmlformats.org/officeDocument/2006/relationships/hyperlink" Target="&#1043;&#1080;&#1087;&#1077;&#1088;&#1089;&#1089;&#1099;&#1083;&#1082;&#1080;%20&#1082;%20&#1055;&#1088;&#1080;&#1083;&#1086;&#1078;&#1077;&#1085;&#1080;&#1102;/&#1040;&#1081;&#1074;&#1072;&#1089;&#1077;&#1076;&#1072;.pptx" TargetMode="External"/><Relationship Id="rId1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-1"/>
            <a:ext cx="8786874" cy="1651379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36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  </a:t>
            </a:r>
            <a:r>
              <a:rPr lang="ru-RU" sz="3600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3600" dirty="0" smtClean="0">
                <a:latin typeface="Batang" pitchFamily="18" charset="-127"/>
                <a:ea typeface="Batang" pitchFamily="18" charset="-127"/>
              </a:rPr>
            </a:br>
            <a:r>
              <a:rPr lang="ru-RU" sz="3600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3600" dirty="0" smtClean="0">
                <a:latin typeface="Batang" pitchFamily="18" charset="-127"/>
                <a:ea typeface="Batang" pitchFamily="18" charset="-127"/>
              </a:rPr>
            </a:br>
            <a:r>
              <a:rPr lang="ru-RU" sz="36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 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3645024"/>
            <a:ext cx="7416824" cy="2736304"/>
          </a:xfrm>
        </p:spPr>
        <p:txBody>
          <a:bodyPr/>
          <a:lstStyle/>
          <a:p>
            <a:pPr algn="l"/>
            <a:r>
              <a:rPr lang="ru-RU" sz="2800" b="1" i="1" dirty="0" smtClean="0">
                <a:solidFill>
                  <a:schemeClr val="accent3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ru-RU" sz="2000" b="1" i="1" dirty="0" smtClean="0">
                <a:solidFill>
                  <a:schemeClr val="accent3"/>
                </a:solidFill>
                <a:latin typeface="BatangChe" pitchFamily="49" charset="-127"/>
                <a:ea typeface="BatangChe" pitchFamily="49" charset="-127"/>
              </a:rPr>
              <a:t>      	             </a:t>
            </a:r>
          </a:p>
          <a:p>
            <a:pPr algn="r"/>
            <a:r>
              <a:rPr lang="ru-RU" sz="2000" b="1" i="1" dirty="0">
                <a:solidFill>
                  <a:schemeClr val="accent3"/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sz="2000" b="1" i="1" dirty="0" smtClean="0">
                <a:solidFill>
                  <a:schemeClr val="accent3"/>
                </a:solidFill>
                <a:latin typeface="BatangChe" pitchFamily="49" charset="-127"/>
                <a:ea typeface="BatangChe" pitchFamily="49" charset="-127"/>
              </a:rPr>
              <a:t>             </a:t>
            </a:r>
            <a:r>
              <a:rPr lang="ru-RU" sz="2400" b="1" i="1" dirty="0" smtClean="0">
                <a:solidFill>
                  <a:schemeClr val="accent3"/>
                </a:solidFill>
                <a:latin typeface="Batang" pitchFamily="18" charset="-127"/>
                <a:ea typeface="Batang" pitchFamily="18" charset="-127"/>
              </a:rPr>
              <a:t>Учитель русского языка и     </a:t>
            </a:r>
          </a:p>
          <a:p>
            <a:pPr algn="r"/>
            <a:r>
              <a:rPr lang="ru-RU" sz="2400" b="1" i="1" dirty="0" smtClean="0">
                <a:solidFill>
                  <a:schemeClr val="accent3"/>
                </a:solidFill>
                <a:latin typeface="Batang" pitchFamily="18" charset="-127"/>
                <a:ea typeface="Batang" pitchFamily="18" charset="-127"/>
              </a:rPr>
              <a:t>                           литературы </a:t>
            </a:r>
          </a:p>
          <a:p>
            <a:pPr algn="r"/>
            <a:r>
              <a:rPr lang="ru-RU" sz="2400" b="1" i="1" dirty="0" smtClean="0">
                <a:solidFill>
                  <a:schemeClr val="accent3"/>
                </a:solidFill>
                <a:latin typeface="Batang" pitchFamily="18" charset="-127"/>
                <a:ea typeface="Batang" pitchFamily="18" charset="-127"/>
              </a:rPr>
              <a:t>                       МБОУ </a:t>
            </a:r>
            <a:r>
              <a:rPr lang="ru-RU" sz="2400" b="1" i="1" smtClean="0">
                <a:solidFill>
                  <a:schemeClr val="accent3"/>
                </a:solidFill>
                <a:latin typeface="Batang" pitchFamily="18" charset="-127"/>
                <a:ea typeface="Batang" pitchFamily="18" charset="-127"/>
              </a:rPr>
              <a:t>«СШ </a:t>
            </a:r>
            <a:r>
              <a:rPr lang="ru-RU" sz="2400" b="1" i="1" dirty="0" smtClean="0">
                <a:solidFill>
                  <a:schemeClr val="accent3"/>
                </a:solidFill>
                <a:latin typeface="Batang" pitchFamily="18" charset="-127"/>
                <a:ea typeface="Batang" pitchFamily="18" charset="-127"/>
              </a:rPr>
              <a:t>№ 42 »                               </a:t>
            </a:r>
          </a:p>
          <a:p>
            <a:pPr algn="r"/>
            <a:r>
              <a:rPr lang="ru-RU" sz="2400" b="1" i="1" dirty="0" smtClean="0">
                <a:solidFill>
                  <a:schemeClr val="accent3"/>
                </a:solidFill>
                <a:latin typeface="Batang" pitchFamily="18" charset="-127"/>
                <a:ea typeface="Batang" pitchFamily="18" charset="-127"/>
              </a:rPr>
              <a:t>                        г.Нижневартовска </a:t>
            </a:r>
          </a:p>
          <a:p>
            <a:pPr algn="r"/>
            <a:r>
              <a:rPr lang="ru-RU" sz="2400" b="1" i="1" dirty="0" smtClean="0">
                <a:solidFill>
                  <a:schemeClr val="accent3"/>
                </a:solidFill>
                <a:latin typeface="Batang" pitchFamily="18" charset="-127"/>
                <a:ea typeface="Batang" pitchFamily="18" charset="-127"/>
              </a:rPr>
              <a:t>                            Машукова Е.В.</a:t>
            </a:r>
            <a:endParaRPr lang="en-US" sz="2400" b="1" i="1" dirty="0">
              <a:solidFill>
                <a:schemeClr val="accent3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052" name="Freeform 4"/>
          <p:cNvSpPr>
            <a:spLocks/>
          </p:cNvSpPr>
          <p:nvPr/>
        </p:nvSpPr>
        <p:spPr bwMode="gray">
          <a:xfrm>
            <a:off x="1835696" y="1988840"/>
            <a:ext cx="5500726" cy="642942"/>
          </a:xfrm>
          <a:custGeom>
            <a:avLst/>
            <a:gdLst/>
            <a:ahLst/>
            <a:cxnLst>
              <a:cxn ang="0">
                <a:pos x="1" y="492"/>
              </a:cxn>
              <a:cxn ang="0">
                <a:pos x="1707" y="20"/>
              </a:cxn>
              <a:cxn ang="0">
                <a:pos x="3340" y="482"/>
              </a:cxn>
              <a:cxn ang="0">
                <a:pos x="1734" y="74"/>
              </a:cxn>
              <a:cxn ang="0">
                <a:pos x="1" y="492"/>
              </a:cxn>
            </a:cxnLst>
            <a:rect l="0" t="0" r="r" b="b"/>
            <a:pathLst>
              <a:path w="3341" h="508">
                <a:moveTo>
                  <a:pt x="1" y="492"/>
                </a:moveTo>
                <a:cubicBezTo>
                  <a:pt x="0" y="477"/>
                  <a:pt x="710" y="0"/>
                  <a:pt x="1707" y="20"/>
                </a:cubicBezTo>
                <a:cubicBezTo>
                  <a:pt x="2704" y="40"/>
                  <a:pt x="3339" y="467"/>
                  <a:pt x="3340" y="482"/>
                </a:cubicBezTo>
                <a:cubicBezTo>
                  <a:pt x="3341" y="496"/>
                  <a:pt x="2608" y="93"/>
                  <a:pt x="1734" y="74"/>
                </a:cubicBezTo>
                <a:cubicBezTo>
                  <a:pt x="860" y="54"/>
                  <a:pt x="2" y="508"/>
                  <a:pt x="1" y="492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45882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 sz="1200">
              <a:solidFill>
                <a:srgbClr val="2B166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564904"/>
            <a:ext cx="741682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kern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ru-RU" sz="4000" b="1" kern="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«</a:t>
            </a:r>
            <a:r>
              <a:rPr lang="ru-RU" sz="4000" b="1" kern="0" dirty="0" err="1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Югра</a:t>
            </a:r>
            <a:r>
              <a:rPr lang="ru-RU" sz="4000" b="1" kern="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ru-RU" sz="4000" b="1" kern="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литературная» </a:t>
            </a:r>
            <a:r>
              <a:rPr lang="ru-RU" sz="3200" b="1" kern="0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(</a:t>
            </a:r>
            <a:r>
              <a:rPr lang="ru-RU" sz="32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интерактивное путешествие)</a:t>
            </a:r>
          </a:p>
          <a:p>
            <a:pPr algn="ctr"/>
            <a:r>
              <a:rPr lang="ru-RU" sz="3200" b="1" kern="0" dirty="0">
                <a:solidFill>
                  <a:schemeClr val="accent1">
                    <a:lumMod val="50000"/>
                  </a:schemeClr>
                </a:solidFill>
                <a:latin typeface="Verdana"/>
              </a:rPr>
              <a:t/>
            </a:r>
            <a:br>
              <a:rPr lang="ru-RU" sz="3200" b="1" kern="0" dirty="0">
                <a:solidFill>
                  <a:schemeClr val="accent1">
                    <a:lumMod val="50000"/>
                  </a:schemeClr>
                </a:solidFill>
                <a:latin typeface="Verdana"/>
              </a:rPr>
            </a:br>
            <a:r>
              <a:rPr lang="ru-RU" sz="2800" b="1" kern="0" dirty="0">
                <a:solidFill>
                  <a:schemeClr val="accent1">
                    <a:lumMod val="75000"/>
                  </a:schemeClr>
                </a:solidFill>
                <a:latin typeface="Verdana"/>
              </a:rPr>
              <a:t/>
            </a:r>
            <a:br>
              <a:rPr lang="ru-RU" sz="2800" b="1" kern="0" dirty="0">
                <a:solidFill>
                  <a:schemeClr val="accent1">
                    <a:lumMod val="75000"/>
                  </a:schemeClr>
                </a:solidFill>
                <a:latin typeface="Verdana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6306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4428"/>
          </a:xfrm>
        </p:spPr>
        <p:txBody>
          <a:bodyPr/>
          <a:lstStyle/>
          <a:p>
            <a:pPr>
              <a:buNone/>
            </a:pPr>
            <a:r>
              <a:rPr lang="ru-RU" sz="1200" dirty="0" smtClean="0"/>
              <a:t>- Да, Она знает, если человек задумал разумное дело... Она все знает, все понимает!..</a:t>
            </a:r>
            <a:br>
              <a:rPr lang="ru-RU" sz="1200" dirty="0" smtClean="0"/>
            </a:br>
            <a:r>
              <a:rPr lang="ru-RU" sz="1200" dirty="0" smtClean="0"/>
              <a:t>И я стал думать о разумном и неразумном в жизни Земли.</a:t>
            </a:r>
            <a:br>
              <a:rPr lang="ru-RU" sz="1200" dirty="0" smtClean="0"/>
            </a:br>
            <a:r>
              <a:rPr lang="ru-RU" sz="1200" dirty="0" smtClean="0"/>
              <a:t>А Мама стала мне объяснять, почему нельзя делать больно нашей Земле. Все люди-народы, все звери и птицы, деревья и травы на Зем­ле живут. Всех Земля держит. Всем дает жизнь Священная Земля... А если поранишь Ее и Она обидится насовсем - тогда где жить?! Как жить?! Не станет Земли - не станет жизни... Вот поэтому и нужно беречь Землю. Вот поэтому и нужно думать о Ней ежедневно, пом­нить о Ней до последнего мгновения...</a:t>
            </a:r>
            <a:br>
              <a:rPr lang="ru-RU" sz="1200" dirty="0" smtClean="0"/>
            </a:br>
            <a:r>
              <a:rPr lang="ru-RU" sz="1200" dirty="0" smtClean="0"/>
              <a:t>А вскоре пришло это последнее мгновение - и Мама ушла в Землю...</a:t>
            </a:r>
            <a:br>
              <a:rPr lang="ru-RU" sz="1200" dirty="0" smtClean="0"/>
            </a:br>
            <a:r>
              <a:rPr lang="ru-RU" sz="1200" dirty="0" smtClean="0"/>
              <a:t>После я с завистью смотрел на тех, у кого были мамы. Мне ка­залось, что в них не было того священного трепета, с каким нужно подходить к матери. Ибо они не знали, не представляли, каково это -остаться без матери в детстве. Расти без матери. Жить без матери...</a:t>
            </a:r>
            <a:br>
              <a:rPr lang="ru-RU" sz="1200" dirty="0" smtClean="0"/>
            </a:br>
            <a:r>
              <a:rPr lang="ru-RU" sz="1200" dirty="0" smtClean="0"/>
              <a:t>При Маме мир был одним, а без Мамы стал совсем другим...</a:t>
            </a:r>
            <a:br>
              <a:rPr lang="ru-RU" sz="1200" dirty="0" smtClean="0"/>
            </a:br>
            <a:r>
              <a:rPr lang="ru-RU" sz="1200" dirty="0" smtClean="0"/>
              <a:t>Мама ушла в Землю (…)</a:t>
            </a:r>
            <a:r>
              <a:rPr lang="ru-RU" sz="1200" b="1" cap="small" dirty="0" smtClean="0"/>
              <a:t> </a:t>
            </a:r>
            <a:br>
              <a:rPr lang="ru-RU" sz="1200" b="1" cap="small" dirty="0" smtClean="0"/>
            </a:br>
            <a:r>
              <a:rPr lang="ru-RU" sz="1200" b="1" cap="small" dirty="0" smtClean="0"/>
              <a:t/>
            </a:r>
            <a:br>
              <a:rPr lang="ru-RU" sz="1200" b="1" cap="small" dirty="0" smtClean="0"/>
            </a:br>
            <a:r>
              <a:rPr lang="ru-RU" sz="1200" b="1" cap="small" dirty="0" smtClean="0"/>
              <a:t>с. </a:t>
            </a:r>
            <a:r>
              <a:rPr lang="ru-RU" sz="1200" i="1" dirty="0" smtClean="0"/>
              <a:t>Малый Яр,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Апрель  2002 года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78608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1200" dirty="0" smtClean="0"/>
              <a:t>                                                                                     </a:t>
            </a:r>
            <a:r>
              <a:rPr lang="ru-RU" sz="1200" b="1" dirty="0" smtClean="0"/>
              <a:t>Вопросы и задания </a:t>
            </a:r>
          </a:p>
          <a:p>
            <a:pPr>
              <a:buFont typeface="+mj-lt"/>
              <a:buAutoNum type="arabicPeriod"/>
            </a:pPr>
            <a:r>
              <a:rPr lang="ru-RU" sz="1200" b="1" dirty="0" smtClean="0"/>
              <a:t>  О чем этот отрывок?</a:t>
            </a:r>
          </a:p>
          <a:p>
            <a:pPr>
              <a:buFont typeface="+mj-lt"/>
              <a:buAutoNum type="arabicPeriod"/>
            </a:pPr>
            <a:r>
              <a:rPr lang="ru-RU" sz="1200" b="1" dirty="0" smtClean="0"/>
              <a:t> В чем смысл заглавия ?</a:t>
            </a:r>
          </a:p>
          <a:p>
            <a:pPr lvl="0">
              <a:buFont typeface="+mj-lt"/>
              <a:buAutoNum type="arabicPeriod"/>
            </a:pPr>
            <a:r>
              <a:rPr lang="ru-RU" sz="1200" b="1" dirty="0" smtClean="0"/>
              <a:t>Почему Мама закрывала « порез» от топора  на земле  щепками и хвоей?</a:t>
            </a:r>
          </a:p>
          <a:p>
            <a:pPr lvl="0">
              <a:buFont typeface="+mj-lt"/>
              <a:buAutoNum type="arabicPeriod"/>
            </a:pPr>
            <a:r>
              <a:rPr lang="ru-RU" sz="1200" b="1" dirty="0" smtClean="0"/>
              <a:t>Почему нельзя было часто повторять имя Земля?</a:t>
            </a:r>
          </a:p>
          <a:p>
            <a:pPr lvl="0">
              <a:buFont typeface="+mj-lt"/>
              <a:buAutoNum type="arabicPeriod"/>
            </a:pPr>
            <a:r>
              <a:rPr lang="ru-RU" sz="1200" b="1" dirty="0" smtClean="0"/>
              <a:t>Как по –другому именуют Землю в тексте ?  Почему?</a:t>
            </a:r>
          </a:p>
          <a:p>
            <a:pPr lvl="0">
              <a:buFont typeface="+mj-lt"/>
              <a:buAutoNum type="arabicPeriod"/>
            </a:pPr>
            <a:r>
              <a:rPr lang="ru-RU" sz="1200" b="1" dirty="0" smtClean="0"/>
              <a:t>Почему лопата не причиняет боли Земле?</a:t>
            </a:r>
          </a:p>
          <a:p>
            <a:pPr>
              <a:buNone/>
            </a:pPr>
            <a:r>
              <a:rPr lang="ru-RU" sz="1200" b="1" dirty="0" smtClean="0"/>
              <a:t> </a:t>
            </a:r>
            <a:r>
              <a:rPr lang="ru-RU" sz="1200" b="1" u="sng" dirty="0" smtClean="0"/>
              <a:t>Индивидуальное задание. </a:t>
            </a:r>
            <a:r>
              <a:rPr lang="ru-RU" sz="1200" b="1" dirty="0" smtClean="0"/>
              <a:t>Перечитайте абзац, начинающийся со  слов « Тогда мне еще…». Объясните смысл прочитанного.</a:t>
            </a:r>
          </a:p>
          <a:p>
            <a:pPr lvl="0">
              <a:buNone/>
            </a:pPr>
            <a:r>
              <a:rPr lang="ru-RU" sz="1200" b="1" dirty="0" smtClean="0"/>
              <a:t> </a:t>
            </a:r>
            <a:r>
              <a:rPr lang="ru-RU" sz="1200" b="1" u="sng" dirty="0" smtClean="0"/>
              <a:t>Индивидуальное задание. </a:t>
            </a:r>
            <a:r>
              <a:rPr lang="ru-RU" sz="1200" b="1" dirty="0" smtClean="0"/>
              <a:t>Найдите в тексте ответ на вопрос « Почему нельзя делать больно нашей Земле?»</a:t>
            </a:r>
          </a:p>
          <a:p>
            <a:pPr lvl="0">
              <a:buNone/>
            </a:pPr>
            <a:r>
              <a:rPr lang="ru-RU" sz="1200" b="1" dirty="0" smtClean="0"/>
              <a:t>7.    В чем смысл этого произведения ? Ответ сформулируйте  самостоятельно или найдите  ответ в тексте.</a:t>
            </a:r>
            <a:endParaRPr lang="ru-RU" sz="12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Владимир </a:t>
            </a:r>
            <a:r>
              <a:rPr lang="ru-RU" sz="2400" b="1" dirty="0" err="1" smtClean="0">
                <a:solidFill>
                  <a:schemeClr val="tx1"/>
                </a:solidFill>
              </a:rPr>
              <a:t>Волдин</a:t>
            </a:r>
            <a:r>
              <a:rPr lang="ru-RU" sz="2400" b="1" i="1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Сосновый бор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57200" y="1489394"/>
            <a:ext cx="4040188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1142984"/>
            <a:ext cx="3071834" cy="550072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1200" i="1" dirty="0" smtClean="0"/>
              <a:t>Я </a:t>
            </a:r>
            <a:r>
              <a:rPr lang="ru-RU" sz="1200" dirty="0" smtClean="0"/>
              <a:t>люблю сосновый бор. </a:t>
            </a:r>
          </a:p>
          <a:p>
            <a:pPr algn="ctr">
              <a:buNone/>
            </a:pPr>
            <a:r>
              <a:rPr lang="ru-RU" sz="1200" dirty="0" smtClean="0"/>
              <a:t>Сосны в нем, как руки солнца. </a:t>
            </a:r>
          </a:p>
          <a:p>
            <a:pPr algn="ctr">
              <a:buNone/>
            </a:pPr>
            <a:r>
              <a:rPr lang="ru-RU" sz="1200" dirty="0" smtClean="0"/>
              <a:t>Песни сыплет птичий хор. </a:t>
            </a:r>
          </a:p>
          <a:p>
            <a:pPr algn="ctr">
              <a:buNone/>
            </a:pPr>
            <a:r>
              <a:rPr lang="ru-RU" sz="1200" dirty="0" smtClean="0"/>
              <a:t>Воздух сладок - пей до донца. </a:t>
            </a:r>
          </a:p>
          <a:p>
            <a:pPr algn="ctr">
              <a:buNone/>
            </a:pPr>
            <a:r>
              <a:rPr lang="ru-RU" sz="1200" i="1" dirty="0" smtClean="0"/>
              <a:t>Я </a:t>
            </a:r>
            <a:r>
              <a:rPr lang="ru-RU" sz="1200" dirty="0" smtClean="0"/>
              <a:t>люблю сосновый бор.</a:t>
            </a:r>
          </a:p>
          <a:p>
            <a:pPr algn="ctr">
              <a:buNone/>
            </a:pPr>
            <a:r>
              <a:rPr lang="ru-RU" sz="1200" dirty="0" smtClean="0"/>
              <a:t> Им лесные звери живы. </a:t>
            </a:r>
          </a:p>
          <a:p>
            <a:pPr algn="ctr">
              <a:buNone/>
            </a:pPr>
            <a:r>
              <a:rPr lang="ru-RU" sz="1200" dirty="0" smtClean="0"/>
              <a:t>Наши земли, наши воды</a:t>
            </a:r>
          </a:p>
          <a:p>
            <a:pPr algn="ctr">
              <a:buNone/>
            </a:pPr>
            <a:r>
              <a:rPr lang="ru-RU" sz="1200" dirty="0" smtClean="0"/>
              <a:t>Бережет он с давних пор.</a:t>
            </a:r>
          </a:p>
          <a:p>
            <a:pPr algn="ctr">
              <a:buNone/>
            </a:pPr>
            <a:r>
              <a:rPr lang="ru-RU" sz="1200" dirty="0" smtClean="0"/>
              <a:t> Ну а если жадный вор </a:t>
            </a:r>
          </a:p>
          <a:p>
            <a:pPr algn="ctr">
              <a:buNone/>
            </a:pPr>
            <a:r>
              <a:rPr lang="ru-RU" sz="1200" dirty="0" smtClean="0"/>
              <a:t>Или враг в него прорвется,</a:t>
            </a:r>
          </a:p>
          <a:p>
            <a:pPr algn="ctr">
              <a:buNone/>
            </a:pPr>
            <a:r>
              <a:rPr lang="ru-RU" sz="1200" dirty="0" smtClean="0"/>
              <a:t> Он обратно не вернется: </a:t>
            </a:r>
          </a:p>
          <a:p>
            <a:pPr algn="ctr">
              <a:buNone/>
            </a:pPr>
            <a:r>
              <a:rPr lang="ru-RU" sz="1200" dirty="0" smtClean="0"/>
              <a:t>Будет страшным приговор. </a:t>
            </a:r>
          </a:p>
          <a:p>
            <a:pPr algn="ctr">
              <a:buNone/>
            </a:pPr>
            <a:r>
              <a:rPr lang="ru-RU" sz="1200" dirty="0" smtClean="0"/>
              <a:t>Лось забьет его в упор, </a:t>
            </a:r>
          </a:p>
          <a:p>
            <a:pPr algn="ctr">
              <a:buNone/>
            </a:pPr>
            <a:r>
              <a:rPr lang="ru-RU" sz="1200" dirty="0" smtClean="0"/>
              <a:t>И олень пронзит рогами. </a:t>
            </a:r>
          </a:p>
          <a:p>
            <a:pPr algn="ctr">
              <a:buNone/>
            </a:pPr>
            <a:r>
              <a:rPr lang="ru-RU" sz="1200" dirty="0" smtClean="0"/>
              <a:t>Так ведет он речь с врагами </a:t>
            </a:r>
          </a:p>
          <a:p>
            <a:pPr algn="ctr">
              <a:buNone/>
            </a:pPr>
            <a:r>
              <a:rPr lang="ru-RU" sz="1200" dirty="0" smtClean="0"/>
              <a:t>Наш сосновый, гордый бор.</a:t>
            </a:r>
          </a:p>
          <a:p>
            <a:pPr algn="ctr">
              <a:buNone/>
            </a:pPr>
            <a:r>
              <a:rPr lang="ru-RU" sz="1200" dirty="0" smtClean="0"/>
              <a:t> Ты же, добрый человек,</a:t>
            </a:r>
          </a:p>
          <a:p>
            <a:pPr algn="ctr">
              <a:buNone/>
            </a:pPr>
            <a:r>
              <a:rPr lang="ru-RU" sz="1200" dirty="0" smtClean="0"/>
              <a:t> В бор иди, как к человеку, </a:t>
            </a:r>
          </a:p>
          <a:p>
            <a:pPr algn="ctr">
              <a:buNone/>
            </a:pPr>
            <a:r>
              <a:rPr lang="ru-RU" sz="1200" dirty="0" smtClean="0"/>
              <a:t>Как ручей впадает в реку, </a:t>
            </a:r>
          </a:p>
          <a:p>
            <a:pPr algn="ctr">
              <a:buNone/>
            </a:pPr>
            <a:r>
              <a:rPr lang="ru-RU" sz="1200" dirty="0" smtClean="0"/>
              <a:t>Или в море - воды рек.</a:t>
            </a:r>
          </a:p>
          <a:p>
            <a:pPr algn="ctr">
              <a:buNone/>
            </a:pPr>
            <a:r>
              <a:rPr lang="ru-RU" sz="1200" dirty="0" smtClean="0"/>
              <a:t> От дождя тебя шатром</a:t>
            </a:r>
          </a:p>
          <a:p>
            <a:pPr algn="ctr">
              <a:buNone/>
            </a:pPr>
            <a:r>
              <a:rPr lang="ru-RU" sz="1200" dirty="0" smtClean="0"/>
              <a:t> Он в ненастный день укроет,</a:t>
            </a:r>
          </a:p>
          <a:p>
            <a:pPr algn="ctr">
              <a:buNone/>
            </a:pPr>
            <a:r>
              <a:rPr lang="ru-RU" sz="1200" dirty="0" smtClean="0"/>
              <a:t> На поляне стол накроет, </a:t>
            </a:r>
          </a:p>
          <a:p>
            <a:pPr algn="ctr">
              <a:buNone/>
            </a:pPr>
            <a:r>
              <a:rPr lang="ru-RU" sz="1200" dirty="0" smtClean="0"/>
              <a:t>За добро платя добром.</a:t>
            </a:r>
          </a:p>
          <a:p>
            <a:pPr algn="ctr">
              <a:buNone/>
            </a:pPr>
            <a:r>
              <a:rPr lang="ru-RU" sz="1200" i="1" dirty="0" smtClean="0"/>
              <a:t>Перевод Л. Решетникова</a:t>
            </a:r>
            <a:endParaRPr lang="ru-RU" sz="1200" dirty="0" smtClean="0"/>
          </a:p>
          <a:p>
            <a:endParaRPr lang="ru-RU" sz="1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4645025" y="1489394"/>
            <a:ext cx="4041775" cy="45719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643306" y="1142984"/>
            <a:ext cx="5214974" cy="557216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lvl="0" indent="0">
              <a:spcBef>
                <a:spcPct val="0"/>
              </a:spcBef>
              <a:buNone/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r>
              <a:rPr lang="ru-RU" sz="1300" b="1" dirty="0" smtClean="0">
                <a:ea typeface="Calibri" pitchFamily="34" charset="0"/>
                <a:cs typeface="Times New Roman" pitchFamily="18" charset="0"/>
              </a:rPr>
              <a:t>Вопросы и задания 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300" b="1" i="1" dirty="0" smtClean="0">
                <a:ea typeface="Calibri" pitchFamily="34" charset="0"/>
                <a:cs typeface="Times New Roman" pitchFamily="18" charset="0"/>
              </a:rPr>
              <a:t>     Индивидуальное задание.  </a:t>
            </a: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На какие три части можно разделить это стихотворение?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…………………………………………………………………………………………………………………………………………………………….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1. За что лирический герой любит сосновый бор?</a:t>
            </a:r>
          </a:p>
          <a:p>
            <a:pPr lvl="0" eaLnBrk="0" hangingPunct="0">
              <a:spcBef>
                <a:spcPct val="0"/>
              </a:spcBef>
              <a:buNone/>
            </a:pPr>
            <a:r>
              <a:rPr lang="ru-RU" sz="1300" dirty="0" smtClean="0">
                <a:cs typeface="Times New Roman" pitchFamily="18" charset="0"/>
              </a:rPr>
              <a:t>…………………………………………………………………………….</a:t>
            </a:r>
          </a:p>
          <a:p>
            <a:pPr lvl="0" eaLnBrk="0" hangingPunct="0">
              <a:spcBef>
                <a:spcPct val="0"/>
              </a:spcBef>
              <a:buNone/>
            </a:pPr>
            <a:r>
              <a:rPr lang="ru-RU" sz="1300" dirty="0" smtClean="0">
                <a:cs typeface="Times New Roman" pitchFamily="18" charset="0"/>
              </a:rPr>
              <a:t>……………………………………………………………………………</a:t>
            </a:r>
          </a:p>
          <a:p>
            <a:pPr lvl="0" eaLnBrk="0" hangingPunct="0">
              <a:spcBef>
                <a:spcPct val="0"/>
              </a:spcBef>
              <a:buAutoNum type="arabicPeriod" startAt="2"/>
            </a:pP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Что ожидает врага, который с худыми намерениями проникнет в бор?</a:t>
            </a:r>
          </a:p>
          <a:p>
            <a:pPr lvl="0" eaLnBrk="0" hangingPunct="0">
              <a:spcBef>
                <a:spcPct val="0"/>
              </a:spcBef>
              <a:buNone/>
            </a:pPr>
            <a:r>
              <a:rPr lang="ru-RU" sz="1300" dirty="0" smtClean="0">
                <a:cs typeface="Times New Roman" pitchFamily="18" charset="0"/>
              </a:rPr>
              <a:t>……………………………………………………………………………</a:t>
            </a:r>
          </a:p>
          <a:p>
            <a:pPr lvl="0" eaLnBrk="0" hangingPunct="0">
              <a:spcBef>
                <a:spcPct val="0"/>
              </a:spcBef>
              <a:buNone/>
            </a:pPr>
            <a:r>
              <a:rPr lang="ru-RU" sz="1300" dirty="0" smtClean="0">
                <a:cs typeface="Times New Roman" pitchFamily="18" charset="0"/>
              </a:rPr>
              <a:t>……………………………………………………………………………</a:t>
            </a:r>
          </a:p>
          <a:p>
            <a:pPr lvl="0" eaLnBrk="0" hangingPunct="0">
              <a:spcBef>
                <a:spcPct val="0"/>
              </a:spcBef>
              <a:buAutoNum type="arabicPeriod" startAt="3"/>
            </a:pP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Как нужно вести себя в лесу ?</a:t>
            </a:r>
            <a:endParaRPr lang="ru-RU" sz="1300" dirty="0" smtClean="0">
              <a:cs typeface="Arial" pitchFamily="34" charset="0"/>
            </a:endParaRPr>
          </a:p>
          <a:p>
            <a:pPr lvl="0" eaLnBrk="0" hangingPunct="0">
              <a:spcBef>
                <a:spcPct val="0"/>
              </a:spcBef>
              <a:buNone/>
            </a:pPr>
            <a:r>
              <a:rPr lang="ru-RU" sz="1300" dirty="0" smtClean="0">
                <a:ea typeface="Calibri" pitchFamily="34" charset="0"/>
                <a:cs typeface="Arial" pitchFamily="34" charset="0"/>
              </a:rPr>
              <a:t>……………………………………………………………………………</a:t>
            </a:r>
          </a:p>
          <a:p>
            <a:pPr lvl="0" eaLnBrk="0" hangingPunct="0">
              <a:spcBef>
                <a:spcPct val="0"/>
              </a:spcBef>
              <a:buNone/>
            </a:pPr>
            <a:r>
              <a:rPr lang="ru-RU" sz="1300" dirty="0" smtClean="0">
                <a:ea typeface="Calibri" pitchFamily="34" charset="0"/>
                <a:cs typeface="Arial" pitchFamily="34" charset="0"/>
              </a:rPr>
              <a:t>…………………………………………………………………………..</a:t>
            </a:r>
          </a:p>
          <a:p>
            <a:pPr lvl="0" eaLnBrk="0" hangingPunct="0">
              <a:spcBef>
                <a:spcPct val="0"/>
              </a:spcBef>
              <a:buAutoNum type="arabicPeriod" startAt="4"/>
            </a:pP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При каком условии сосновый бор от « дождя тебя шатром …укроет, на поляне стол накроет…».</a:t>
            </a:r>
          </a:p>
          <a:p>
            <a:pPr lvl="0" eaLnBrk="0" hangingPunct="0">
              <a:spcBef>
                <a:spcPct val="0"/>
              </a:spcBef>
              <a:buNone/>
            </a:pPr>
            <a:r>
              <a:rPr lang="ru-RU" sz="1300" dirty="0" smtClean="0">
                <a:cs typeface="Times New Roman" pitchFamily="18" charset="0"/>
              </a:rPr>
              <a:t>……………………………………………………………………………</a:t>
            </a:r>
          </a:p>
          <a:p>
            <a:pPr lvl="0" eaLnBrk="0" hangingPunct="0">
              <a:spcBef>
                <a:spcPct val="0"/>
              </a:spcBef>
              <a:buNone/>
            </a:pPr>
            <a:r>
              <a:rPr lang="ru-RU" sz="1300" dirty="0" smtClean="0">
                <a:cs typeface="Times New Roman" pitchFamily="18" charset="0"/>
              </a:rPr>
              <a:t>……………………………………………………………………………</a:t>
            </a:r>
            <a:endParaRPr lang="ru-RU" sz="1300" dirty="0" smtClean="0">
              <a:cs typeface="Arial" pitchFamily="34" charset="0"/>
            </a:endParaRPr>
          </a:p>
          <a:p>
            <a:pPr lvl="0" eaLnBrk="0" hangingPunct="0">
              <a:spcBef>
                <a:spcPct val="0"/>
              </a:spcBef>
              <a:buNone/>
            </a:pP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5.  Приведите примеры художественно- изобразительных средств, используемых В. </a:t>
            </a:r>
            <a:r>
              <a:rPr lang="ru-RU" sz="1300" dirty="0" err="1" smtClean="0">
                <a:ea typeface="Calibri" pitchFamily="34" charset="0"/>
                <a:cs typeface="Times New Roman" pitchFamily="18" charset="0"/>
              </a:rPr>
              <a:t>Волдиным</a:t>
            </a: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lvl="0" indent="0" eaLnBrk="0" hangingPunct="0">
              <a:spcBef>
                <a:spcPct val="0"/>
              </a:spcBef>
              <a:buNone/>
            </a:pPr>
            <a:endParaRPr lang="ru-RU" sz="1300" dirty="0" smtClean="0">
              <a:cs typeface="Arial" pitchFamily="34" charset="0"/>
            </a:endParaRPr>
          </a:p>
          <a:p>
            <a:pPr marL="0" lvl="0" indent="0" eaLnBrk="0" hangingPunct="0">
              <a:spcBef>
                <a:spcPct val="0"/>
              </a:spcBef>
              <a:buFontTx/>
              <a:buChar char="-"/>
            </a:pP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1 ряд – сравнения………………………………………………..</a:t>
            </a:r>
          </a:p>
          <a:p>
            <a:pPr marL="0" lvl="0" indent="0" eaLnBrk="0" hangingPunct="0">
              <a:spcBef>
                <a:spcPct val="0"/>
              </a:spcBef>
              <a:buFontTx/>
              <a:buChar char="-"/>
            </a:pP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2 ряд- противопоставление( антитеза)…………………….</a:t>
            </a:r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-3 ряд- эпитеты……………………………………………………</a:t>
            </a:r>
            <a:endParaRPr lang="ru-RU" sz="1300" dirty="0" smtClean="0">
              <a:cs typeface="Arial" pitchFamily="34" charset="0"/>
            </a:endParaRPr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ru-RU" sz="1300" dirty="0" smtClean="0">
                <a:ea typeface="Calibri" pitchFamily="34" charset="0"/>
                <a:cs typeface="Times New Roman" pitchFamily="18" charset="0"/>
              </a:rPr>
              <a:t>-олицетворение ( </a:t>
            </a:r>
            <a:r>
              <a:rPr lang="ru-RU" sz="1300" b="1" i="1" dirty="0" smtClean="0">
                <a:ea typeface="Calibri" pitchFamily="34" charset="0"/>
                <a:cs typeface="Times New Roman" pitchFamily="18" charset="0"/>
              </a:rPr>
              <a:t>индивидуальное задание</a:t>
            </a:r>
            <a:r>
              <a:rPr lang="ru-RU" sz="1300" i="1" dirty="0" smtClean="0">
                <a:ea typeface="Calibri" pitchFamily="34" charset="0"/>
                <a:cs typeface="Times New Roman" pitchFamily="18" charset="0"/>
              </a:rPr>
              <a:t>)…………………</a:t>
            </a:r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ru-RU" sz="1300" i="1" dirty="0" smtClean="0">
                <a:ea typeface="Calibri" pitchFamily="34" charset="0"/>
                <a:cs typeface="Times New Roman" pitchFamily="18" charset="0"/>
              </a:rPr>
              <a:t>…………………………………………………………………………</a:t>
            </a:r>
            <a:endParaRPr lang="ru-RU" sz="1300" i="1" dirty="0" smtClean="0">
              <a:cs typeface="Arial" pitchFamily="34" charset="0"/>
            </a:endParaRPr>
          </a:p>
          <a:p>
            <a:endParaRPr lang="ru-RU" sz="13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7145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1" dirty="0" smtClean="0">
                <a:latin typeface="Constantia" pitchFamily="18" charset="0"/>
              </a:rPr>
              <a:t/>
            </a:r>
            <a:br>
              <a:rPr lang="ru-RU" sz="3200" b="1" dirty="0" smtClean="0">
                <a:latin typeface="Constantia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Как я сегодня отношусь к природе, так сегодня, завтра, в будущем буду жить я, моя семья, мой народ.           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/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488" y="1785926"/>
            <a:ext cx="2928958" cy="450059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sz="2000" dirty="0" smtClean="0">
              <a:latin typeface="Constantia" pitchFamily="18" charset="0"/>
            </a:endParaRPr>
          </a:p>
          <a:p>
            <a:pPr algn="ctr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С мамы начинается Земля.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В люльке просыпается Земля.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В сказке продолжается Земля.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А на Земле – песни.</a:t>
            </a:r>
          </a:p>
          <a:p>
            <a:pPr algn="ctr">
              <a:buNone/>
            </a:pPr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 </a:t>
            </a:r>
            <a:r>
              <a:rPr lang="ru-RU" sz="2000" i="1" dirty="0" err="1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Юван</a:t>
            </a: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</a:t>
            </a:r>
            <a:r>
              <a:rPr lang="ru-RU" sz="2000" i="1" dirty="0" err="1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Шесталов</a:t>
            </a:r>
            <a:r>
              <a:rPr lang="ru-RU" sz="2000" i="1" dirty="0" smtClean="0">
                <a:latin typeface="Constantia" pitchFamily="18" charset="0"/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</a:rPr>
              <a:t>          </a:t>
            </a:r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hlinkClick r:id="rId3" action="ppaction://hlinkfile"/>
              </a:rPr>
              <a:t>музыка</a:t>
            </a:r>
            <a:endParaRPr lang="ru-RU" b="1" dirty="0" smtClean="0">
              <a:solidFill>
                <a:srgbClr val="C00000"/>
              </a:solidFill>
              <a:latin typeface="Constantia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>
            <a:off x="8686800" y="2129155"/>
            <a:ext cx="45719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Содержимое 6" descr="SaamiGirl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rcRect t="5000" b="2500"/>
          <a:stretch>
            <a:fillRect/>
          </a:stretch>
        </p:blipFill>
        <p:spPr>
          <a:xfrm>
            <a:off x="214282" y="1571612"/>
            <a:ext cx="2500330" cy="3477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k5.jpg"/>
          <p:cNvPicPr>
            <a:picLocks noChangeAspect="1"/>
          </p:cNvPicPr>
          <p:nvPr/>
        </p:nvPicPr>
        <p:blipFill>
          <a:blip r:embed="rId5" cstate="print"/>
          <a:srcRect b="6501"/>
          <a:stretch>
            <a:fillRect/>
          </a:stretch>
        </p:blipFill>
        <p:spPr>
          <a:xfrm>
            <a:off x="5929322" y="4071942"/>
            <a:ext cx="321467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5707.yoGoh2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4845733"/>
            <a:ext cx="2654663" cy="1869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original.jpg"/>
          <p:cNvPicPr>
            <a:picLocks noChangeAspect="1"/>
          </p:cNvPicPr>
          <p:nvPr/>
        </p:nvPicPr>
        <p:blipFill>
          <a:blip r:embed="rId7" cstate="print"/>
          <a:srcRect b="6250"/>
          <a:stretch>
            <a:fillRect/>
          </a:stretch>
        </p:blipFill>
        <p:spPr>
          <a:xfrm>
            <a:off x="5857883" y="2000240"/>
            <a:ext cx="3078425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ru-RU" sz="1600" b="1" dirty="0" smtClean="0"/>
              <a:t>Раскрась картинку.                                                                            Рефлексия.</a:t>
            </a:r>
            <a:endParaRPr lang="ru-RU" sz="1600" b="1" dirty="0"/>
          </a:p>
        </p:txBody>
      </p:sp>
      <p:pic>
        <p:nvPicPr>
          <p:cNvPr id="16386" name="Picture 2" descr="C:\Users\алексей\Pictures\Мои сканированные изображения\2012-01 (янв)\сканирование0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-65196" y="1922528"/>
            <a:ext cx="5572164" cy="3584448"/>
          </a:xfrm>
          <a:prstGeom prst="rect">
            <a:avLst/>
          </a:prstGeom>
          <a:noFill/>
        </p:spPr>
      </p:pic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4643018" y="572770"/>
            <a:ext cx="4000948" cy="5570873"/>
            <a:chOff x="3591" y="1244"/>
            <a:chExt cx="1468" cy="2046"/>
          </a:xfrm>
        </p:grpSpPr>
        <p:sp>
          <p:nvSpPr>
            <p:cNvPr id="6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7" name="AutoShape 34"/>
            <p:cNvSpPr>
              <a:spLocks noChangeArrowheads="1"/>
            </p:cNvSpPr>
            <p:nvPr/>
          </p:nvSpPr>
          <p:spPr bwMode="gray">
            <a:xfrm>
              <a:off x="3721" y="1490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" name="Group 37"/>
            <p:cNvGrpSpPr>
              <a:grpSpLocks/>
            </p:cNvGrpSpPr>
            <p:nvPr/>
          </p:nvGrpSpPr>
          <p:grpSpPr bwMode="auto">
            <a:xfrm>
              <a:off x="3591" y="1244"/>
              <a:ext cx="1467" cy="473"/>
              <a:chOff x="346" y="494"/>
              <a:chExt cx="2423" cy="779"/>
            </a:xfrm>
          </p:grpSpPr>
          <p:sp>
            <p:nvSpPr>
              <p:cNvPr id="15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6" name="Oval 39"/>
              <p:cNvSpPr>
                <a:spLocks noChangeArrowheads="1"/>
              </p:cNvSpPr>
              <p:nvPr/>
            </p:nvSpPr>
            <p:spPr bwMode="gray">
              <a:xfrm>
                <a:off x="650" y="669"/>
                <a:ext cx="1819" cy="6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7" name="Oval 40"/>
              <p:cNvSpPr>
                <a:spLocks noChangeArrowheads="1"/>
              </p:cNvSpPr>
              <p:nvPr/>
            </p:nvSpPr>
            <p:spPr bwMode="gray">
              <a:xfrm>
                <a:off x="1304" y="669"/>
                <a:ext cx="1209" cy="55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8" name="Oval 41"/>
              <p:cNvSpPr>
                <a:spLocks noChangeArrowheads="1"/>
              </p:cNvSpPr>
              <p:nvPr/>
            </p:nvSpPr>
            <p:spPr bwMode="gray">
              <a:xfrm>
                <a:off x="1311" y="765"/>
                <a:ext cx="600" cy="4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9" name="Oval 42"/>
              <p:cNvSpPr>
                <a:spLocks noChangeArrowheads="1"/>
              </p:cNvSpPr>
              <p:nvPr/>
            </p:nvSpPr>
            <p:spPr bwMode="gray">
              <a:xfrm rot="16200000">
                <a:off x="1180" y="-340"/>
                <a:ext cx="756" cy="242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sz="1400" b="1" dirty="0" smtClean="0"/>
              </a:p>
              <a:p>
                <a:endParaRPr lang="ru-RU" sz="1400" b="1" dirty="0"/>
              </a:p>
              <a:p>
                <a:endParaRPr lang="ru-RU" sz="1400" b="1" dirty="0" smtClean="0"/>
              </a:p>
              <a:p>
                <a:endParaRPr lang="ru-RU" sz="1400" b="1" dirty="0"/>
              </a:p>
              <a:p>
                <a:endParaRPr lang="ru-RU" sz="1400" b="1" dirty="0" smtClean="0"/>
              </a:p>
              <a:p>
                <a:endParaRPr lang="ru-RU" sz="1400" b="1" dirty="0"/>
              </a:p>
              <a:p>
                <a:endParaRPr lang="ru-RU" sz="1400" b="1" dirty="0" smtClean="0"/>
              </a:p>
              <a:p>
                <a:endParaRPr lang="ru-RU" sz="1400" b="1" dirty="0"/>
              </a:p>
              <a:p>
                <a:endParaRPr lang="ru-RU" sz="1400" b="1" dirty="0" smtClean="0"/>
              </a:p>
              <a:p>
                <a:endParaRPr lang="ru-RU" sz="1400" b="1" dirty="0"/>
              </a:p>
              <a:p>
                <a:endParaRPr lang="ru-RU" sz="1400" b="1" dirty="0" smtClean="0"/>
              </a:p>
              <a:p>
                <a:r>
                  <a:rPr lang="ru-RU" sz="1400" b="1" dirty="0" smtClean="0"/>
                  <a:t>1.Что нового я узнал?</a:t>
                </a:r>
              </a:p>
              <a:p>
                <a:r>
                  <a:rPr lang="ru-RU" sz="1400" b="1" dirty="0" smtClean="0"/>
                  <a:t>2. Понравилась ли презентация?</a:t>
                </a:r>
              </a:p>
              <a:p>
                <a:r>
                  <a:rPr lang="ru-RU" sz="1400" b="1" dirty="0" smtClean="0"/>
                  <a:t>3.Будешь ли использовать </a:t>
                </a:r>
              </a:p>
              <a:p>
                <a:r>
                  <a:rPr lang="ru-RU" sz="1400" b="1" dirty="0" smtClean="0"/>
                  <a:t>полученные знания?</a:t>
                </a:r>
              </a:p>
              <a:p>
                <a:r>
                  <a:rPr lang="ru-RU" sz="1400" b="1" dirty="0" smtClean="0"/>
                  <a:t>4. Какое участие принял ты на уроке?</a:t>
                </a:r>
              </a:p>
              <a:p>
                <a:r>
                  <a:rPr lang="ru-RU" sz="1400" b="1" dirty="0" smtClean="0"/>
                  <a:t>(активное, пассивное)</a:t>
                </a:r>
                <a:endParaRPr lang="ru-RU" sz="1400" b="1" dirty="0"/>
              </a:p>
            </p:txBody>
          </p:sp>
        </p:grpSp>
        <p:sp>
          <p:nvSpPr>
            <p:cNvPr id="11" name="Text Box 43"/>
            <p:cNvSpPr txBox="1">
              <a:spLocks noChangeArrowheads="1"/>
            </p:cNvSpPr>
            <p:nvPr/>
          </p:nvSpPr>
          <p:spPr bwMode="gray">
            <a:xfrm>
              <a:off x="4256" y="1296"/>
              <a:ext cx="77" cy="1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en-US" sz="1800" dirty="0">
                <a:effectLst/>
                <a:latin typeface="Arial" charset="0"/>
              </a:endParaRPr>
            </a:p>
          </p:txBody>
        </p:sp>
        <p:sp>
          <p:nvSpPr>
            <p:cNvPr id="12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14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1400" dirty="0" smtClean="0">
                  <a:solidFill>
                    <a:srgbClr val="000000"/>
                  </a:solidFill>
                  <a:effectLst/>
                </a:rPr>
                <a:t> ……………………………………………..</a:t>
              </a:r>
            </a:p>
            <a:p>
              <a:r>
                <a:rPr lang="ru-RU" sz="1400" dirty="0" smtClean="0">
                  <a:solidFill>
                    <a:srgbClr val="000000"/>
                  </a:solidFill>
                  <a:effectLst/>
                </a:rPr>
                <a:t>………………………………………………</a:t>
              </a:r>
            </a:p>
            <a:p>
              <a:r>
                <a:rPr lang="ru-RU" sz="1400" dirty="0" smtClean="0">
                  <a:solidFill>
                    <a:srgbClr val="000000"/>
                  </a:solidFill>
                  <a:effectLst/>
                </a:rPr>
  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  </a:r>
              <a:endParaRPr lang="en-US" sz="1800" dirty="0"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Материалы для архивариуса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1600" b="1" dirty="0" smtClean="0"/>
              <a:t>                                             1 историческая справка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           В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1993 году </a:t>
            </a: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Ханты-Мансийский автономный округ стал равноправной частью (субъектом) Российской Федерации и  </a:t>
            </a: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входит  </a:t>
            </a: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состав нашего большого </a:t>
            </a: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государства</a:t>
            </a: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Историческое название края – </a:t>
            </a:r>
            <a:r>
              <a:rPr lang="ru-RU" sz="1600" b="1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Югра</a:t>
            </a: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ru-RU" sz="1600" b="1" i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600" b="1" i="1" dirty="0"/>
              <a:t> </a:t>
            </a:r>
            <a:r>
              <a:rPr lang="ru-RU" sz="1600" b="1" i="1" dirty="0" smtClean="0"/>
              <a:t>     </a:t>
            </a: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Полное </a:t>
            </a: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название  - </a:t>
            </a: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Ханты-Мансийский автономный округ –</a:t>
            </a:r>
            <a:r>
              <a:rPr lang="ru-RU" sz="1600" b="1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Югра</a:t>
            </a: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600" b="1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ХМАО-Югра</a:t>
            </a: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600" dirty="0" smtClean="0"/>
              <a:t>                  </a:t>
            </a:r>
          </a:p>
          <a:p>
            <a:pPr>
              <a:buNone/>
            </a:pPr>
            <a:r>
              <a:rPr lang="ru-RU" sz="1600" dirty="0" smtClean="0"/>
              <a:t>                                   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67544" y="4077072"/>
            <a:ext cx="8229600" cy="2188840"/>
          </a:xfrm>
          <a:prstGeom prst="rect">
            <a:avLst/>
          </a:prstGeom>
          <a:ln w="9525" cap="flat" cmpd="sng" algn="ctr">
            <a:solidFill>
              <a:schemeClr val="dk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ru-RU" sz="1600" dirty="0" smtClean="0"/>
              <a:t> </a:t>
            </a:r>
          </a:p>
          <a:p>
            <a:pPr algn="ctr">
              <a:buNone/>
            </a:pPr>
            <a:r>
              <a:rPr lang="ru-RU" sz="1600" b="1" dirty="0" smtClean="0"/>
              <a:t>2 историческая справка</a:t>
            </a:r>
          </a:p>
          <a:p>
            <a:pPr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1600" dirty="0" smtClean="0"/>
              <a:t>           </a:t>
            </a:r>
            <a:r>
              <a:rPr lang="ru-RU" sz="1600" b="1" i="1" dirty="0" smtClean="0">
                <a:solidFill>
                  <a:schemeClr val="tx1"/>
                </a:solidFill>
              </a:rPr>
              <a:t>В Нижневартовском районе из коренных народов преобладает народ ханты. </a:t>
            </a:r>
            <a:r>
              <a:rPr lang="ru-RU" sz="1600" b="1" i="1" dirty="0" err="1" smtClean="0">
                <a:solidFill>
                  <a:schemeClr val="tx1"/>
                </a:solidFill>
              </a:rPr>
              <a:t>Югры</a:t>
            </a:r>
            <a:r>
              <a:rPr lang="ru-RU" sz="1600" b="1" i="1" dirty="0" smtClean="0">
                <a:solidFill>
                  <a:schemeClr val="tx1"/>
                </a:solidFill>
              </a:rPr>
              <a:t>, </a:t>
            </a:r>
            <a:r>
              <a:rPr lang="ru-RU" sz="1600" b="1" i="1" dirty="0" err="1" smtClean="0">
                <a:solidFill>
                  <a:schemeClr val="tx1"/>
                </a:solidFill>
              </a:rPr>
              <a:t>остяки,ханты</a:t>
            </a:r>
            <a:r>
              <a:rPr lang="ru-RU" sz="1600" b="1" i="1" dirty="0" smtClean="0">
                <a:solidFill>
                  <a:schemeClr val="tx1"/>
                </a:solidFill>
              </a:rPr>
              <a:t> – три названия одного  и того же народа. Древнее самоназвание </a:t>
            </a:r>
            <a:r>
              <a:rPr lang="ru-RU" sz="1600" b="1" i="1" dirty="0" err="1" smtClean="0">
                <a:solidFill>
                  <a:schemeClr val="tx1"/>
                </a:solidFill>
              </a:rPr>
              <a:t>хантэ</a:t>
            </a:r>
            <a:r>
              <a:rPr lang="ru-RU" sz="1600" b="1" i="1" dirty="0" smtClean="0">
                <a:solidFill>
                  <a:schemeClr val="tx1"/>
                </a:solidFill>
              </a:rPr>
              <a:t> ( кантах), что означает и «народ» и «человек».</a:t>
            </a:r>
            <a:endParaRPr kumimoji="0" lang="ru-RU" sz="1600" b="1" i="1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4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515352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</a:t>
            </a:r>
            <a:r>
              <a:rPr lang="ru-RU" sz="3200" b="1" dirty="0" smtClean="0">
                <a:solidFill>
                  <a:schemeClr val="bg1">
                    <a:lumMod val="25000"/>
                  </a:schemeClr>
                </a:solidFill>
                <a:latin typeface="Constantia" pitchFamily="18" charset="0"/>
              </a:rPr>
              <a:t>Ханты-Мансийский автономный округ- </a:t>
            </a:r>
            <a:r>
              <a:rPr lang="ru-RU" sz="3200" b="1" dirty="0" err="1" smtClean="0">
                <a:solidFill>
                  <a:schemeClr val="bg1">
                    <a:lumMod val="25000"/>
                  </a:schemeClr>
                </a:solidFill>
                <a:latin typeface="Constantia" pitchFamily="18" charset="0"/>
              </a:rPr>
              <a:t>Югра</a:t>
            </a:r>
            <a:r>
              <a:rPr lang="ru-RU" sz="3200" b="1" dirty="0" smtClean="0">
                <a:solidFill>
                  <a:schemeClr val="bg1">
                    <a:lumMod val="25000"/>
                  </a:schemeClr>
                </a:solidFill>
                <a:latin typeface="Constantia" pitchFamily="18" charset="0"/>
              </a:rPr>
              <a:t>          </a:t>
            </a:r>
            <a:r>
              <a:rPr lang="ru-RU" sz="2000" b="1" dirty="0" smtClean="0">
                <a:solidFill>
                  <a:srgbClr val="FF0000"/>
                </a:solidFill>
                <a:latin typeface="Constantia" pitchFamily="18" charset="0"/>
                <a:hlinkClick r:id="rId2" action="ppaction://hlinkfile"/>
              </a:rPr>
              <a:t>Песня</a:t>
            </a:r>
            <a:endParaRPr lang="ru-RU" sz="20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57200" y="1489394"/>
            <a:ext cx="4040188" cy="45719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5074" y="857233"/>
            <a:ext cx="2471726" cy="221457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Picture 2" descr="C:\Users\алексей\Pictures\Рисунок1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8072494" cy="5357826"/>
          </a:xfrm>
          <a:prstGeom prst="rect">
            <a:avLst/>
          </a:prstGeom>
          <a:noFill/>
        </p:spPr>
      </p:pic>
      <p:pic>
        <p:nvPicPr>
          <p:cNvPr id="8" name="Рисунок 7" descr="C:\Users\Танюська\Desktop\герб\250px-Coat_of_Arms_of_Yugra.svg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268760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ЛИТЕРАТУРНАЯ   КАРТА 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</a:b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  <a:latin typeface="Constantia" pitchFamily="18" charset="0"/>
              </a:rPr>
              <a:t>ХМАО-Югры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 flipV="1">
            <a:off x="8686800" y="1489393"/>
            <a:ext cx="100042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 flipH="1">
            <a:off x="8686800" y="2174875"/>
            <a:ext cx="45719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Содержимое 3" descr="C:\Users\Танюська\Desktop\560px-Yugra_Subdivisions.svg.png"/>
          <p:cNvPicPr>
            <a:picLocks noGrp="1"/>
          </p:cNvPicPr>
          <p:nvPr>
            <p:ph sz="half" idx="2"/>
          </p:nvPr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285720" y="785794"/>
            <a:ext cx="7972452" cy="5715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C:\Users\алексей\Pictures\untitled.bmp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2143116"/>
            <a:ext cx="1428750" cy="1714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3" descr="C:\Users\алексей\Pictures\2.bmp">
            <a:hlinkClick r:id="rId7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3284984"/>
            <a:ext cx="1368152" cy="16430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Picture 6">
            <a:hlinkClick r:id="rId9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00166" y="4000504"/>
            <a:ext cx="1214446" cy="1714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Picture 4" descr="C:\Users\алексей\Pictures\untitle3d.bmp">
            <a:hlinkClick r:id="rId11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00364" y="3929066"/>
            <a:ext cx="1143008" cy="15826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Picture 5" descr="F:\Ханты и манси\Ю.Шесталов\m_30565.jpg">
            <a:hlinkClick r:id="rId1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5984" y="2285991"/>
            <a:ext cx="1785950" cy="15648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Picture 2" descr="I:\Интеракт путешест\Гиперссылки к Приложению\portret.jpg">
            <a:hlinkClick r:id="rId1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940152" y="3068960"/>
            <a:ext cx="1584175" cy="18393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5729"/>
            <a:ext cx="7772400" cy="1285883"/>
          </a:xfrm>
        </p:spPr>
        <p:txBody>
          <a:bodyPr/>
          <a:lstStyle/>
          <a:p>
            <a:r>
              <a:rPr lang="ru-RU" dirty="0" smtClean="0"/>
              <a:t> Туристическая путевка </a:t>
            </a:r>
            <a:r>
              <a:rPr lang="ru-RU" dirty="0" smtClean="0">
                <a:latin typeface="Arial" pitchFamily="34" charset="0"/>
                <a:cs typeface="AngsanaUPC" pitchFamily="18" charset="-34"/>
              </a:rPr>
              <a:t>   </a:t>
            </a:r>
            <a:endParaRPr lang="ru-RU" dirty="0">
              <a:latin typeface="Arial" pitchFamily="34" charset="0"/>
              <a:cs typeface="AngsanaUPC" pitchFamily="18" charset="-34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596" y="1500174"/>
            <a:ext cx="8001056" cy="4593122"/>
          </a:xfrm>
        </p:spPr>
        <p:txBody>
          <a:bodyPr/>
          <a:lstStyle/>
          <a:p>
            <a:r>
              <a:rPr lang="ru-RU" sz="2000" dirty="0" smtClean="0"/>
              <a:t>Дорогой мальчик (девочка) !  </a:t>
            </a:r>
            <a:r>
              <a:rPr lang="ru-RU" sz="2000" dirty="0" err="1" smtClean="0"/>
              <a:t>Ешак</a:t>
            </a:r>
            <a:r>
              <a:rPr lang="ru-RU" sz="2000" dirty="0" smtClean="0"/>
              <a:t> пух (</a:t>
            </a:r>
            <a:r>
              <a:rPr lang="ru-RU" sz="2000" dirty="0" err="1" smtClean="0"/>
              <a:t>эви</a:t>
            </a:r>
            <a:r>
              <a:rPr lang="ru-RU" sz="2000" dirty="0" smtClean="0"/>
              <a:t>)  !</a:t>
            </a:r>
          </a:p>
          <a:p>
            <a:endParaRPr lang="ru-RU" sz="2000" dirty="0" smtClean="0"/>
          </a:p>
          <a:p>
            <a:pPr algn="l"/>
            <a:r>
              <a:rPr lang="ru-RU" sz="2000" dirty="0" smtClean="0"/>
              <a:t>    Вы  сегодня  отправляетесь в путешествие</a:t>
            </a:r>
          </a:p>
          <a:p>
            <a:pPr algn="l"/>
            <a:endParaRPr lang="ru-RU" sz="2000" dirty="0" smtClean="0"/>
          </a:p>
          <a:p>
            <a:pPr algn="l"/>
            <a:r>
              <a:rPr lang="ru-RU" sz="2000" dirty="0" smtClean="0"/>
              <a:t>( </a:t>
            </a:r>
            <a:r>
              <a:rPr lang="ru-RU" sz="2000" dirty="0" smtClean="0">
                <a:solidFill>
                  <a:srgbClr val="FF0000"/>
                </a:solidFill>
              </a:rPr>
              <a:t>куда ?</a:t>
            </a:r>
            <a:r>
              <a:rPr lang="ru-RU" sz="2000" dirty="0" smtClean="0"/>
              <a:t>)</a:t>
            </a:r>
          </a:p>
          <a:p>
            <a:pPr algn="l"/>
            <a:r>
              <a:rPr lang="ru-RU" sz="2000" dirty="0" smtClean="0"/>
              <a:t>(</a:t>
            </a:r>
            <a:r>
              <a:rPr lang="ru-RU" sz="2000" dirty="0" smtClean="0">
                <a:solidFill>
                  <a:srgbClr val="FF0000"/>
                </a:solidFill>
              </a:rPr>
              <a:t>с кем встретитесь, что увидите</a:t>
            </a:r>
            <a:r>
              <a:rPr lang="ru-RU" sz="2000" dirty="0" smtClean="0"/>
              <a:t>) </a:t>
            </a:r>
          </a:p>
          <a:p>
            <a:pPr algn="l"/>
            <a:r>
              <a:rPr lang="ru-RU" sz="2000" dirty="0" smtClean="0"/>
              <a:t> </a:t>
            </a:r>
          </a:p>
          <a:p>
            <a:pPr algn="l"/>
            <a:r>
              <a:rPr lang="ru-RU" sz="2000" dirty="0" smtClean="0"/>
              <a:t> </a:t>
            </a:r>
          </a:p>
          <a:p>
            <a:pPr algn="l"/>
            <a:r>
              <a:rPr lang="ru-RU" sz="2000" dirty="0" smtClean="0"/>
              <a:t>(</a:t>
            </a:r>
            <a:r>
              <a:rPr lang="ru-RU" sz="2000" dirty="0" smtClean="0">
                <a:solidFill>
                  <a:srgbClr val="FF0000"/>
                </a:solidFill>
              </a:rPr>
              <a:t>с какой целью?)  </a:t>
            </a:r>
            <a:r>
              <a:rPr lang="ru-RU" sz="2000" dirty="0" smtClean="0"/>
              <a:t>для  того , чтобы</a:t>
            </a:r>
          </a:p>
          <a:p>
            <a:pPr algn="l"/>
            <a:endParaRPr lang="ru-RU" sz="2000" dirty="0" smtClean="0"/>
          </a:p>
          <a:p>
            <a:pPr algn="l"/>
            <a:r>
              <a:rPr lang="ru-RU" sz="2000" dirty="0" smtClean="0"/>
              <a:t>  </a:t>
            </a:r>
          </a:p>
          <a:p>
            <a:pPr algn="l"/>
            <a:r>
              <a:rPr lang="ru-RU" sz="2000" dirty="0" smtClean="0"/>
              <a:t>     Еремей                             </a:t>
            </a:r>
            <a:r>
              <a:rPr lang="ru-RU" sz="2000" dirty="0" err="1" smtClean="0"/>
              <a:t>Юван</a:t>
            </a:r>
            <a:r>
              <a:rPr lang="ru-RU" sz="2000" dirty="0" smtClean="0"/>
              <a:t>                     Владимир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2924944"/>
            <a:ext cx="676875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 Ханты –Мансийскому автономному округу;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861048"/>
            <a:ext cx="7272808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встретимся с писателями и поэтами Севера, </a:t>
            </a:r>
          </a:p>
          <a:p>
            <a:pPr algn="ctr"/>
            <a:r>
              <a:rPr lang="ru-RU" b="1" dirty="0" smtClean="0"/>
              <a:t>познакомимся с их произведениями; 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4869160"/>
            <a:ext cx="7272808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 знать творчество тех писателей и поэтов на чьей земле мы проживаем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093296"/>
            <a:ext cx="1656184" cy="2880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</a:t>
            </a:r>
            <a:r>
              <a:rPr lang="ru-RU" b="1" dirty="0" err="1" smtClean="0"/>
              <a:t>Айпин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6093296"/>
            <a:ext cx="1656184" cy="2880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</a:t>
            </a:r>
            <a:r>
              <a:rPr lang="ru-RU" b="1" dirty="0" err="1" smtClean="0"/>
              <a:t>Шесталов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68144" y="6165304"/>
            <a:ext cx="1656184" cy="2880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 </a:t>
            </a:r>
            <a:r>
              <a:rPr lang="ru-RU" b="1" dirty="0" err="1" smtClean="0"/>
              <a:t>Волдин</a:t>
            </a:r>
            <a:endParaRPr lang="ru-RU" b="1" dirty="0"/>
          </a:p>
        </p:txBody>
      </p:sp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43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Юван</a:t>
            </a:r>
            <a:r>
              <a:rPr lang="ru-RU" dirty="0" smtClean="0"/>
              <a:t> </a:t>
            </a:r>
            <a:r>
              <a:rPr lang="ru-RU" dirty="0" err="1" smtClean="0"/>
              <a:t>Шесталов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4329114" cy="4768865"/>
          </a:xfrm>
        </p:spPr>
        <p:txBody>
          <a:bodyPr/>
          <a:lstStyle/>
          <a:p>
            <a:pPr algn="ctr">
              <a:buNone/>
            </a:pPr>
            <a:r>
              <a:rPr lang="ru-RU" sz="14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тундра.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И </a:t>
            </a: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тайга.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Земля и человек...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Нерасторжима связь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тобою, белый снег!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с нартами - олень,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с тундрою - песец,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со звездой - звезда.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творением - творец.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связаны с землёй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Бессмертно,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Навсегда: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</a:t>
            </a: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будто кровь моя,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6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Течёт её вода.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714876" y="1643050"/>
            <a:ext cx="3357586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чем это стихотворение?(тема).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  Каков смысл  этого стихотворения?( идея).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Какое образное сравнение использует поэт для того, чтобы показать неразрывную связь человека и природы? 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9286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</a:rPr>
              <a:t>« Север мой…»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Идейно-художественное своеобразие произведения  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071547"/>
          <a:ext cx="8401080" cy="5275441"/>
        </p:xfrm>
        <a:graphic>
          <a:graphicData uri="http://schemas.openxmlformats.org/drawingml/2006/table">
            <a:tbl>
              <a:tblPr firstCol="1" bandRow="1">
                <a:tableStyleId>{7DF18680-E054-41AD-8BC1-D1AEF772440D}</a:tableStyleId>
              </a:tblPr>
              <a:tblGrid>
                <a:gridCol w="1357322"/>
                <a:gridCol w="1676393"/>
                <a:gridCol w="2406576"/>
                <a:gridCol w="2960789"/>
              </a:tblGrid>
              <a:tr h="560382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Автор и произведение</a:t>
                      </a:r>
                      <a:endParaRPr lang="ru-RU" sz="13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Тема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Основная мысль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Художественные средства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8453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Юван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</a:p>
                    <a:p>
                      <a:r>
                        <a:rPr lang="ru-RU" sz="16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Шесталов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952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Еремей </a:t>
                      </a:r>
                    </a:p>
                    <a:p>
                      <a:r>
                        <a:rPr lang="ru-RU" sz="16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Айпин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868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Владимир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Волдин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4889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Вывод </a:t>
                      </a:r>
                      <a:endParaRPr lang="ru-RU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Еремей </a:t>
            </a:r>
            <a:r>
              <a:rPr lang="ru-RU" sz="16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Айпин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 Земли  (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отрывок </a:t>
            </a:r>
            <a:r>
              <a:rPr lang="ru-RU" sz="16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 книги «У гаснущего очага»)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/>
          <a:lstStyle/>
          <a:p>
            <a:pPr>
              <a:buNone/>
            </a:pP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Когда </a:t>
            </a: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Мама случайно задевала землю острием топора, она быстро ровняла порез, закрывала его щепками и хвоей. Я вспомнил: то же самое делал и Отец, если его топор нечаянно соскальзывал с дерева.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спросил у Мамы: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Что все это значит?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Это рана на теле Земли, - сказала Мама.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Рана?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Да, ни в коем случае нельзя оставлять раны.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Почему? Больно Ей... Больно? - удивился я.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Да. Если случайно поранишь Землю - Сидящую Матерь, нужно сразу же полечить рану. Как же полечить?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Нужно</a:t>
            </a:r>
            <a:r>
              <a:rPr lang="ru-RU" sz="12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заровнять порез, чтобы побыстрей заживал.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Ты мне </a:t>
            </a:r>
            <a:r>
              <a:rPr lang="ru-RU" sz="12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раньше этого не говорила, Мама.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-Я тебе еще о многом не говорила, Роман.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Расскажешь?</a:t>
            </a:r>
          </a:p>
          <a:p>
            <a:pPr>
              <a:buNone/>
            </a:pP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Конечно  же - будет время</a:t>
            </a: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многое </a:t>
            </a: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узнаешь .</a:t>
            </a:r>
          </a:p>
          <a:p>
            <a:pPr>
              <a:buNone/>
            </a:pP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Я </a:t>
            </a: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уже знал, что нельзя часто повторять священное имя Той, что держит нас : Земля!..Только в </a:t>
            </a: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особо значительных </a:t>
            </a: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случаях, на больших торжествах-праздниках, а также в критическую минуту, когда взывают о помощи, - вот тогда называют Ее этим высоким именем - Земля! А в повседневной жизни зовут просто Сидящей. Наверное, от частого употребления изнашивается имя, тускнеет, соображал я. Поэтому детям и не разрешают попусту повторять его. И сама Она, коль услышит, возможно, бывает недовольна этим...</a:t>
            </a:r>
          </a:p>
          <a:p>
            <a:pPr>
              <a:buNone/>
            </a:pP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вспомнил слова Матери о том, что у всего живого есть душа. Есть душа у человека. Есть душа у дерева. Есть душа у </a:t>
            </a:r>
            <a:r>
              <a:rPr lang="ru-RU" sz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травиночки</a:t>
            </a:r>
            <a:r>
              <a: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цветка. Есть душа у Земли. А все, у кого есть душа, чувствуют боль</a:t>
            </a: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>
              <a:buNone/>
            </a:pP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Сейчас меня интересовала Земля. Поэтому спросил у Мамы:</a:t>
            </a:r>
          </a:p>
          <a:p>
            <a:pPr>
              <a:buNone/>
            </a:pP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Ей очень больно?</a:t>
            </a:r>
          </a:p>
          <a:p>
            <a:pPr>
              <a:buNone/>
            </a:pP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Конечно. Помнишь, ты палец себе порезал?</a:t>
            </a:r>
          </a:p>
          <a:p>
            <a:pPr>
              <a:buNone/>
            </a:pP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Помню.</a:t>
            </a:r>
          </a:p>
          <a:p>
            <a:pPr>
              <a:buNone/>
            </a:pP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Помнишь боль?</a:t>
            </a:r>
          </a:p>
          <a:p>
            <a:pPr>
              <a:buNone/>
            </a:pPr>
            <a:r>
              <a: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Да, помню.</a:t>
            </a:r>
          </a:p>
          <a:p>
            <a:pPr>
              <a:buNone/>
            </a:pPr>
            <a:endParaRPr lang="ru-RU" sz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372476" cy="6054749"/>
          </a:xfrm>
        </p:spPr>
        <p:txBody>
          <a:bodyPr/>
          <a:lstStyle/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Сейчас меня интересовала Земля. Поэтому спросил у Мамы: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Ей очень больно?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Конечно. Помнишь, ты палец себе порезал?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Помню.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Помнишь боль?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Да, помню.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Вот и Сидящей так же больно, - грустно проговорила Мама. -Только мы не чувствуем Ее боли...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живо представил себе Сидящую: вот Она, величественная Женщина-Красавица, а мы, люди, живем и бегаем по Ее плечам. И, по неразумности своей, иногда причиняем Ей боль, приносим страдания. Но Она, казавшаяся мне одновременно и человеком, и Богиней</a:t>
            </a:r>
            <a:r>
              <a:rPr lang="ru-RU" sz="11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прощает нам многие обиды. Ведь Она такая же добрая и справедливая, как и моя Мама. И понимает, что дети могут и пошалить. Недаром называют Ее Сидящей Матерью. Стало быть, все </a:t>
            </a:r>
            <a:r>
              <a:rPr lang="ru-RU" sz="1100" dirty="0" smtClean="0"/>
              <a:t>люд</a:t>
            </a: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ru-RU" sz="11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Земли-Ее</a:t>
            </a: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дети...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взглянул на свою Маму. И мне пришла мысль: моя Мама чувствует </a:t>
            </a:r>
            <a:r>
              <a:rPr lang="ru-RU" sz="1100" b="1" cap="smal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 Сидящей Матери, боль Земли. Если и не до каждого человека  доходит эта боль, то моя Мама наверняка чувствует ее. Когда она острием топора задевала Землю, я видел на лице Мамы боль. И поэтому спросил тихо: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-Мама, а ты чувствуешь боль Сидящей? 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Она внимательно посмотрела на меня, помолчала немного, затем   тихо и задумчиво  сказала: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Может быть, иногда и чувствую... 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Тогда  мне еще неведома была чужая боль. Позже, размышляя об этом , я понял, что корень всех корней жизни находится в Земле. Корень дерева, само дерево, плоды дерева, жучки-паучки, звери и птицы, человек... Все взаимосвязано, все </a:t>
            </a:r>
            <a:r>
              <a:rPr lang="ru-RU" sz="1100" dirty="0" smtClean="0"/>
              <a:t>д</a:t>
            </a: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ержится на одном корне, и корень этот уходит в Землю. И поранивший Землю поранит и корень всех корней. И замахнувшийся на корень прежде всего замахивается на себя и на человечество. Но боль изначальную чувствуют немно­гие, а конечную - почти все. Ибо каждый замах потом обязательно откликнется...</a:t>
            </a:r>
          </a:p>
          <a:p>
            <a:pPr>
              <a:buNone/>
            </a:pPr>
            <a:r>
              <a:rPr lang="ru-RU" sz="11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</a:t>
            </a: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слушал Маму. Потом в мою голову пришла другая мысль. И я спросил: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Мама, а разве лопатой мы не причиняем Ей боль? -Нет.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Отчего так - ведь лопата острая?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Когда для нужного дела мы копаем или строим - Земля только рада этому.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За это Она не сердится на человека?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Нет, не сердится.</a:t>
            </a:r>
          </a:p>
          <a:p>
            <a:pPr>
              <a:buNone/>
            </a:pPr>
            <a:r>
              <a:rPr lang="ru-RU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Она умная?</a:t>
            </a:r>
          </a:p>
          <a:p>
            <a:pPr>
              <a:buNone/>
            </a:pPr>
            <a:endParaRPr lang="ru-RU" sz="11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56">
  <a:themeElements>
    <a:clrScheme name="round rectangle beve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round 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ound 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cdb2004c010gl">
  <a:themeElements>
    <a:clrScheme name="sample 3">
      <a:dk1>
        <a:srgbClr val="2B166E"/>
      </a:dk1>
      <a:lt1>
        <a:srgbClr val="FFFFFF"/>
      </a:lt1>
      <a:dk2>
        <a:srgbClr val="3F9D6C"/>
      </a:dk2>
      <a:lt2>
        <a:srgbClr val="DDDDDD"/>
      </a:lt2>
      <a:accent1>
        <a:srgbClr val="5BCD81"/>
      </a:accent1>
      <a:accent2>
        <a:srgbClr val="3399FF"/>
      </a:accent2>
      <a:accent3>
        <a:srgbClr val="FFFFFF"/>
      </a:accent3>
      <a:accent4>
        <a:srgbClr val="23115D"/>
      </a:accent4>
      <a:accent5>
        <a:srgbClr val="B5E3C1"/>
      </a:accent5>
      <a:accent6>
        <a:srgbClr val="2D8AE7"/>
      </a:accent6>
      <a:hlink>
        <a:srgbClr val="6666FF"/>
      </a:hlink>
      <a:folHlink>
        <a:srgbClr val="6C9BBE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sample 1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666633"/>
        </a:dk1>
        <a:lt1>
          <a:srgbClr val="FFFFFF"/>
        </a:lt1>
        <a:dk2>
          <a:srgbClr val="000066"/>
        </a:dk2>
        <a:lt2>
          <a:srgbClr val="F7F4D5"/>
        </a:lt2>
        <a:accent1>
          <a:srgbClr val="C86C62"/>
        </a:accent1>
        <a:accent2>
          <a:srgbClr val="D3A5DF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F95CA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2B166E"/>
        </a:dk1>
        <a:lt1>
          <a:srgbClr val="FFFFFF"/>
        </a:lt1>
        <a:dk2>
          <a:srgbClr val="3F9D6C"/>
        </a:dk2>
        <a:lt2>
          <a:srgbClr val="DDDDDD"/>
        </a:lt2>
        <a:accent1>
          <a:srgbClr val="5BCD81"/>
        </a:accent1>
        <a:accent2>
          <a:srgbClr val="3399FF"/>
        </a:accent2>
        <a:accent3>
          <a:srgbClr val="FFFFFF"/>
        </a:accent3>
        <a:accent4>
          <a:srgbClr val="23115D"/>
        </a:accent4>
        <a:accent5>
          <a:srgbClr val="B5E3C1"/>
        </a:accent5>
        <a:accent6>
          <a:srgbClr val="2D8AE7"/>
        </a:accent6>
        <a:hlink>
          <a:srgbClr val="6666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056</Template>
  <TotalTime>932</TotalTime>
  <Words>1479</Words>
  <Application>Microsoft Office PowerPoint</Application>
  <PresentationFormat>Экран (4:3)</PresentationFormat>
  <Paragraphs>231</Paragraphs>
  <Slides>13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10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056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1_cdb2004c010gl</vt:lpstr>
      <vt:lpstr>Image</vt:lpstr>
      <vt:lpstr>          </vt:lpstr>
      <vt:lpstr> Материалы для архивариуса</vt:lpstr>
      <vt:lpstr>          Ханты-Мансийский автономный округ- Югра          Песня</vt:lpstr>
      <vt:lpstr>ЛИТЕРАТУРНАЯ   КАРТА  ХМАО-Югры</vt:lpstr>
      <vt:lpstr> Туристическая путевка    </vt:lpstr>
      <vt:lpstr> Юван Шесталов</vt:lpstr>
      <vt:lpstr>« Север мой…» Идейно-художественное своеобразие произведения  </vt:lpstr>
      <vt:lpstr>    Еремей Айпин   Боль Земли  (отрывок  из книги «У гаснущего очага»)  </vt:lpstr>
      <vt:lpstr> </vt:lpstr>
      <vt:lpstr>- Да, Она знает, если человек задумал разумное дело... Она все знает, все понимает!.. И я стал думать о разумном и неразумном в жизни Земли. А Мама стала мне объяснять, почему нельзя делать больно нашей Земле. Все люди-народы, все звери и птицы, деревья и травы на Зем­ле живут. Всех Земля держит. Всем дает жизнь Священная Земля... А если поранишь Ее и Она обидится насовсем - тогда где жить?! Как жить?! Не станет Земли - не станет жизни... Вот поэтому и нужно беречь Землю. Вот поэтому и нужно думать о Ней ежедневно, пом­нить о Ней до последнего мгновения... А вскоре пришло это последнее мгновение - и Мама ушла в Землю... После я с завистью смотрел на тех, у кого были мамы. Мне ка­залось, что в них не было того священного трепета, с каким нужно подходить к матери. Ибо они не знали, не представляли, каково это -остаться без матери в детстве. Расти без матери. Жить без матери... При Маме мир был одним, а без Мамы стал совсем другим... Мама ушла в Землю (…)   с. Малый Яр, Апрель  2002 года  </vt:lpstr>
      <vt:lpstr>Владимир Волдин  Сосновый бор</vt:lpstr>
      <vt:lpstr> Как я сегодня отношусь к природе, так сегодня, завтра, в будущем буду жить я, моя семья, мой народ.             </vt:lpstr>
      <vt:lpstr>Раскрась картинку.                                                                            Рефлексия.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Рабочие материалы к уроку</dc:title>
  <dc:creator>алексей</dc:creator>
  <cp:lastModifiedBy>admin</cp:lastModifiedBy>
  <cp:revision>101</cp:revision>
  <cp:lastPrinted>2015-04-22T06:57:33Z</cp:lastPrinted>
  <dcterms:created xsi:type="dcterms:W3CDTF">2012-01-08T19:40:56Z</dcterms:created>
  <dcterms:modified xsi:type="dcterms:W3CDTF">2022-11-17T18:26:57Z</dcterms:modified>
</cp:coreProperties>
</file>