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4"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B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14.07.2022</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14.07.2022</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14.07.2022</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14.07.2022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pharmarf.ru/storage/date202105/04/a7/f9/31/a2/82/11/a3/4d06-f8b348-a4e452.jpg"/>
          <p:cNvPicPr>
            <a:picLocks noChangeAspect="1" noChangeArrowheads="1"/>
          </p:cNvPicPr>
          <p:nvPr/>
        </p:nvPicPr>
        <p:blipFill>
          <a:blip r:embed="rId2" cstate="print"/>
          <a:srcRect/>
          <a:stretch>
            <a:fillRect/>
          </a:stretch>
        </p:blipFill>
        <p:spPr bwMode="auto">
          <a:xfrm>
            <a:off x="611560" y="2852936"/>
            <a:ext cx="5328592" cy="3684942"/>
          </a:xfrm>
          <a:prstGeom prst="rect">
            <a:avLst/>
          </a:prstGeom>
          <a:ln>
            <a:noFill/>
          </a:ln>
          <a:effectLst>
            <a:softEdge rad="112500"/>
          </a:effectLst>
        </p:spPr>
      </p:pic>
      <p:sp>
        <p:nvSpPr>
          <p:cNvPr id="2" name="Заголовок 1"/>
          <p:cNvSpPr>
            <a:spLocks noGrp="1"/>
          </p:cNvSpPr>
          <p:nvPr>
            <p:ph type="ctrTitle" idx="4294967295"/>
          </p:nvPr>
        </p:nvSpPr>
        <p:spPr>
          <a:xfrm>
            <a:off x="1043608" y="260647"/>
            <a:ext cx="7016130" cy="1296145"/>
          </a:xfrm>
        </p:spPr>
        <p:txBody>
          <a:bodyPr>
            <a:normAutofit/>
            <a:scene3d>
              <a:camera prst="orthographicFront"/>
              <a:lightRig rig="flat" dir="t">
                <a:rot lat="0" lon="0" rev="18900000"/>
              </a:lightRig>
            </a:scene3d>
            <a:sp3d extrusionH="31750" contourW="6350" prstMaterial="powder">
              <a:bevelT w="19050" h="19050"/>
              <a:contourClr>
                <a:schemeClr val="accent3">
                  <a:tint val="100000"/>
                  <a:shade val="100000"/>
                  <a:satMod val="100000"/>
                  <a:hueMod val="100000"/>
                </a:schemeClr>
              </a:contourClr>
            </a:sp3d>
          </a:bodyPr>
          <a:lstStyle/>
          <a:p>
            <a:pPr algn="ctr"/>
            <a:r>
              <a:rPr lang="ru-RU" b="1" dirty="0" err="1" smtClean="0">
                <a:ln/>
                <a:solidFill>
                  <a:srgbClr val="0C0B08"/>
                </a:solidFill>
                <a:latin typeface="Times New Roman" pitchFamily="18" charset="0"/>
                <a:cs typeface="Times New Roman" pitchFamily="18" charset="0"/>
              </a:rPr>
              <a:t>Фармакокинетика</a:t>
            </a:r>
            <a:r>
              <a:rPr lang="ru-RU" b="1" dirty="0" smtClean="0">
                <a:ln/>
                <a:solidFill>
                  <a:srgbClr val="0C0B08"/>
                </a:solidFill>
                <a:latin typeface="Times New Roman" pitchFamily="18" charset="0"/>
                <a:cs typeface="Times New Roman" pitchFamily="18" charset="0"/>
              </a:rPr>
              <a:t> </a:t>
            </a:r>
            <a:endParaRPr lang="ru-RU" b="1" dirty="0">
              <a:ln/>
              <a:solidFill>
                <a:srgbClr val="0C0B08"/>
              </a:solidFill>
              <a:latin typeface="Times New Roman" pitchFamily="18" charset="0"/>
              <a:cs typeface="Times New Roman" pitchFamily="18" charset="0"/>
            </a:endParaRPr>
          </a:p>
        </p:txBody>
      </p:sp>
      <p:sp>
        <p:nvSpPr>
          <p:cNvPr id="3" name="Подзаголовок 2"/>
          <p:cNvSpPr>
            <a:spLocks noGrp="1"/>
          </p:cNvSpPr>
          <p:nvPr>
            <p:ph type="subTitle" idx="4294967295"/>
          </p:nvPr>
        </p:nvSpPr>
        <p:spPr>
          <a:xfrm>
            <a:off x="611560" y="1628800"/>
            <a:ext cx="7920880" cy="2952725"/>
          </a:xfrm>
        </p:spPr>
        <p:txBody>
          <a:bodyPr>
            <a:noAutofit/>
          </a:bodyPr>
          <a:lstStyle/>
          <a:p>
            <a:r>
              <a:rPr lang="ru-RU" sz="2400" b="1" i="1" dirty="0" smtClean="0">
                <a:solidFill>
                  <a:schemeClr val="accent3"/>
                </a:solidFill>
              </a:rPr>
              <a:t>Пути введения, всасывание, распределение в организме, депонирование, </a:t>
            </a:r>
            <a:r>
              <a:rPr lang="ru-RU" sz="2400" b="1" i="1" dirty="0" err="1" smtClean="0">
                <a:solidFill>
                  <a:schemeClr val="accent3"/>
                </a:solidFill>
              </a:rPr>
              <a:t>биотрансформация</a:t>
            </a:r>
            <a:r>
              <a:rPr lang="ru-RU" sz="2400" b="1" i="1" dirty="0" smtClean="0">
                <a:solidFill>
                  <a:schemeClr val="accent3"/>
                </a:solidFill>
              </a:rPr>
              <a:t>, </a:t>
            </a:r>
            <a:r>
              <a:rPr lang="ru-RU" sz="2400" b="1" i="1" dirty="0" smtClean="0">
                <a:solidFill>
                  <a:schemeClr val="accent3"/>
                </a:solidFill>
              </a:rPr>
              <a:t>    выведение </a:t>
            </a:r>
            <a:r>
              <a:rPr lang="ru-RU" sz="2400" b="1" i="1" dirty="0" smtClean="0">
                <a:solidFill>
                  <a:schemeClr val="accent3"/>
                </a:solidFill>
              </a:rPr>
              <a:t>из </a:t>
            </a:r>
            <a:r>
              <a:rPr lang="ru-RU" sz="2400" b="1" i="1" dirty="0" smtClean="0">
                <a:solidFill>
                  <a:schemeClr val="accent3"/>
                </a:solidFill>
              </a:rPr>
              <a:t>организма</a:t>
            </a:r>
            <a:endParaRPr lang="ru-RU" sz="2400" b="1" i="1" dirty="0">
              <a:solidFill>
                <a:schemeClr val="accent3"/>
              </a:solidFill>
            </a:endParaRPr>
          </a:p>
        </p:txBody>
      </p:sp>
      <p:sp>
        <p:nvSpPr>
          <p:cNvPr id="4" name="TextBox 3"/>
          <p:cNvSpPr txBox="1"/>
          <p:nvPr/>
        </p:nvSpPr>
        <p:spPr>
          <a:xfrm>
            <a:off x="6012160" y="5085184"/>
            <a:ext cx="2592288" cy="830997"/>
          </a:xfrm>
          <a:prstGeom prst="rect">
            <a:avLst/>
          </a:prstGeom>
          <a:noFill/>
        </p:spPr>
        <p:txBody>
          <a:bodyPr wrap="square" rtlCol="0">
            <a:spAutoFit/>
          </a:bodyPr>
          <a:lstStyle/>
          <a:p>
            <a:r>
              <a:rPr lang="ru-RU" sz="2400" b="1" i="1" dirty="0" smtClean="0">
                <a:solidFill>
                  <a:srgbClr val="0C0B08"/>
                </a:solidFill>
                <a:latin typeface="Times New Roman" pitchFamily="18" charset="0"/>
                <a:cs typeface="Times New Roman" pitchFamily="18" charset="0"/>
              </a:rPr>
              <a:t>Преподаватель: </a:t>
            </a:r>
            <a:r>
              <a:rPr lang="ru-RU" sz="2400" b="1" i="1" dirty="0" err="1" smtClean="0">
                <a:solidFill>
                  <a:srgbClr val="0C0B08"/>
                </a:solidFill>
                <a:latin typeface="Times New Roman" pitchFamily="18" charset="0"/>
                <a:cs typeface="Times New Roman" pitchFamily="18" charset="0"/>
              </a:rPr>
              <a:t>Рубан</a:t>
            </a:r>
            <a:r>
              <a:rPr lang="ru-RU" sz="2400" b="1" i="1" dirty="0" smtClean="0">
                <a:solidFill>
                  <a:srgbClr val="0C0B08"/>
                </a:solidFill>
                <a:latin typeface="Times New Roman" pitchFamily="18" charset="0"/>
                <a:cs typeface="Times New Roman" pitchFamily="18" charset="0"/>
              </a:rPr>
              <a:t> Т.Л. </a:t>
            </a:r>
            <a:endParaRPr lang="ru-RU" sz="2400" b="1" i="1" dirty="0">
              <a:solidFill>
                <a:srgbClr val="0C0B08"/>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51520" y="593645"/>
            <a:ext cx="8568952"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Фильтрация</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клеточной мембране имеются водные каналы (водные поры), через которые проходит вода и могут проходить растворенные в воде гидрофильные полярные вещества, если размеры их молекул не превышают диаметра каналов. Этот процесс называют </a:t>
            </a: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фильтрацией</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lang="ru-RU" sz="2000" dirty="0" smtClean="0">
                <a:solidFill>
                  <a:srgbClr val="000000"/>
                </a:solidFill>
                <a:latin typeface="Times New Roman" pitchFamily="18" charset="0"/>
                <a:ea typeface="Calibri" pitchFamily="34" charset="0"/>
                <a:cs typeface="Times New Roman" pitchFamily="18" charset="0"/>
              </a:rPr>
              <a:t>Д</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иаметр водных каналов цитоплазматической мембраны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0,4 нм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Фильтрацией называют также прохождение воды и растворенных в ней веществ </a:t>
            </a:r>
            <a:r>
              <a:rPr kumimoji="0" lang="ru-RU" sz="20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через </a:t>
            </a:r>
            <a:r>
              <a:rPr kumimoji="0" lang="ru-RU" sz="20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межклеточные промежутки</a:t>
            </a:r>
            <a:r>
              <a:rPr kumimoji="0" lang="ru-RU" sz="2000" b="1" i="1"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ru-RU" sz="200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для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гидрофильных полярных веществ). Степень их фильтрации зависит от величины межклеточных промежутков.</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pPr>
            <a:r>
              <a:rPr lang="ru-RU" sz="2000" dirty="0" smtClean="0">
                <a:solidFill>
                  <a:srgbClr val="000000"/>
                </a:solidFill>
                <a:latin typeface="Times New Roman" pitchFamily="18" charset="0"/>
                <a:ea typeface="Calibri" pitchFamily="34" charset="0"/>
                <a:cs typeface="Times New Roman" pitchFamily="18" charset="0"/>
              </a:rPr>
              <a:t>В</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lang="ru-RU" sz="2000" dirty="0" smtClean="0">
                <a:solidFill>
                  <a:srgbClr val="000000"/>
                </a:solidFill>
                <a:latin typeface="Times New Roman" pitchFamily="18" charset="0"/>
                <a:ea typeface="Calibri" pitchFamily="34" charset="0"/>
                <a:cs typeface="Times New Roman" pitchFamily="18" charset="0"/>
              </a:rPr>
              <a:t>э</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ндотелии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сосудов мозга </a:t>
            </a:r>
            <a:r>
              <a:rPr lang="ru-RU" sz="2000" dirty="0" smtClean="0">
                <a:solidFill>
                  <a:srgbClr val="000000"/>
                </a:solidFill>
                <a:latin typeface="Times New Roman" pitchFamily="18" charset="0"/>
                <a:ea typeface="Calibri" pitchFamily="34" charset="0"/>
                <a:cs typeface="Times New Roman" pitchFamily="18" charset="0"/>
              </a:rPr>
              <a:t>межклеточные промежутки </a:t>
            </a:r>
            <a:r>
              <a:rPr lang="ru-RU" sz="2000" dirty="0" smtClean="0">
                <a:solidFill>
                  <a:srgbClr val="000000"/>
                </a:solidFill>
                <a:latin typeface="Times New Roman" pitchFamily="18" charset="0"/>
                <a:ea typeface="Calibri" pitchFamily="34" charset="0"/>
                <a:cs typeface="Times New Roman" pitchFamily="18" charset="0"/>
              </a:rPr>
              <a:t>отсутствуют ( </a:t>
            </a:r>
            <a:r>
              <a:rPr lang="ru-RU" sz="2000" b="1" i="1" dirty="0" smtClean="0">
                <a:solidFill>
                  <a:srgbClr val="000000"/>
                </a:solidFill>
                <a:latin typeface="Times New Roman" pitchFamily="18" charset="0"/>
                <a:ea typeface="Calibri" pitchFamily="34" charset="0"/>
                <a:cs typeface="Times New Roman" pitchFamily="18" charset="0"/>
              </a:rPr>
              <a:t>гематоэнцефалический </a:t>
            </a:r>
            <a:r>
              <a:rPr lang="ru-RU" sz="2000" b="1" i="1" dirty="0" smtClean="0">
                <a:solidFill>
                  <a:srgbClr val="000000"/>
                </a:solidFill>
                <a:latin typeface="Times New Roman" pitchFamily="18" charset="0"/>
                <a:ea typeface="Calibri" pitchFamily="34" charset="0"/>
                <a:cs typeface="Times New Roman" pitchFamily="18" charset="0"/>
              </a:rPr>
              <a:t>барьер)</a:t>
            </a:r>
            <a:r>
              <a:rPr lang="ru-RU" sz="2000" i="1" dirty="0" smtClean="0">
                <a:solidFill>
                  <a:srgbClr val="000000"/>
                </a:solidFill>
                <a:latin typeface="Times New Roman" pitchFamily="18" charset="0"/>
                <a:ea typeface="Calibri" pitchFamily="34" charset="0"/>
                <a:cs typeface="Times New Roman" pitchFamily="18" charset="0"/>
              </a:rPr>
              <a:t> </a:t>
            </a:r>
            <a:r>
              <a:rPr lang="ru-RU" sz="2000" dirty="0" smtClean="0">
                <a:solidFill>
                  <a:srgbClr val="000000"/>
                </a:solidFill>
                <a:latin typeface="Times New Roman" pitchFamily="18" charset="0"/>
                <a:ea typeface="Calibri" pitchFamily="34" charset="0"/>
                <a:cs typeface="Times New Roman" pitchFamily="18" charset="0"/>
              </a:rPr>
              <a:t>что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препятствует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проникновению гидрофильных полярных веществ из крови в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мозг.</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algn="just" eaLnBrk="0" fontAlgn="base" hangingPunct="0">
              <a:spcBef>
                <a:spcPct val="0"/>
              </a:spcBef>
              <a:spcAft>
                <a:spcPct val="0"/>
              </a:spcAft>
            </a:pPr>
            <a:r>
              <a:rPr lang="ru-RU" sz="2000" dirty="0" smtClean="0">
                <a:solidFill>
                  <a:schemeClr val="bg1"/>
                </a:solidFill>
                <a:latin typeface="Times New Roman" pitchFamily="18" charset="0"/>
                <a:cs typeface="Times New Roman" pitchFamily="18" charset="0"/>
              </a:rPr>
              <a:t>В эндотелии сосудов периферических тканей (мышцы, подкожная клетчатка, внутренние органы) межклеточные промежутки достаточно велики и большинство гидрофильных полярных лекарственных веществ легко проходят через них этим путем.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5.jpg"/>
          <p:cNvPicPr>
            <a:picLocks noChangeAspect="1"/>
          </p:cNvPicPr>
          <p:nvPr/>
        </p:nvPicPr>
        <p:blipFill>
          <a:blip r:embed="rId2" cstate="print"/>
          <a:stretch>
            <a:fillRect/>
          </a:stretch>
        </p:blipFill>
        <p:spPr>
          <a:xfrm>
            <a:off x="971600" y="3717032"/>
            <a:ext cx="7344816" cy="2952328"/>
          </a:xfrm>
          <a:prstGeom prst="rect">
            <a:avLst/>
          </a:prstGeom>
          <a:ln>
            <a:noFill/>
          </a:ln>
          <a:effectLst>
            <a:outerShdw blurRad="292100" dist="139700" dir="2700000" algn="tl" rotWithShape="0">
              <a:srgbClr val="333333">
                <a:alpha val="65000"/>
              </a:srgbClr>
            </a:outerShdw>
          </a:effectLst>
        </p:spPr>
      </p:pic>
      <p:sp>
        <p:nvSpPr>
          <p:cNvPr id="34817" name="Rectangle 1"/>
          <p:cNvSpPr>
            <a:spLocks noChangeArrowheads="1"/>
          </p:cNvSpPr>
          <p:nvPr/>
        </p:nvSpPr>
        <p:spPr bwMode="auto">
          <a:xfrm>
            <a:off x="251520" y="178364"/>
            <a:ext cx="8568952"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Активный </a:t>
            </a:r>
            <a:r>
              <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транспорт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endPar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транспорт лекарственных веществ через мембраны с помощью специальных транспортных систем</a:t>
            </a:r>
            <a:r>
              <a:rPr kumimoji="0" lang="ru-RU" sz="2200" b="0" i="0" u="none" strike="noStrike" cap="none" normalizeH="0" dirty="0" smtClean="0">
                <a:ln>
                  <a:noFill/>
                </a:ln>
                <a:solidFill>
                  <a:srgbClr val="0C0B08"/>
                </a:solidFill>
                <a:effectLst/>
                <a:latin typeface="Times New Roman" pitchFamily="18" charset="0"/>
                <a:ea typeface="Calibri" pitchFamily="34" charset="0"/>
                <a:cs typeface="Times New Roman" pitchFamily="18" charset="0"/>
              </a:rPr>
              <a:t> (</a:t>
            </a:r>
            <a:r>
              <a:rPr kumimoji="0" lang="ru-RU" sz="22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функционально активных белковых молекул, встроенных в цитоплазматическую мембрану). </a:t>
            </a:r>
            <a:endParaRPr kumimoji="0" lang="ru-RU" sz="22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Активный транспорт избирателен, насыщаем, требует затрат энергии. Возможна  конкуренции двух веществ за один транспортный механизм, может происходить против градиента концентрации. Чаще всего он обеспечивает всасывание гидрофильных полярных молекул, ряда неорганических ионов</a:t>
            </a:r>
            <a:r>
              <a:rPr kumimoji="0" lang="ru-RU" sz="22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сахаров, </a:t>
            </a:r>
            <a:r>
              <a:rPr kumimoji="0" lang="ru-RU" sz="22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аминокислот</a:t>
            </a:r>
            <a:r>
              <a:rPr lang="ru-RU" sz="2200" b="1" dirty="0" smtClean="0">
                <a:solidFill>
                  <a:srgbClr val="0C0B08"/>
                </a:solidFill>
                <a:latin typeface="Times New Roman" pitchFamily="18" charset="0"/>
                <a:ea typeface="Times New Roman" pitchFamily="18" charset="0"/>
                <a:cs typeface="Times New Roman" pitchFamily="18" charset="0"/>
              </a:rPr>
              <a:t>.</a:t>
            </a:r>
            <a:endParaRPr kumimoji="0" lang="ru-RU" sz="22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755576" y="1088740"/>
            <a:ext cx="770485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Пиноцитоз – </a:t>
            </a:r>
            <a:r>
              <a:rPr kumimoji="0" lang="ru-RU" sz="2000" b="0" i="0" u="none" strike="noStrike" cap="none" normalizeH="0" baseline="0" dirty="0" err="1" smtClean="0">
                <a:ln>
                  <a:noFill/>
                </a:ln>
                <a:solidFill>
                  <a:srgbClr val="0C0B08"/>
                </a:solidFill>
                <a:effectLst/>
                <a:latin typeface="Times New Roman" pitchFamily="18" charset="0"/>
                <a:ea typeface="Calibri" pitchFamily="34" charset="0"/>
                <a:cs typeface="Times New Roman" pitchFamily="18" charset="0"/>
              </a:rPr>
              <a:t>впячивания</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(инвагинации) клеточной мембраны, окружающие молекулы вещества и образующие вакуоли, которые проникают через клетку и высвобождают вещество с другой стороны клетки (Пузырек мигрирует по цитоплазме к противоположной стороне клетки, где путем </a:t>
            </a:r>
            <a:r>
              <a:rPr kumimoji="0" lang="ru-RU" sz="2000" b="0" i="1" u="none" strike="noStrike" cap="none" normalizeH="0" baseline="0" dirty="0" err="1" smtClean="0">
                <a:ln>
                  <a:noFill/>
                </a:ln>
                <a:solidFill>
                  <a:srgbClr val="0C0B08"/>
                </a:solidFill>
                <a:effectLst/>
                <a:latin typeface="Times New Roman" pitchFamily="18" charset="0"/>
                <a:ea typeface="Calibri" pitchFamily="34" charset="0"/>
                <a:cs typeface="Times New Roman" pitchFamily="18" charset="0"/>
              </a:rPr>
              <a:t>экзоцитоза</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содержимое пузырька выводится наружу).</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
        <p:nvSpPr>
          <p:cNvPr id="20482" name="AutoShape 2" descr="https://natworld.info/wp-content/uploads/2017/07/pinoczito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s://natworld.info/wp-content/uploads/2017/07/pinoczito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486" name="Picture 6" descr="https://xn--90aw5c.xn--c1avg/images/c/c9/Pinocytosis_1.png"/>
          <p:cNvPicPr>
            <a:picLocks noChangeAspect="1" noChangeArrowheads="1"/>
          </p:cNvPicPr>
          <p:nvPr/>
        </p:nvPicPr>
        <p:blipFill>
          <a:blip r:embed="rId2" cstate="print"/>
          <a:srcRect/>
          <a:stretch>
            <a:fillRect/>
          </a:stretch>
        </p:blipFill>
        <p:spPr bwMode="auto">
          <a:xfrm>
            <a:off x="1475656" y="3068960"/>
            <a:ext cx="5904656" cy="330196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1916832"/>
            <a:ext cx="8183880" cy="2592288"/>
          </a:xfrm>
          <a:noFill/>
        </p:spPr>
        <p:style>
          <a:lnRef idx="1">
            <a:schemeClr val="accent4"/>
          </a:lnRef>
          <a:fillRef idx="2">
            <a:schemeClr val="accent4"/>
          </a:fillRef>
          <a:effectRef idx="1">
            <a:schemeClr val="accent4"/>
          </a:effectRef>
          <a:fontRef idx="minor">
            <a:schemeClr val="dk1"/>
          </a:fontRef>
        </p:style>
        <p:txBody>
          <a:bodyPr>
            <a:normAutofit/>
          </a:bodyPr>
          <a:lstStyle/>
          <a:p>
            <a:pPr lvl="0"/>
            <a:r>
              <a:rPr lang="ru-RU" sz="2800" b="1" dirty="0" smtClean="0">
                <a:solidFill>
                  <a:srgbClr val="0C0B08"/>
                </a:solidFill>
                <a:latin typeface="Times New Roman" pitchFamily="18" charset="0"/>
                <a:cs typeface="Times New Roman" pitchFamily="18" charset="0"/>
              </a:rPr>
              <a:t>От скорости кровотока.</a:t>
            </a:r>
          </a:p>
          <a:p>
            <a:pPr lvl="0"/>
            <a:r>
              <a:rPr lang="ru-RU" sz="2800" b="1" dirty="0" smtClean="0">
                <a:solidFill>
                  <a:srgbClr val="0C0B08"/>
                </a:solidFill>
                <a:latin typeface="Times New Roman" pitchFamily="18" charset="0"/>
                <a:cs typeface="Times New Roman" pitchFamily="18" charset="0"/>
              </a:rPr>
              <a:t>От проницаемости капилляров.</a:t>
            </a:r>
          </a:p>
          <a:p>
            <a:pPr lvl="0"/>
            <a:r>
              <a:rPr lang="ru-RU" sz="2800" b="1" dirty="0" smtClean="0">
                <a:solidFill>
                  <a:srgbClr val="0C0B08"/>
                </a:solidFill>
                <a:latin typeface="Times New Roman" pitchFamily="18" charset="0"/>
                <a:cs typeface="Times New Roman" pitchFamily="18" charset="0"/>
              </a:rPr>
              <a:t>От взаимодействия с белками плазмы(альбумин).</a:t>
            </a:r>
          </a:p>
          <a:p>
            <a:pPr lvl="0"/>
            <a:r>
              <a:rPr lang="ru-RU" sz="2800" b="1" dirty="0" smtClean="0">
                <a:solidFill>
                  <a:srgbClr val="0C0B08"/>
                </a:solidFill>
                <a:latin typeface="Times New Roman" pitchFamily="18" charset="0"/>
                <a:cs typeface="Times New Roman" pitchFamily="18" charset="0"/>
              </a:rPr>
              <a:t>От строения молекулы.</a:t>
            </a:r>
          </a:p>
          <a:p>
            <a:pPr>
              <a:buNone/>
            </a:pPr>
            <a:endParaRPr lang="ru-RU" dirty="0">
              <a:solidFill>
                <a:schemeClr val="accent2">
                  <a:lumMod val="75000"/>
                </a:schemeClr>
              </a:solidFill>
            </a:endParaRPr>
          </a:p>
        </p:txBody>
      </p:sp>
      <p:sp>
        <p:nvSpPr>
          <p:cNvPr id="2" name="Заголовок 1"/>
          <p:cNvSpPr>
            <a:spLocks noGrp="1"/>
          </p:cNvSpPr>
          <p:nvPr>
            <p:ph type="title"/>
          </p:nvPr>
        </p:nvSpPr>
        <p:spPr>
          <a:xfrm>
            <a:off x="467544" y="476672"/>
            <a:ext cx="8183880" cy="136815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dirty="0" smtClean="0">
                <a:solidFill>
                  <a:srgbClr val="0C0B08"/>
                </a:solidFill>
                <a:latin typeface="Times New Roman" pitchFamily="18" charset="0"/>
                <a:cs typeface="Times New Roman" pitchFamily="18" charset="0"/>
              </a:rPr>
              <a:t>Распределение  лекарственного средства зависит :</a:t>
            </a:r>
            <a:endParaRPr lang="ru-RU" dirty="0">
              <a:solidFill>
                <a:srgbClr val="0C0B08"/>
              </a:solidFill>
              <a:latin typeface="Times New Roman" pitchFamily="18" charset="0"/>
              <a:cs typeface="Times New Roman" pitchFamily="18" charset="0"/>
            </a:endParaRPr>
          </a:p>
        </p:txBody>
      </p:sp>
      <p:sp>
        <p:nvSpPr>
          <p:cNvPr id="17409" name="Rectangle 1"/>
          <p:cNvSpPr>
            <a:spLocks noChangeArrowheads="1"/>
          </p:cNvSpPr>
          <p:nvPr/>
        </p:nvSpPr>
        <p:spPr bwMode="auto">
          <a:xfrm>
            <a:off x="395536" y="4730533"/>
            <a:ext cx="8352928"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NB</a:t>
            </a:r>
            <a:r>
              <a:rPr kumimoji="0" lang="ru-RU" sz="2800" b="1" i="1"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a:t>
            </a:r>
            <a:r>
              <a:rPr kumimoji="0" lang="ru-RU" sz="2000" b="1" i="1"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Важно иметь в виду, что из тонкой кишки вещества попадают в печень (где часть их инактивируется или </a:t>
            </a:r>
            <a:r>
              <a:rPr kumimoji="0" lang="ru-RU" sz="2000" b="1" i="1"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экскретируется</a:t>
            </a:r>
            <a:r>
              <a:rPr kumimoji="0" lang="ru-RU" sz="2000" b="1" i="1"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с желчью) и лишь затем — в общий кровоток – Это, так называемый ЭФФЕКТ ПЕРВОГО ПРОХОЖДЕНИЯ.</a:t>
            </a:r>
            <a:endParaRPr kumimoji="0" lang="ru-RU" sz="2000" b="0" i="0" u="none" strike="noStrike" cap="none" normalizeH="0" baseline="0" dirty="0" smtClean="0">
              <a:ln>
                <a:noFill/>
              </a:ln>
              <a:solidFill>
                <a:srgbClr val="0C0B08"/>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51520" y="568732"/>
            <a:ext cx="871296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Биодоступность </a:t>
            </a: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отражает количество неизмененного вещества, которое достигло плазмы крови относительно исходной дозы препарата.</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r>
              <a:rPr kumimoji="0" lang="ru-RU" sz="24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На биодоступность влияют:</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количество лекарственного вещества, высвобождающегося из таблетки, </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►разрушение веществ в желудочно-кишечном тракте, </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►нарушение всасывания за счет активной перистальтики, </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►связывание лекарственных веществ с различными сорбентами, в результате чего они перестают всасываться.</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Некоторые вещества имеют очень низкую биодоступность (10-20%), несмотря на то, что хорошо всасывается в ЖКТ. Это связано с высокой степенью их метаболизма в печени. Чем выше биодоступность, тем ценнее ЛС системного действия</a:t>
            </a:r>
            <a:r>
              <a:rPr kumimoji="0" lang="ru-RU" sz="12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95536" y="803959"/>
            <a:ext cx="8424936" cy="526806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algn="ctr"/>
            <a:r>
              <a:rPr kumimoji="0" lang="ru-RU" sz="24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Распределение лекарственных средств в организме. </a:t>
            </a:r>
            <a:endParaRPr lang="ru-RU" sz="2400" dirty="0" smtClean="0">
              <a:solidFill>
                <a:srgbClr val="0C0B08"/>
              </a:solidFill>
              <a:latin typeface="Times New Roman" pitchFamily="18" charset="0"/>
              <a:cs typeface="Times New Roman" pitchFamily="18" charset="0"/>
            </a:endParaRPr>
          </a:p>
          <a:p>
            <a:r>
              <a:rPr lang="ru-RU" sz="2000" dirty="0" smtClean="0">
                <a:solidFill>
                  <a:srgbClr val="0C0B08"/>
                </a:solidFill>
                <a:latin typeface="Times New Roman" pitchFamily="18" charset="0"/>
                <a:cs typeface="Times New Roman" pitchFamily="18" charset="0"/>
              </a:rPr>
              <a:t>При любом способе введения вещества попадают в кровь, а затем в органы и ткани. Большинство лекарственных веществ распределяется неравномерно. </a:t>
            </a:r>
          </a:p>
          <a:p>
            <a:r>
              <a:rPr lang="ru-RU" sz="2000" dirty="0" smtClean="0">
                <a:solidFill>
                  <a:srgbClr val="0C0B08"/>
                </a:solidFill>
                <a:latin typeface="Times New Roman" pitchFamily="18" charset="0"/>
                <a:cs typeface="Times New Roman" pitchFamily="18" charset="0"/>
              </a:rPr>
              <a:t>Это связано с наличием в организме </a:t>
            </a:r>
            <a:r>
              <a:rPr lang="ru-RU" sz="2000" b="1" i="1" dirty="0" smtClean="0">
                <a:solidFill>
                  <a:srgbClr val="0C0B08"/>
                </a:solidFill>
                <a:latin typeface="Times New Roman" pitchFamily="18" charset="0"/>
                <a:cs typeface="Times New Roman" pitchFamily="18" charset="0"/>
              </a:rPr>
              <a:t>биологических барьеров</a:t>
            </a:r>
            <a:r>
              <a:rPr lang="ru-RU" sz="2000" dirty="0" smtClean="0">
                <a:solidFill>
                  <a:srgbClr val="0C0B08"/>
                </a:solidFill>
                <a:latin typeface="Times New Roman" pitchFamily="18" charset="0"/>
                <a:cs typeface="Times New Roman" pitchFamily="18" charset="0"/>
              </a:rPr>
              <a:t>: </a:t>
            </a:r>
          </a:p>
          <a:p>
            <a:r>
              <a:rPr lang="ru-RU" sz="2000" dirty="0" smtClean="0">
                <a:solidFill>
                  <a:srgbClr val="0C0B08"/>
                </a:solidFill>
                <a:latin typeface="Times New Roman" pitchFamily="18" charset="0"/>
                <a:cs typeface="Times New Roman" pitchFamily="18" charset="0"/>
              </a:rPr>
              <a:t>1) кожа;</a:t>
            </a:r>
          </a:p>
          <a:p>
            <a:r>
              <a:rPr lang="ru-RU" sz="2000" dirty="0" smtClean="0">
                <a:solidFill>
                  <a:srgbClr val="0C0B08"/>
                </a:solidFill>
                <a:latin typeface="Times New Roman" pitchFamily="18" charset="0"/>
                <a:cs typeface="Times New Roman" pitchFamily="18" charset="0"/>
              </a:rPr>
              <a:t>2) слизистые оболочки; </a:t>
            </a:r>
          </a:p>
          <a:p>
            <a:r>
              <a:rPr lang="ru-RU" sz="2000" dirty="0" smtClean="0">
                <a:solidFill>
                  <a:srgbClr val="0C0B08"/>
                </a:solidFill>
                <a:latin typeface="Times New Roman" pitchFamily="18" charset="0"/>
                <a:cs typeface="Times New Roman" pitchFamily="18" charset="0"/>
              </a:rPr>
              <a:t>3) плацента; </a:t>
            </a:r>
          </a:p>
          <a:p>
            <a:r>
              <a:rPr lang="ru-RU" sz="2000" dirty="0" smtClean="0">
                <a:solidFill>
                  <a:srgbClr val="0C0B08"/>
                </a:solidFill>
                <a:latin typeface="Times New Roman" pitchFamily="18" charset="0"/>
                <a:cs typeface="Times New Roman" pitchFamily="18" charset="0"/>
              </a:rPr>
              <a:t>4) эпителий молочных желез; </a:t>
            </a:r>
          </a:p>
          <a:p>
            <a:r>
              <a:rPr lang="ru-RU" sz="2000" dirty="0" smtClean="0">
                <a:solidFill>
                  <a:srgbClr val="0C0B08"/>
                </a:solidFill>
                <a:latin typeface="Times New Roman" pitchFamily="18" charset="0"/>
                <a:cs typeface="Times New Roman" pitchFamily="18" charset="0"/>
              </a:rPr>
              <a:t>5) гематоэнцефалический барьер;</a:t>
            </a:r>
          </a:p>
          <a:p>
            <a:r>
              <a:rPr lang="ru-RU" sz="2000" dirty="0" smtClean="0">
                <a:solidFill>
                  <a:srgbClr val="0C0B08"/>
                </a:solidFill>
                <a:latin typeface="Times New Roman" pitchFamily="18" charset="0"/>
                <a:cs typeface="Times New Roman" pitchFamily="18" charset="0"/>
              </a:rPr>
              <a:t>6) </a:t>
            </a:r>
            <a:r>
              <a:rPr lang="ru-RU" sz="2000" dirty="0" err="1" smtClean="0">
                <a:solidFill>
                  <a:srgbClr val="0C0B08"/>
                </a:solidFill>
                <a:latin typeface="Times New Roman" pitchFamily="18" charset="0"/>
                <a:cs typeface="Times New Roman" pitchFamily="18" charset="0"/>
              </a:rPr>
              <a:t>гематоофтальмологический</a:t>
            </a:r>
            <a:r>
              <a:rPr lang="ru-RU" sz="2000" dirty="0" smtClean="0">
                <a:solidFill>
                  <a:srgbClr val="0C0B08"/>
                </a:solidFill>
                <a:latin typeface="Times New Roman" pitchFamily="18" charset="0"/>
                <a:cs typeface="Times New Roman" pitchFamily="18" charset="0"/>
              </a:rPr>
              <a:t> (препятствует проникновению веществ из крови в ткани глаза</a:t>
            </a:r>
            <a:r>
              <a:rPr lang="ru-RU" sz="2000" dirty="0" smtClean="0">
                <a:solidFill>
                  <a:srgbClr val="0C0B08"/>
                </a:solidFill>
                <a:latin typeface="Times New Roman" pitchFamily="18" charset="0"/>
                <a:cs typeface="Times New Roman" pitchFamily="18" charset="0"/>
              </a:rPr>
              <a:t>).</a:t>
            </a:r>
          </a:p>
          <a:p>
            <a:r>
              <a:rPr lang="ru-RU" sz="2000" b="1" dirty="0" smtClean="0">
                <a:solidFill>
                  <a:srgbClr val="0C0B08"/>
                </a:solidFill>
                <a:latin typeface="Times New Roman" pitchFamily="18" charset="0"/>
                <a:cs typeface="Times New Roman" pitchFamily="18" charset="0"/>
              </a:rPr>
              <a:t>Объем распределения </a:t>
            </a:r>
            <a:r>
              <a:rPr lang="ru-RU" sz="2000" dirty="0" smtClean="0">
                <a:solidFill>
                  <a:srgbClr val="0C0B08"/>
                </a:solidFill>
                <a:latin typeface="Times New Roman" pitchFamily="18" charset="0"/>
                <a:cs typeface="Times New Roman" pitchFamily="18" charset="0"/>
              </a:rPr>
              <a:t>(</a:t>
            </a:r>
            <a:r>
              <a:rPr lang="en-US" sz="2000" dirty="0" smtClean="0">
                <a:solidFill>
                  <a:srgbClr val="0C0B08"/>
                </a:solidFill>
                <a:latin typeface="Times New Roman" pitchFamily="18" charset="0"/>
                <a:cs typeface="Times New Roman" pitchFamily="18" charset="0"/>
              </a:rPr>
              <a:t>V</a:t>
            </a:r>
            <a:r>
              <a:rPr lang="en-US" sz="2000" baseline="-25000" dirty="0" smtClean="0">
                <a:solidFill>
                  <a:srgbClr val="0C0B08"/>
                </a:solidFill>
                <a:latin typeface="Times New Roman" pitchFamily="18" charset="0"/>
                <a:cs typeface="Times New Roman" pitchFamily="18" charset="0"/>
              </a:rPr>
              <a:t>D</a:t>
            </a:r>
            <a:r>
              <a:rPr lang="ru-RU" sz="2000" dirty="0" smtClean="0">
                <a:solidFill>
                  <a:srgbClr val="0C0B08"/>
                </a:solidFill>
                <a:latin typeface="Times New Roman" pitchFamily="18" charset="0"/>
                <a:cs typeface="Times New Roman" pitchFamily="18" charset="0"/>
              </a:rPr>
              <a:t>)–предполагаемый объем, в котором распределяется ЛВ. </a:t>
            </a:r>
          </a:p>
          <a:p>
            <a:r>
              <a:rPr lang="ru-RU" sz="2000" dirty="0" smtClean="0">
                <a:solidFill>
                  <a:srgbClr val="0C0B08"/>
                </a:solidFill>
                <a:latin typeface="Times New Roman" pitchFamily="18" charset="0"/>
                <a:cs typeface="Times New Roman" pitchFamily="18" charset="0"/>
              </a:rPr>
              <a:t>При в/</a:t>
            </a:r>
            <a:r>
              <a:rPr lang="ru-RU" sz="2000" dirty="0" err="1" smtClean="0">
                <a:solidFill>
                  <a:srgbClr val="0C0B08"/>
                </a:solidFill>
                <a:latin typeface="Times New Roman" pitchFamily="18" charset="0"/>
                <a:cs typeface="Times New Roman" pitchFamily="18" charset="0"/>
              </a:rPr>
              <a:t>в</a:t>
            </a:r>
            <a:r>
              <a:rPr lang="ru-RU" sz="2000" dirty="0" smtClean="0">
                <a:solidFill>
                  <a:srgbClr val="0C0B08"/>
                </a:solidFill>
                <a:latin typeface="Times New Roman" pitchFamily="18" charset="0"/>
                <a:cs typeface="Times New Roman" pitchFamily="18" charset="0"/>
              </a:rPr>
              <a:t> введении </a:t>
            </a:r>
            <a:r>
              <a:rPr lang="en-US" sz="2000" dirty="0" smtClean="0">
                <a:solidFill>
                  <a:srgbClr val="0C0B08"/>
                </a:solidFill>
                <a:latin typeface="Times New Roman" pitchFamily="18" charset="0"/>
                <a:cs typeface="Times New Roman" pitchFamily="18" charset="0"/>
              </a:rPr>
              <a:t>V</a:t>
            </a:r>
            <a:r>
              <a:rPr lang="en-US" sz="2000" baseline="-25000" dirty="0" smtClean="0">
                <a:solidFill>
                  <a:srgbClr val="0C0B08"/>
                </a:solidFill>
                <a:latin typeface="Times New Roman" pitchFamily="18" charset="0"/>
                <a:cs typeface="Times New Roman" pitchFamily="18" charset="0"/>
              </a:rPr>
              <a:t>D</a:t>
            </a:r>
            <a:r>
              <a:rPr lang="ru-RU" sz="2000" dirty="0" err="1" smtClean="0">
                <a:solidFill>
                  <a:srgbClr val="0C0B08"/>
                </a:solidFill>
                <a:latin typeface="Times New Roman" pitchFamily="18" charset="0"/>
                <a:cs typeface="Times New Roman" pitchFamily="18" charset="0"/>
              </a:rPr>
              <a:t>=доза</a:t>
            </a:r>
            <a:r>
              <a:rPr lang="ru-RU" sz="2000" dirty="0" smtClean="0">
                <a:solidFill>
                  <a:srgbClr val="0C0B08"/>
                </a:solidFill>
                <a:latin typeface="Times New Roman" pitchFamily="18" charset="0"/>
                <a:cs typeface="Times New Roman" pitchFamily="18" charset="0"/>
              </a:rPr>
              <a:t>/ С</a:t>
            </a:r>
            <a:r>
              <a:rPr lang="ru-RU" sz="2000" baseline="-25000" dirty="0" smtClean="0">
                <a:solidFill>
                  <a:srgbClr val="0C0B08"/>
                </a:solidFill>
                <a:latin typeface="Times New Roman" pitchFamily="18" charset="0"/>
                <a:cs typeface="Times New Roman" pitchFamily="18" charset="0"/>
              </a:rPr>
              <a:t>0</a:t>
            </a:r>
            <a:endParaRPr lang="ru-RU" sz="2000" dirty="0" smtClean="0">
              <a:solidFill>
                <a:srgbClr val="0C0B08"/>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600" b="1" dirty="0" smtClean="0">
              <a:solidFill>
                <a:srgbClr val="0C0B08"/>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метаб и конъ.gif"/>
          <p:cNvPicPr>
            <a:picLocks noGrp="1" noChangeAspect="1"/>
          </p:cNvPicPr>
          <p:nvPr>
            <p:ph idx="1"/>
          </p:nvPr>
        </p:nvPicPr>
        <p:blipFill>
          <a:blip r:embed="rId2" cstate="print">
            <a:clrChange>
              <a:clrFrom>
                <a:srgbClr val="FFFFFF"/>
              </a:clrFrom>
              <a:clrTo>
                <a:srgbClr val="FFFFFF">
                  <a:alpha val="0"/>
                </a:srgbClr>
              </a:clrTo>
            </a:clrChange>
          </a:blip>
          <a:stretch>
            <a:fillRect/>
          </a:stretch>
        </p:blipFill>
        <p:spPr>
          <a:xfrm>
            <a:off x="323529" y="1484784"/>
            <a:ext cx="8424936" cy="4968552"/>
          </a:xfrm>
        </p:spPr>
      </p:pic>
      <p:sp>
        <p:nvSpPr>
          <p:cNvPr id="2" name="Заголовок 1"/>
          <p:cNvSpPr>
            <a:spLocks noGrp="1"/>
          </p:cNvSpPr>
          <p:nvPr>
            <p:ph type="title"/>
          </p:nvPr>
        </p:nvSpPr>
        <p:spPr>
          <a:xfrm>
            <a:off x="539552" y="476672"/>
            <a:ext cx="7992888" cy="894928"/>
          </a:xfrm>
          <a:solidFill>
            <a:schemeClr val="bg1">
              <a:lumMod val="60000"/>
              <a:lumOff val="40000"/>
            </a:schemeClr>
          </a:solidFill>
        </p:spPr>
        <p:style>
          <a:lnRef idx="1">
            <a:schemeClr val="accent2"/>
          </a:lnRef>
          <a:fillRef idx="2">
            <a:schemeClr val="accent2"/>
          </a:fillRef>
          <a:effectRef idx="1">
            <a:schemeClr val="accent2"/>
          </a:effectRef>
          <a:fontRef idx="minor">
            <a:schemeClr val="dk1"/>
          </a:fontRef>
        </p:style>
        <p:txBody>
          <a:bodyPr>
            <a:normAutofit/>
          </a:bodyPr>
          <a:lstStyle/>
          <a:p>
            <a:pPr algn="ctr"/>
            <a:r>
              <a:rPr lang="ru-RU" sz="4800" dirty="0" err="1" smtClean="0">
                <a:solidFill>
                  <a:srgbClr val="0C0B08"/>
                </a:solidFill>
                <a:latin typeface="Times New Roman" pitchFamily="18" charset="0"/>
                <a:cs typeface="Times New Roman" pitchFamily="18" charset="0"/>
              </a:rPr>
              <a:t>Биотрансформация</a:t>
            </a:r>
            <a:endParaRPr lang="ru-RU" sz="4800" dirty="0">
              <a:solidFill>
                <a:srgbClr val="0C0B08"/>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2348880"/>
            <a:ext cx="8183880" cy="2016224"/>
          </a:xfrm>
          <a:noFill/>
        </p:spPr>
        <p:style>
          <a:lnRef idx="1">
            <a:schemeClr val="accent3"/>
          </a:lnRef>
          <a:fillRef idx="3">
            <a:schemeClr val="accent3"/>
          </a:fillRef>
          <a:effectRef idx="2">
            <a:schemeClr val="accent3"/>
          </a:effectRef>
          <a:fontRef idx="minor">
            <a:schemeClr val="lt1"/>
          </a:fontRef>
        </p:style>
        <p:txBody>
          <a:bodyPr>
            <a:normAutofit/>
          </a:bodyPr>
          <a:lstStyle/>
          <a:p>
            <a:r>
              <a:rPr lang="ru-RU" sz="3200" b="1" dirty="0" smtClean="0">
                <a:solidFill>
                  <a:srgbClr val="0C0B08"/>
                </a:solidFill>
                <a:latin typeface="Times New Roman" pitchFamily="18" charset="0"/>
                <a:cs typeface="Times New Roman" pitchFamily="18" charset="0"/>
              </a:rPr>
              <a:t>Генетические различия .</a:t>
            </a:r>
          </a:p>
          <a:p>
            <a:r>
              <a:rPr lang="ru-RU" sz="3200" b="1" dirty="0" smtClean="0">
                <a:solidFill>
                  <a:srgbClr val="0C0B08"/>
                </a:solidFill>
                <a:latin typeface="Times New Roman" pitchFamily="18" charset="0"/>
                <a:cs typeface="Times New Roman" pitchFamily="18" charset="0"/>
              </a:rPr>
              <a:t>Заболевания печени .</a:t>
            </a:r>
          </a:p>
          <a:p>
            <a:r>
              <a:rPr lang="ru-RU" sz="3200" b="1" dirty="0" smtClean="0">
                <a:solidFill>
                  <a:srgbClr val="0C0B08"/>
                </a:solidFill>
                <a:latin typeface="Times New Roman" pitchFamily="18" charset="0"/>
                <a:cs typeface="Times New Roman" pitchFamily="18" charset="0"/>
              </a:rPr>
              <a:t>Возраст и пол.</a:t>
            </a:r>
            <a:endParaRPr lang="ru-RU" sz="3200" dirty="0">
              <a:solidFill>
                <a:srgbClr val="0C0B08"/>
              </a:solidFill>
              <a:latin typeface="Times New Roman" pitchFamily="18" charset="0"/>
              <a:cs typeface="Times New Roman" pitchFamily="18" charset="0"/>
            </a:endParaRPr>
          </a:p>
        </p:txBody>
      </p:sp>
      <p:sp>
        <p:nvSpPr>
          <p:cNvPr id="2" name="Заголовок 1"/>
          <p:cNvSpPr>
            <a:spLocks noGrp="1"/>
          </p:cNvSpPr>
          <p:nvPr>
            <p:ph type="title"/>
          </p:nvPr>
        </p:nvSpPr>
        <p:spPr>
          <a:xfrm>
            <a:off x="502920" y="908720"/>
            <a:ext cx="8029520" cy="1080120"/>
          </a:xfrm>
          <a:solidFill>
            <a:schemeClr val="bg2">
              <a:lumMod val="40000"/>
              <a:lumOff val="60000"/>
            </a:schemeClr>
          </a:solidFill>
        </p:spPr>
        <p:style>
          <a:lnRef idx="2">
            <a:schemeClr val="accent3"/>
          </a:lnRef>
          <a:fillRef idx="1">
            <a:schemeClr val="lt1"/>
          </a:fillRef>
          <a:effectRef idx="0">
            <a:schemeClr val="accent3"/>
          </a:effectRef>
          <a:fontRef idx="minor">
            <a:schemeClr val="dk1"/>
          </a:fontRef>
        </p:style>
        <p:txBody>
          <a:bodyPr/>
          <a:lstStyle/>
          <a:p>
            <a:pPr algn="ctr"/>
            <a:r>
              <a:rPr lang="ru-RU" sz="4000" i="1" dirty="0" smtClean="0">
                <a:solidFill>
                  <a:srgbClr val="0C0B08"/>
                </a:solidFill>
                <a:latin typeface="Times New Roman" pitchFamily="18" charset="0"/>
                <a:cs typeface="Times New Roman" pitchFamily="18" charset="0"/>
              </a:rPr>
              <a:t>На </a:t>
            </a:r>
            <a:r>
              <a:rPr lang="ru-RU" sz="4000" i="1" dirty="0" err="1" smtClean="0">
                <a:solidFill>
                  <a:srgbClr val="0C0B08"/>
                </a:solidFill>
                <a:latin typeface="Times New Roman" pitchFamily="18" charset="0"/>
                <a:cs typeface="Times New Roman" pitchFamily="18" charset="0"/>
              </a:rPr>
              <a:t>биотрансформацию</a:t>
            </a:r>
            <a:r>
              <a:rPr lang="ru-RU" sz="4000" i="1" dirty="0" smtClean="0">
                <a:solidFill>
                  <a:srgbClr val="0C0B08"/>
                </a:solidFill>
                <a:latin typeface="Times New Roman" pitchFamily="18" charset="0"/>
                <a:cs typeface="Times New Roman" pitchFamily="18" charset="0"/>
              </a:rPr>
              <a:t> ЛС влияют</a:t>
            </a:r>
            <a:r>
              <a:rPr lang="ru-RU" dirty="0" smtClean="0">
                <a:solidFill>
                  <a:srgbClr val="0C0B08"/>
                </a:solidFill>
                <a:latin typeface="Times New Roman" pitchFamily="18" charset="0"/>
                <a:cs typeface="Times New Roman" pitchFamily="18" charset="0"/>
              </a:rPr>
              <a:t>:</a:t>
            </a:r>
            <a:endParaRPr lang="ru-RU" dirty="0">
              <a:solidFill>
                <a:srgbClr val="0C0B08"/>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23528" y="661305"/>
            <a:ext cx="8352928"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Экскреция – </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выделение препарата или его метаболита из организма</a:t>
            </a:r>
            <a:r>
              <a:rPr kumimoji="0" lang="ru-RU" sz="24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a:t>
            </a:r>
            <a:r>
              <a:rPr lang="ru-RU" sz="2400" b="1" dirty="0" smtClean="0"/>
              <a:t> </a:t>
            </a:r>
            <a:endParaRPr lang="ru-RU" sz="2400" b="1" dirty="0" smtClean="0"/>
          </a:p>
          <a:p>
            <a:r>
              <a:rPr lang="ru-RU" sz="2000" b="1" dirty="0" smtClean="0">
                <a:solidFill>
                  <a:srgbClr val="0C0B08"/>
                </a:solidFill>
                <a:latin typeface="Times New Roman" pitchFamily="18" charset="0"/>
                <a:cs typeface="Times New Roman" pitchFamily="18" charset="0"/>
              </a:rPr>
              <a:t>Элиминация</a:t>
            </a:r>
            <a:r>
              <a:rPr lang="ru-RU" sz="2000" dirty="0" smtClean="0">
                <a:solidFill>
                  <a:srgbClr val="0C0B08"/>
                </a:solidFill>
                <a:latin typeface="Times New Roman" pitchFamily="18" charset="0"/>
                <a:cs typeface="Times New Roman" pitchFamily="18" charset="0"/>
              </a:rPr>
              <a:t> </a:t>
            </a:r>
            <a:r>
              <a:rPr lang="ru-RU" sz="2000" dirty="0" smtClean="0">
                <a:solidFill>
                  <a:srgbClr val="0C0B08"/>
                </a:solidFill>
                <a:latin typeface="Times New Roman" pitchFamily="18" charset="0"/>
                <a:cs typeface="Times New Roman" pitchFamily="18" charset="0"/>
              </a:rPr>
              <a:t>(удаление) вещества из организма обеспечивается экскрецией и </a:t>
            </a:r>
            <a:r>
              <a:rPr lang="ru-RU" sz="2000" dirty="0" err="1" smtClean="0">
                <a:solidFill>
                  <a:srgbClr val="0C0B08"/>
                </a:solidFill>
                <a:latin typeface="Times New Roman" pitchFamily="18" charset="0"/>
                <a:cs typeface="Times New Roman" pitchFamily="18" charset="0"/>
              </a:rPr>
              <a:t>биотрансформацией</a:t>
            </a:r>
            <a:r>
              <a:rPr lang="ru-RU" sz="2000" dirty="0" smtClean="0">
                <a:solidFill>
                  <a:srgbClr val="0C0B08"/>
                </a:solidFill>
                <a:latin typeface="Times New Roman" pitchFamily="18" charset="0"/>
                <a:cs typeface="Times New Roman" pitchFamily="18" charset="0"/>
              </a:rPr>
              <a:t>. (</a:t>
            </a:r>
            <a:r>
              <a:rPr lang="ru-RU" sz="2000" dirty="0" smtClean="0">
                <a:solidFill>
                  <a:srgbClr val="0C0B08"/>
                </a:solidFill>
                <a:latin typeface="Times New Roman" pitchFamily="18" charset="0"/>
                <a:cs typeface="Times New Roman" pitchFamily="18" charset="0"/>
              </a:rPr>
              <a:t>Представляет собой суммарный результат </a:t>
            </a:r>
            <a:r>
              <a:rPr lang="ru-RU" sz="2000" dirty="0" err="1" smtClean="0">
                <a:solidFill>
                  <a:srgbClr val="0C0B08"/>
                </a:solidFill>
                <a:latin typeface="Times New Roman" pitchFamily="18" charset="0"/>
                <a:cs typeface="Times New Roman" pitchFamily="18" charset="0"/>
              </a:rPr>
              <a:t>инактивации</a:t>
            </a:r>
            <a:r>
              <a:rPr lang="ru-RU" sz="2000" dirty="0" smtClean="0">
                <a:solidFill>
                  <a:srgbClr val="0C0B08"/>
                </a:solidFill>
                <a:latin typeface="Times New Roman" pitchFamily="18" charset="0"/>
                <a:cs typeface="Times New Roman" pitchFamily="18" charset="0"/>
              </a:rPr>
              <a:t> лекарств в тканях организма и экскреции</a:t>
            </a:r>
            <a:r>
              <a:rPr lang="ru-RU" sz="2000" dirty="0" smtClean="0">
                <a:solidFill>
                  <a:srgbClr val="0C0B08"/>
                </a:solidFill>
                <a:latin typeface="Times New Roman" pitchFamily="18" charset="0"/>
                <a:cs typeface="Times New Roman" pitchFamily="18" charset="0"/>
              </a:rPr>
              <a:t>.)</a:t>
            </a:r>
          </a:p>
          <a:p>
            <a:r>
              <a:rPr lang="ru-RU" sz="2000" dirty="0" smtClean="0">
                <a:solidFill>
                  <a:srgbClr val="0C0B08"/>
                </a:solidFill>
                <a:latin typeface="Times New Roman" pitchFamily="18" charset="0"/>
                <a:cs typeface="Times New Roman" pitchFamily="18" charset="0"/>
              </a:rPr>
              <a:t> </a:t>
            </a:r>
            <a:r>
              <a:rPr lang="ru-RU" sz="2000" dirty="0" smtClean="0">
                <a:solidFill>
                  <a:srgbClr val="0C0B08"/>
                </a:solidFill>
                <a:latin typeface="Times New Roman" pitchFamily="18" charset="0"/>
                <a:cs typeface="Times New Roman" pitchFamily="18" charset="0"/>
              </a:rPr>
              <a:t>для оценки элиминации существуют такие показатели  :</a:t>
            </a:r>
          </a:p>
          <a:p>
            <a:r>
              <a:rPr lang="ru-RU" sz="2000" dirty="0" smtClean="0">
                <a:solidFill>
                  <a:srgbClr val="0C0B08"/>
                </a:solidFill>
                <a:latin typeface="Times New Roman" pitchFamily="18" charset="0"/>
                <a:cs typeface="Times New Roman" pitchFamily="18" charset="0"/>
              </a:rPr>
              <a:t>• </a:t>
            </a:r>
            <a:r>
              <a:rPr lang="ru-RU" sz="2000" b="1" i="1" dirty="0" smtClean="0">
                <a:solidFill>
                  <a:srgbClr val="0C0B08"/>
                </a:solidFill>
                <a:latin typeface="Times New Roman" pitchFamily="18" charset="0"/>
                <a:cs typeface="Times New Roman" pitchFamily="18" charset="0"/>
              </a:rPr>
              <a:t>Период </a:t>
            </a:r>
            <a:r>
              <a:rPr lang="ru-RU" sz="2000" b="1" i="1" dirty="0" smtClean="0">
                <a:solidFill>
                  <a:srgbClr val="0C0B08"/>
                </a:solidFill>
                <a:latin typeface="Times New Roman" pitchFamily="18" charset="0"/>
                <a:cs typeface="Times New Roman" pitchFamily="18" charset="0"/>
              </a:rPr>
              <a:t>полувыведения (Т ½)</a:t>
            </a:r>
            <a:r>
              <a:rPr lang="ru-RU" sz="2000" dirty="0" smtClean="0">
                <a:solidFill>
                  <a:srgbClr val="0C0B08"/>
                </a:solidFill>
                <a:latin typeface="Times New Roman" pitchFamily="18" charset="0"/>
                <a:cs typeface="Times New Roman" pitchFamily="18" charset="0"/>
              </a:rPr>
              <a:t> вещества, т.е время  за которое элиминирует из организма половина введенной дозы.</a:t>
            </a:r>
          </a:p>
          <a:p>
            <a:r>
              <a:rPr lang="ru-RU" sz="2000" dirty="0" smtClean="0">
                <a:solidFill>
                  <a:srgbClr val="0C0B08"/>
                </a:solidFill>
                <a:latin typeface="Times New Roman" pitchFamily="18" charset="0"/>
                <a:cs typeface="Times New Roman" pitchFamily="18" charset="0"/>
              </a:rPr>
              <a:t> </a:t>
            </a:r>
          </a:p>
          <a:p>
            <a:r>
              <a:rPr lang="ru-RU" sz="2000" dirty="0" smtClean="0">
                <a:solidFill>
                  <a:srgbClr val="0C0B08"/>
                </a:solidFill>
                <a:latin typeface="Times New Roman" pitchFamily="18" charset="0"/>
                <a:cs typeface="Times New Roman" pitchFamily="18" charset="0"/>
              </a:rPr>
              <a:t>•</a:t>
            </a:r>
            <a:r>
              <a:rPr lang="ru-RU" sz="2000" b="1" i="1" dirty="0" smtClean="0">
                <a:solidFill>
                  <a:srgbClr val="0C0B08"/>
                </a:solidFill>
                <a:latin typeface="Times New Roman" pitchFamily="18" charset="0"/>
                <a:cs typeface="Times New Roman" pitchFamily="18" charset="0"/>
              </a:rPr>
              <a:t>Коэффициент (квота) элиминации</a:t>
            </a:r>
            <a:r>
              <a:rPr lang="ru-RU" sz="2000" dirty="0" smtClean="0">
                <a:solidFill>
                  <a:srgbClr val="0C0B08"/>
                </a:solidFill>
                <a:latin typeface="Times New Roman" pitchFamily="18" charset="0"/>
                <a:cs typeface="Times New Roman" pitchFamily="18" charset="0"/>
              </a:rPr>
              <a:t> – процент однократной дозы вещества, элиминированный в течении суток. (Быстрее всего элиминируют </a:t>
            </a:r>
            <a:r>
              <a:rPr lang="ru-RU" sz="2000" dirty="0" err="1" smtClean="0">
                <a:solidFill>
                  <a:srgbClr val="0C0B08"/>
                </a:solidFill>
                <a:latin typeface="Times New Roman" pitchFamily="18" charset="0"/>
                <a:cs typeface="Times New Roman" pitchFamily="18" charset="0"/>
              </a:rPr>
              <a:t>водорастворимые</a:t>
            </a:r>
            <a:r>
              <a:rPr lang="ru-RU" sz="2000" dirty="0" smtClean="0">
                <a:solidFill>
                  <a:srgbClr val="0C0B08"/>
                </a:solidFill>
                <a:latin typeface="Times New Roman" pitchFamily="18" charset="0"/>
                <a:cs typeface="Times New Roman" pitchFamily="18" charset="0"/>
              </a:rPr>
              <a:t>, ионизированные вещества, не </a:t>
            </a:r>
            <a:r>
              <a:rPr lang="ru-RU" sz="2000" dirty="0" err="1" smtClean="0">
                <a:solidFill>
                  <a:srgbClr val="0C0B08"/>
                </a:solidFill>
                <a:latin typeface="Times New Roman" pitchFamily="18" charset="0"/>
                <a:cs typeface="Times New Roman" pitchFamily="18" charset="0"/>
              </a:rPr>
              <a:t>связаныые</a:t>
            </a:r>
            <a:r>
              <a:rPr lang="ru-RU" sz="2000" dirty="0" smtClean="0">
                <a:solidFill>
                  <a:srgbClr val="0C0B08"/>
                </a:solidFill>
                <a:latin typeface="Times New Roman" pitchFamily="18" charset="0"/>
                <a:cs typeface="Times New Roman" pitchFamily="18" charset="0"/>
              </a:rPr>
              <a:t> с белками крови)</a:t>
            </a:r>
          </a:p>
          <a:p>
            <a:r>
              <a:rPr lang="ru-RU" sz="2000" dirty="0" smtClean="0">
                <a:solidFill>
                  <a:srgbClr val="0C0B08"/>
                </a:solidFill>
                <a:latin typeface="Times New Roman" pitchFamily="18" charset="0"/>
                <a:cs typeface="Times New Roman" pitchFamily="18" charset="0"/>
              </a:rPr>
              <a:t> </a:t>
            </a:r>
          </a:p>
          <a:p>
            <a:r>
              <a:rPr lang="ru-RU" sz="2000" b="1" i="1" dirty="0" smtClean="0">
                <a:solidFill>
                  <a:srgbClr val="0C0B08"/>
                </a:solidFill>
                <a:latin typeface="Times New Roman" pitchFamily="18" charset="0"/>
                <a:cs typeface="Times New Roman" pitchFamily="18" charset="0"/>
              </a:rPr>
              <a:t>•Клиренс –</a:t>
            </a:r>
            <a:r>
              <a:rPr lang="ru-RU" sz="2000" dirty="0" smtClean="0">
                <a:solidFill>
                  <a:srgbClr val="0C0B08"/>
                </a:solidFill>
                <a:latin typeface="Times New Roman" pitchFamily="18" charset="0"/>
                <a:cs typeface="Times New Roman" pitchFamily="18" charset="0"/>
              </a:rPr>
              <a:t> объем крови (или плазмы), освобождаемый от ЛВ за единицу времени.</a:t>
            </a:r>
          </a:p>
          <a:p>
            <a:r>
              <a:rPr lang="ru-RU" sz="2000" dirty="0" smtClean="0">
                <a:solidFill>
                  <a:srgbClr val="0C0B08"/>
                </a:solidFill>
                <a:latin typeface="Times New Roman" pitchFamily="18" charset="0"/>
                <a:cs typeface="Times New Roman" pitchFamily="18" charset="0"/>
              </a:rPr>
              <a:t>Значение клиренса отражает способность печени или почек выводить ЛВ.</a:t>
            </a:r>
          </a:p>
          <a:p>
            <a:r>
              <a:rPr lang="ru-RU" sz="2400" dirty="0" smtClean="0"/>
              <a:t> </a:t>
            </a:r>
            <a:endParaRPr kumimoji="0" lang="ru-RU" sz="24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2132856"/>
            <a:ext cx="8183880" cy="3168352"/>
          </a:xfrm>
        </p:spPr>
        <p:txBody>
          <a:bodyPr/>
          <a:lstStyle/>
          <a:p>
            <a:r>
              <a:rPr lang="ru-RU" sz="2800" b="1" dirty="0" smtClean="0">
                <a:solidFill>
                  <a:schemeClr val="accent3">
                    <a:lumMod val="75000"/>
                  </a:schemeClr>
                </a:solidFill>
                <a:latin typeface="Times New Roman" pitchFamily="18" charset="0"/>
                <a:cs typeface="Times New Roman" pitchFamily="18" charset="0"/>
              </a:rPr>
              <a:t>Почечный.</a:t>
            </a:r>
          </a:p>
          <a:p>
            <a:r>
              <a:rPr lang="ru-RU" sz="2800" b="1" dirty="0" smtClean="0">
                <a:solidFill>
                  <a:schemeClr val="accent3">
                    <a:lumMod val="75000"/>
                  </a:schemeClr>
                </a:solidFill>
                <a:latin typeface="Times New Roman" pitchFamily="18" charset="0"/>
                <a:cs typeface="Times New Roman" pitchFamily="18" charset="0"/>
              </a:rPr>
              <a:t>С фекалиями.</a:t>
            </a:r>
          </a:p>
          <a:p>
            <a:r>
              <a:rPr lang="ru-RU" sz="2800" b="1" dirty="0" smtClean="0">
                <a:solidFill>
                  <a:schemeClr val="accent3">
                    <a:lumMod val="75000"/>
                  </a:schemeClr>
                </a:solidFill>
                <a:latin typeface="Times New Roman" pitchFamily="18" charset="0"/>
                <a:cs typeface="Times New Roman" pitchFamily="18" charset="0"/>
              </a:rPr>
              <a:t>Через дыхательные</a:t>
            </a:r>
            <a:r>
              <a:rPr lang="ru-RU" sz="2800" dirty="0" smtClean="0">
                <a:solidFill>
                  <a:schemeClr val="accent3">
                    <a:lumMod val="75000"/>
                  </a:schemeClr>
                </a:solidFill>
                <a:latin typeface="Times New Roman" pitchFamily="18" charset="0"/>
                <a:cs typeface="Times New Roman" pitchFamily="18" charset="0"/>
              </a:rPr>
              <a:t> </a:t>
            </a:r>
            <a:r>
              <a:rPr lang="ru-RU" sz="2800" b="1" dirty="0" smtClean="0">
                <a:solidFill>
                  <a:schemeClr val="accent3">
                    <a:lumMod val="75000"/>
                  </a:schemeClr>
                </a:solidFill>
                <a:latin typeface="Times New Roman" pitchFamily="18" charset="0"/>
                <a:cs typeface="Times New Roman" pitchFamily="18" charset="0"/>
              </a:rPr>
              <a:t>пути</a:t>
            </a:r>
            <a:r>
              <a:rPr lang="ru-RU" sz="2800" dirty="0" smtClean="0">
                <a:solidFill>
                  <a:schemeClr val="accent3">
                    <a:lumMod val="75000"/>
                  </a:schemeClr>
                </a:solidFill>
                <a:latin typeface="Times New Roman" pitchFamily="18" charset="0"/>
                <a:cs typeface="Times New Roman" pitchFamily="18" charset="0"/>
              </a:rPr>
              <a:t> .</a:t>
            </a:r>
          </a:p>
          <a:p>
            <a:pPr lvl="0"/>
            <a:r>
              <a:rPr lang="ru-RU" sz="2800" b="1" dirty="0" smtClean="0">
                <a:solidFill>
                  <a:schemeClr val="accent3">
                    <a:lumMod val="75000"/>
                  </a:schemeClr>
                </a:solidFill>
                <a:latin typeface="Times New Roman" pitchFamily="18" charset="0"/>
                <a:cs typeface="Times New Roman" pitchFamily="18" charset="0"/>
              </a:rPr>
              <a:t>С грудным молоком.</a:t>
            </a:r>
            <a:endParaRPr lang="ru-RU" sz="2800" dirty="0" smtClean="0">
              <a:solidFill>
                <a:schemeClr val="accent3">
                  <a:lumMod val="75000"/>
                </a:schemeClr>
              </a:solidFill>
              <a:latin typeface="Times New Roman" pitchFamily="18" charset="0"/>
              <a:cs typeface="Times New Roman" pitchFamily="18" charset="0"/>
            </a:endParaRPr>
          </a:p>
          <a:p>
            <a:pPr lvl="0"/>
            <a:r>
              <a:rPr lang="ru-RU" sz="2800" b="1" dirty="0" smtClean="0">
                <a:solidFill>
                  <a:schemeClr val="accent3">
                    <a:lumMod val="75000"/>
                  </a:schemeClr>
                </a:solidFill>
                <a:latin typeface="Times New Roman" pitchFamily="18" charset="0"/>
                <a:cs typeface="Times New Roman" pitchFamily="18" charset="0"/>
              </a:rPr>
              <a:t>Через кожу</a:t>
            </a:r>
            <a:r>
              <a:rPr lang="ru-RU" sz="2800" dirty="0" smtClean="0">
                <a:solidFill>
                  <a:schemeClr val="accent3">
                    <a:lumMod val="75000"/>
                  </a:schemeClr>
                </a:solidFill>
                <a:latin typeface="Times New Roman" pitchFamily="18" charset="0"/>
                <a:cs typeface="Times New Roman" pitchFamily="18" charset="0"/>
              </a:rPr>
              <a:t>.</a:t>
            </a:r>
          </a:p>
          <a:p>
            <a:endParaRPr lang="ru-RU" dirty="0"/>
          </a:p>
        </p:txBody>
      </p:sp>
      <p:sp>
        <p:nvSpPr>
          <p:cNvPr id="2" name="Заголовок 1"/>
          <p:cNvSpPr>
            <a:spLocks noGrp="1"/>
          </p:cNvSpPr>
          <p:nvPr>
            <p:ph type="title"/>
          </p:nvPr>
        </p:nvSpPr>
        <p:spPr>
          <a:xfrm>
            <a:off x="502920" y="1052736"/>
            <a:ext cx="8183880" cy="936104"/>
          </a:xfrm>
          <a:solidFill>
            <a:schemeClr val="bg2">
              <a:lumMod val="40000"/>
              <a:lumOff val="60000"/>
            </a:schemeClr>
          </a:solidFill>
        </p:spPr>
        <p:style>
          <a:lnRef idx="1">
            <a:schemeClr val="accent2"/>
          </a:lnRef>
          <a:fillRef idx="2">
            <a:schemeClr val="accent2"/>
          </a:fillRef>
          <a:effectRef idx="1">
            <a:schemeClr val="accent2"/>
          </a:effectRef>
          <a:fontRef idx="minor">
            <a:schemeClr val="dk1"/>
          </a:fontRef>
        </p:style>
        <p:txBody>
          <a:bodyPr/>
          <a:lstStyle/>
          <a:p>
            <a:pPr algn="ctr"/>
            <a:r>
              <a:rPr lang="ru-RU" b="1" dirty="0" smtClean="0">
                <a:solidFill>
                  <a:srgbClr val="0C0B08"/>
                </a:solidFill>
                <a:latin typeface="Times New Roman" pitchFamily="18" charset="0"/>
                <a:cs typeface="Times New Roman" pitchFamily="18" charset="0"/>
              </a:rPr>
              <a:t> </a:t>
            </a:r>
            <a:r>
              <a:rPr lang="ru-RU" b="1" i="1" dirty="0" smtClean="0">
                <a:solidFill>
                  <a:srgbClr val="0C0B08"/>
                </a:solidFill>
                <a:effectLst/>
                <a:latin typeface="Times New Roman" pitchFamily="18" charset="0"/>
                <a:cs typeface="Times New Roman" pitchFamily="18" charset="0"/>
              </a:rPr>
              <a:t>Основные пути экскреции</a:t>
            </a:r>
            <a:endParaRPr lang="ru-RU" b="1" i="1" dirty="0">
              <a:solidFill>
                <a:srgbClr val="0C0B08"/>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36912"/>
            <a:ext cx="8183880" cy="3240360"/>
          </a:xfrm>
          <a:solidFill>
            <a:schemeClr val="bg1"/>
          </a:solidFill>
        </p:spPr>
        <p:style>
          <a:lnRef idx="1">
            <a:schemeClr val="accent6"/>
          </a:lnRef>
          <a:fillRef idx="3">
            <a:schemeClr val="accent6"/>
          </a:fillRef>
          <a:effectRef idx="2">
            <a:schemeClr val="accent6"/>
          </a:effectRef>
          <a:fontRef idx="minor">
            <a:schemeClr val="lt1"/>
          </a:fontRef>
        </p:style>
        <p:txBody>
          <a:bodyPr/>
          <a:lstStyle/>
          <a:p>
            <a:r>
              <a:rPr lang="ru-RU" baseline="30000" dirty="0" smtClean="0">
                <a:solidFill>
                  <a:srgbClr val="0C0B08"/>
                </a:solidFill>
                <a:latin typeface="Times New Roman" pitchFamily="18" charset="0"/>
                <a:cs typeface="Times New Roman" pitchFamily="18" charset="0"/>
              </a:rPr>
              <a:t>(</a:t>
            </a:r>
            <a:r>
              <a:rPr lang="ru-RU" dirty="0" smtClean="0">
                <a:solidFill>
                  <a:srgbClr val="0C0B08"/>
                </a:solidFill>
                <a:latin typeface="Times New Roman" pitchFamily="18" charset="0"/>
                <a:cs typeface="Times New Roman" pitchFamily="18" charset="0"/>
              </a:rPr>
              <a:t>От греч. </a:t>
            </a:r>
            <a:r>
              <a:rPr lang="en-US" b="1" i="1" dirty="0" err="1" smtClean="0">
                <a:solidFill>
                  <a:srgbClr val="0C0B08"/>
                </a:solidFill>
                <a:latin typeface="Times New Roman" pitchFamily="18" charset="0"/>
                <a:cs typeface="Times New Roman" pitchFamily="18" charset="0"/>
              </a:rPr>
              <a:t>pharmacon</a:t>
            </a:r>
            <a:r>
              <a:rPr lang="en-US" b="1" i="1" dirty="0" smtClean="0">
                <a:solidFill>
                  <a:srgbClr val="0C0B08"/>
                </a:solidFill>
                <a:latin typeface="Times New Roman" pitchFamily="18" charset="0"/>
                <a:cs typeface="Times New Roman" pitchFamily="18" charset="0"/>
              </a:rPr>
              <a:t> </a:t>
            </a:r>
            <a:r>
              <a:rPr lang="ru-RU" dirty="0" smtClean="0">
                <a:solidFill>
                  <a:srgbClr val="0C0B08"/>
                </a:solidFill>
                <a:latin typeface="Times New Roman" pitchFamily="18" charset="0"/>
                <a:cs typeface="Times New Roman" pitchFamily="18" charset="0"/>
              </a:rPr>
              <a:t>— лекарство, </a:t>
            </a:r>
            <a:r>
              <a:rPr lang="en-US" b="1" i="1" dirty="0" err="1" smtClean="0">
                <a:solidFill>
                  <a:srgbClr val="0C0B08"/>
                </a:solidFill>
                <a:latin typeface="Times New Roman" pitchFamily="18" charset="0"/>
                <a:cs typeface="Times New Roman" pitchFamily="18" charset="0"/>
              </a:rPr>
              <a:t>kineo</a:t>
            </a:r>
            <a:r>
              <a:rPr lang="en-US" b="1" i="1" dirty="0" smtClean="0">
                <a:solidFill>
                  <a:srgbClr val="0C0B08"/>
                </a:solidFill>
                <a:latin typeface="Times New Roman" pitchFamily="18" charset="0"/>
                <a:cs typeface="Times New Roman" pitchFamily="18" charset="0"/>
              </a:rPr>
              <a:t> </a:t>
            </a:r>
            <a:r>
              <a:rPr lang="ru-RU" dirty="0" smtClean="0">
                <a:solidFill>
                  <a:srgbClr val="0C0B08"/>
                </a:solidFill>
                <a:latin typeface="Times New Roman" pitchFamily="18" charset="0"/>
                <a:cs typeface="Times New Roman" pitchFamily="18" charset="0"/>
              </a:rPr>
              <a:t>— двигать.)— это раздел фармакологии о всасывании, распределении в организме, депонировании, метаболизме и выведении веществ </a:t>
            </a:r>
            <a:r>
              <a:rPr lang="ru-RU" dirty="0" smtClean="0">
                <a:solidFill>
                  <a:srgbClr val="0C0B08"/>
                </a:solidFill>
                <a:latin typeface="Times New Roman" pitchFamily="18" charset="0"/>
                <a:cs typeface="Times New Roman" pitchFamily="18" charset="0"/>
              </a:rPr>
              <a:t>.</a:t>
            </a:r>
          </a:p>
          <a:p>
            <a:r>
              <a:rPr lang="ru-RU" dirty="0" smtClean="0">
                <a:solidFill>
                  <a:srgbClr val="0C0B08"/>
                </a:solidFill>
                <a:latin typeface="Times New Roman" pitchFamily="18" charset="0"/>
                <a:cs typeface="Times New Roman" pitchFamily="18" charset="0"/>
              </a:rPr>
              <a:t>Таким </a:t>
            </a:r>
            <a:r>
              <a:rPr lang="ru-RU" dirty="0" smtClean="0">
                <a:solidFill>
                  <a:srgbClr val="0C0B08"/>
                </a:solidFill>
                <a:latin typeface="Times New Roman" pitchFamily="18" charset="0"/>
                <a:cs typeface="Times New Roman" pitchFamily="18" charset="0"/>
              </a:rPr>
              <a:t>образом,  Фармакокинетика описывает действие организма на ЛС.</a:t>
            </a:r>
          </a:p>
          <a:p>
            <a:endParaRPr lang="ru-RU" dirty="0"/>
          </a:p>
        </p:txBody>
      </p:sp>
      <p:sp>
        <p:nvSpPr>
          <p:cNvPr id="2" name="Заголовок 1"/>
          <p:cNvSpPr>
            <a:spLocks noGrp="1"/>
          </p:cNvSpPr>
          <p:nvPr>
            <p:ph type="title"/>
          </p:nvPr>
        </p:nvSpPr>
        <p:spPr>
          <a:xfrm>
            <a:off x="502920" y="836712"/>
            <a:ext cx="8183880" cy="1656184"/>
          </a:xfrm>
        </p:spPr>
        <p:style>
          <a:lnRef idx="2">
            <a:schemeClr val="accent1"/>
          </a:lnRef>
          <a:fillRef idx="1">
            <a:schemeClr val="lt1"/>
          </a:fillRef>
          <a:effectRef idx="0">
            <a:schemeClr val="accent1"/>
          </a:effectRef>
          <a:fontRef idx="minor">
            <a:schemeClr val="dk1"/>
          </a:fontRef>
        </p:style>
        <p:txBody>
          <a:bodyPr>
            <a:normAutofit/>
          </a:bodyPr>
          <a:lstStyle/>
          <a:p>
            <a:r>
              <a:rPr lang="ru-RU" sz="4400" i="1" dirty="0" smtClean="0">
                <a:solidFill>
                  <a:schemeClr val="accent6">
                    <a:lumMod val="50000"/>
                  </a:schemeClr>
                </a:solidFill>
                <a:latin typeface="Times New Roman" pitchFamily="18" charset="0"/>
                <a:cs typeface="Times New Roman" pitchFamily="18" charset="0"/>
              </a:rPr>
              <a:t>Фармакокинетика-</a:t>
            </a:r>
            <a:endParaRPr lang="ru-RU" sz="4400" i="1" dirty="0">
              <a:solidFill>
                <a:schemeClr val="accent6">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jpg"/>
          <p:cNvPicPr>
            <a:picLocks noChangeAspect="1"/>
          </p:cNvPicPr>
          <p:nvPr/>
        </p:nvPicPr>
        <p:blipFill>
          <a:blip r:embed="rId2" cstate="print">
            <a:clrChange>
              <a:clrFrom>
                <a:srgbClr val="FEFEFE"/>
              </a:clrFrom>
              <a:clrTo>
                <a:srgbClr val="FEFEFE">
                  <a:alpha val="0"/>
                </a:srgbClr>
              </a:clrTo>
            </a:clrChange>
          </a:blip>
          <a:stretch>
            <a:fillRect/>
          </a:stretch>
        </p:blipFill>
        <p:spPr>
          <a:xfrm>
            <a:off x="4860032" y="3501008"/>
            <a:ext cx="2664295" cy="2370559"/>
          </a:xfrm>
          <a:prstGeom prst="rect">
            <a:avLst/>
          </a:prstGeom>
        </p:spPr>
      </p:pic>
      <p:sp>
        <p:nvSpPr>
          <p:cNvPr id="5" name="TextBox 4"/>
          <p:cNvSpPr txBox="1"/>
          <p:nvPr/>
        </p:nvSpPr>
        <p:spPr>
          <a:xfrm>
            <a:off x="395536" y="2132856"/>
            <a:ext cx="8280920" cy="923330"/>
          </a:xfrm>
          <a:prstGeom prst="rect">
            <a:avLst/>
          </a:prstGeom>
          <a:noFill/>
        </p:spPr>
        <p:txBody>
          <a:bodyPr wrap="square" rtlCol="0">
            <a:prstTxWarp prst="textWave2">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spc="50" dirty="0" smtClean="0">
                <a:ln w="11430"/>
                <a:solidFill>
                  <a:schemeClr val="bg2">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Продолжение следует</a:t>
            </a:r>
            <a:endParaRPr lang="ru-RU" sz="5400" b="1" spc="50" dirty="0">
              <a:ln w="11430"/>
              <a:solidFill>
                <a:schemeClr val="bg2">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linds(horizontal)">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3000"/>
                                  </p:stCondLst>
                                  <p:childTnLst>
                                    <p:set>
                                      <p:cBhvr>
                                        <p:cTn id="17" dur="1" fill="hold">
                                          <p:stCondLst>
                                            <p:cond delay="0"/>
                                          </p:stCondLst>
                                        </p:cTn>
                                        <p:tgtEl>
                                          <p:spTgt spid="5">
                                            <p:txEl>
                                              <p:pRg st="0" end="0"/>
                                            </p:txEl>
                                          </p:spTgt>
                                        </p:tgtEl>
                                        <p:attrNameLst>
                                          <p:attrName>style.visibility</p:attrName>
                                        </p:attrNameLst>
                                      </p:cBhvr>
                                      <p:to>
                                        <p:strVal val="hidden"/>
                                      </p:to>
                                    </p:set>
                                  </p:childTnLst>
                                </p:cTn>
                              </p:par>
                            </p:childTnLst>
                          </p:cTn>
                        </p:par>
                        <p:par>
                          <p:cTn id="18" fill="hold">
                            <p:stCondLst>
                              <p:cond delay="3000"/>
                            </p:stCondLst>
                            <p:childTnLst>
                              <p:par>
                                <p:cTn id="19" presetID="2" presetClass="exit" presetSubtype="12" fill="hold" nodeType="afterEffect">
                                  <p:stCondLst>
                                    <p:cond delay="0"/>
                                  </p:stCondLst>
                                  <p:childTnLst>
                                    <p:anim calcmode="lin" valueType="num">
                                      <p:cBhvr additive="base">
                                        <p:cTn id="20" dur="3000"/>
                                        <p:tgtEl>
                                          <p:spTgt spid="4"/>
                                        </p:tgtEl>
                                        <p:attrNameLst>
                                          <p:attrName>ppt_x</p:attrName>
                                        </p:attrNameLst>
                                      </p:cBhvr>
                                      <p:tavLst>
                                        <p:tav tm="0">
                                          <p:val>
                                            <p:strVal val="ppt_x"/>
                                          </p:val>
                                        </p:tav>
                                        <p:tav tm="100000">
                                          <p:val>
                                            <p:strVal val="0-ppt_w/2"/>
                                          </p:val>
                                        </p:tav>
                                      </p:tavLst>
                                    </p:anim>
                                    <p:anim calcmode="lin" valueType="num">
                                      <p:cBhvr additive="base">
                                        <p:cTn id="21" dur="3000"/>
                                        <p:tgtEl>
                                          <p:spTgt spid="4"/>
                                        </p:tgtEl>
                                        <p:attrNameLst>
                                          <p:attrName>ppt_y</p:attrName>
                                        </p:attrNameLst>
                                      </p:cBhvr>
                                      <p:tavLst>
                                        <p:tav tm="0">
                                          <p:val>
                                            <p:strVal val="ppt_y"/>
                                          </p:val>
                                        </p:tav>
                                        <p:tav tm="100000">
                                          <p:val>
                                            <p:strVal val="1+ppt_h/2"/>
                                          </p:val>
                                        </p:tav>
                                      </p:tavLst>
                                    </p:anim>
                                    <p:set>
                                      <p:cBhvr>
                                        <p:cTn id="22"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908720"/>
            <a:ext cx="4458272" cy="369332"/>
          </a:xfrm>
          <a:prstGeom prst="rect">
            <a:avLst/>
          </a:prstGeom>
          <a:noFill/>
        </p:spPr>
        <p:txBody>
          <a:bodyPr wrap="none" rtlCol="0">
            <a:spAutoFit/>
          </a:bodyPr>
          <a:lstStyle/>
          <a:p>
            <a:r>
              <a:rPr lang="ru-RU" dirty="0" smtClean="0"/>
              <a:t>Основные пути введения лекарств.</a:t>
            </a:r>
            <a:endParaRPr lang="ru-RU" dirty="0"/>
          </a:p>
        </p:txBody>
      </p:sp>
      <p:sp>
        <p:nvSpPr>
          <p:cNvPr id="5" name="Скругленный прямоугольник 4"/>
          <p:cNvSpPr/>
          <p:nvPr/>
        </p:nvSpPr>
        <p:spPr>
          <a:xfrm>
            <a:off x="1835696" y="620688"/>
            <a:ext cx="5400600" cy="100811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2400" b="1" dirty="0" smtClean="0">
                <a:ln/>
                <a:solidFill>
                  <a:srgbClr val="0C0B08"/>
                </a:solidFill>
                <a:effectLst>
                  <a:outerShdw blurRad="38100" dist="38100" dir="2700000" algn="tl">
                    <a:srgbClr val="000000">
                      <a:alpha val="43137"/>
                    </a:srgbClr>
                  </a:outerShdw>
                </a:effectLst>
                <a:latin typeface="Times New Roman" pitchFamily="18" charset="0"/>
                <a:cs typeface="Times New Roman" pitchFamily="18" charset="0"/>
              </a:rPr>
              <a:t>Основные пути введения лекарств</a:t>
            </a:r>
            <a:r>
              <a:rPr lang="ru-RU" sz="2400" b="1" dirty="0" smtClean="0">
                <a:ln/>
                <a:solidFill>
                  <a:srgbClr val="0C0B08"/>
                </a:solidFill>
                <a:latin typeface="Times New Roman" pitchFamily="18" charset="0"/>
                <a:cs typeface="Times New Roman" pitchFamily="18" charset="0"/>
              </a:rPr>
              <a:t>.</a:t>
            </a:r>
            <a:endParaRPr lang="ru-RU" sz="2400" b="1" dirty="0">
              <a:ln/>
              <a:solidFill>
                <a:srgbClr val="0C0B08"/>
              </a:solidFill>
              <a:latin typeface="Times New Roman" pitchFamily="18" charset="0"/>
              <a:cs typeface="Times New Roman" pitchFamily="18" charset="0"/>
            </a:endParaRPr>
          </a:p>
        </p:txBody>
      </p:sp>
      <p:sp>
        <p:nvSpPr>
          <p:cNvPr id="7" name="Прямоугольник 6"/>
          <p:cNvSpPr/>
          <p:nvPr/>
        </p:nvSpPr>
        <p:spPr>
          <a:xfrm>
            <a:off x="755576" y="2276872"/>
            <a:ext cx="2880320" cy="9144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400" b="1" i="1" dirty="0" smtClean="0">
                <a:solidFill>
                  <a:srgbClr val="0C0B08"/>
                </a:solidFill>
                <a:latin typeface="Times New Roman" pitchFamily="18" charset="0"/>
                <a:cs typeface="Times New Roman" pitchFamily="18" charset="0"/>
              </a:rPr>
              <a:t>Энтеральный</a:t>
            </a:r>
            <a:endParaRPr lang="ru-RU" sz="2400" b="1" i="1" dirty="0">
              <a:solidFill>
                <a:srgbClr val="0C0B08"/>
              </a:solidFill>
              <a:latin typeface="Times New Roman" pitchFamily="18" charset="0"/>
              <a:cs typeface="Times New Roman" pitchFamily="18" charset="0"/>
            </a:endParaRPr>
          </a:p>
        </p:txBody>
      </p:sp>
      <p:sp>
        <p:nvSpPr>
          <p:cNvPr id="8" name="Прямоугольник 7"/>
          <p:cNvSpPr/>
          <p:nvPr/>
        </p:nvSpPr>
        <p:spPr>
          <a:xfrm>
            <a:off x="5508104" y="2348880"/>
            <a:ext cx="2880320" cy="93610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400" b="1" i="1" dirty="0" smtClean="0">
                <a:solidFill>
                  <a:srgbClr val="0C0B08"/>
                </a:solidFill>
                <a:latin typeface="Times New Roman" pitchFamily="18" charset="0"/>
                <a:cs typeface="Times New Roman" pitchFamily="18" charset="0"/>
              </a:rPr>
              <a:t>Парентеральный</a:t>
            </a:r>
            <a:endParaRPr lang="ru-RU" sz="2400" b="1" i="1" dirty="0">
              <a:solidFill>
                <a:srgbClr val="0C0B08"/>
              </a:solidFill>
              <a:latin typeface="Times New Roman" pitchFamily="18" charset="0"/>
              <a:cs typeface="Times New Roman" pitchFamily="18" charset="0"/>
            </a:endParaRPr>
          </a:p>
        </p:txBody>
      </p:sp>
      <p:cxnSp>
        <p:nvCxnSpPr>
          <p:cNvPr id="10" name="Прямая со стрелкой 9"/>
          <p:cNvCxnSpPr/>
          <p:nvPr/>
        </p:nvCxnSpPr>
        <p:spPr>
          <a:xfrm flipH="1">
            <a:off x="1835696" y="1700808"/>
            <a:ext cx="288032" cy="576064"/>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cxnSp>
        <p:nvCxnSpPr>
          <p:cNvPr id="12" name="Прямая со стрелкой 11"/>
          <p:cNvCxnSpPr/>
          <p:nvPr/>
        </p:nvCxnSpPr>
        <p:spPr>
          <a:xfrm>
            <a:off x="5940152" y="1700808"/>
            <a:ext cx="720080" cy="648072"/>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sp>
        <p:nvSpPr>
          <p:cNvPr id="17" name="TextBox 16"/>
          <p:cNvSpPr txBox="1"/>
          <p:nvPr/>
        </p:nvSpPr>
        <p:spPr>
          <a:xfrm>
            <a:off x="611560" y="3284984"/>
            <a:ext cx="3528392" cy="1569660"/>
          </a:xfrm>
          <a:prstGeom prst="rect">
            <a:avLst/>
          </a:prstGeom>
          <a:noFill/>
        </p:spPr>
        <p:txBody>
          <a:bodyPr wrap="square" rtlCol="0">
            <a:spAutoFit/>
          </a:bodyPr>
          <a:lstStyle/>
          <a:p>
            <a:r>
              <a:rPr lang="ru-RU" sz="2400" b="1" dirty="0" smtClean="0">
                <a:solidFill>
                  <a:schemeClr val="accent3"/>
                </a:solidFill>
                <a:latin typeface="Times New Roman" pitchFamily="18" charset="0"/>
                <a:cs typeface="Times New Roman" pitchFamily="18" charset="0"/>
              </a:rPr>
              <a:t>• Через рот</a:t>
            </a:r>
          </a:p>
          <a:p>
            <a:r>
              <a:rPr lang="ru-RU" sz="2400" b="1" dirty="0" smtClean="0">
                <a:solidFill>
                  <a:schemeClr val="accent3"/>
                </a:solidFill>
                <a:latin typeface="Times New Roman" pitchFamily="18" charset="0"/>
                <a:cs typeface="Times New Roman" pitchFamily="18" charset="0"/>
              </a:rPr>
              <a:t>• Через прямую кишку</a:t>
            </a:r>
          </a:p>
          <a:p>
            <a:r>
              <a:rPr lang="ru-RU" sz="2400" b="1" dirty="0" smtClean="0">
                <a:solidFill>
                  <a:schemeClr val="accent3"/>
                </a:solidFill>
                <a:latin typeface="Times New Roman" pitchFamily="18" charset="0"/>
                <a:cs typeface="Times New Roman" pitchFamily="18" charset="0"/>
              </a:rPr>
              <a:t>• </a:t>
            </a:r>
            <a:r>
              <a:rPr lang="ru-RU" sz="2400" b="1" dirty="0" err="1" smtClean="0">
                <a:solidFill>
                  <a:schemeClr val="accent3"/>
                </a:solidFill>
                <a:latin typeface="Times New Roman" pitchFamily="18" charset="0"/>
                <a:cs typeface="Times New Roman" pitchFamily="18" charset="0"/>
              </a:rPr>
              <a:t>Сублингвально</a:t>
            </a:r>
            <a:endParaRPr lang="ru-RU" sz="2400" b="1" dirty="0" smtClean="0">
              <a:solidFill>
                <a:schemeClr val="accent3"/>
              </a:solidFill>
              <a:latin typeface="Times New Roman" pitchFamily="18" charset="0"/>
              <a:cs typeface="Times New Roman" pitchFamily="18" charset="0"/>
            </a:endParaRPr>
          </a:p>
          <a:p>
            <a:r>
              <a:rPr lang="ru-RU" sz="2400" b="1" dirty="0" smtClean="0">
                <a:solidFill>
                  <a:schemeClr val="accent3"/>
                </a:solidFill>
                <a:latin typeface="Times New Roman" pitchFamily="18" charset="0"/>
                <a:cs typeface="Times New Roman" pitchFamily="18" charset="0"/>
              </a:rPr>
              <a:t>• Трансбуккально</a:t>
            </a:r>
            <a:endParaRPr lang="ru-RU" sz="2400" b="1" dirty="0">
              <a:solidFill>
                <a:schemeClr val="accent3"/>
              </a:solidFill>
              <a:latin typeface="Times New Roman" pitchFamily="18" charset="0"/>
              <a:cs typeface="Times New Roman" pitchFamily="18" charset="0"/>
            </a:endParaRPr>
          </a:p>
        </p:txBody>
      </p:sp>
      <p:sp>
        <p:nvSpPr>
          <p:cNvPr id="18" name="TextBox 17"/>
          <p:cNvSpPr txBox="1"/>
          <p:nvPr/>
        </p:nvSpPr>
        <p:spPr>
          <a:xfrm>
            <a:off x="5292080" y="3429000"/>
            <a:ext cx="3367017" cy="2954655"/>
          </a:xfrm>
          <a:prstGeom prst="rect">
            <a:avLst/>
          </a:prstGeom>
          <a:noFill/>
        </p:spPr>
        <p:txBody>
          <a:bodyPr wrap="square" rtlCol="0">
            <a:spAutoFit/>
          </a:bodyPr>
          <a:lstStyle/>
          <a:p>
            <a:r>
              <a:rPr lang="ru-RU" sz="2400" b="1" dirty="0" smtClean="0">
                <a:solidFill>
                  <a:schemeClr val="accent3"/>
                </a:solidFill>
                <a:latin typeface="Times New Roman" pitchFamily="18" charset="0"/>
                <a:cs typeface="Times New Roman" pitchFamily="18" charset="0"/>
              </a:rPr>
              <a:t>• Внутривенно</a:t>
            </a:r>
          </a:p>
          <a:p>
            <a:r>
              <a:rPr lang="ru-RU" sz="2400" b="1" dirty="0" smtClean="0">
                <a:solidFill>
                  <a:schemeClr val="accent3"/>
                </a:solidFill>
                <a:latin typeface="Times New Roman" pitchFamily="18" charset="0"/>
                <a:cs typeface="Times New Roman" pitchFamily="18" charset="0"/>
              </a:rPr>
              <a:t>• Внутримышечно</a:t>
            </a:r>
          </a:p>
          <a:p>
            <a:r>
              <a:rPr lang="ru-RU" sz="2400" b="1" dirty="0" smtClean="0">
                <a:solidFill>
                  <a:schemeClr val="accent3"/>
                </a:solidFill>
                <a:latin typeface="Times New Roman" pitchFamily="18" charset="0"/>
                <a:cs typeface="Times New Roman" pitchFamily="18" charset="0"/>
              </a:rPr>
              <a:t>• Подкожно</a:t>
            </a:r>
          </a:p>
          <a:p>
            <a:r>
              <a:rPr lang="ru-RU" sz="2400" b="1" dirty="0" smtClean="0">
                <a:solidFill>
                  <a:schemeClr val="accent3"/>
                </a:solidFill>
                <a:latin typeface="Times New Roman" pitchFamily="18" charset="0"/>
                <a:cs typeface="Times New Roman" pitchFamily="18" charset="0"/>
              </a:rPr>
              <a:t>• </a:t>
            </a:r>
            <a:r>
              <a:rPr lang="ru-RU" sz="2400" b="1" dirty="0" err="1" smtClean="0">
                <a:solidFill>
                  <a:schemeClr val="accent3"/>
                </a:solidFill>
                <a:latin typeface="Times New Roman" pitchFamily="18" charset="0"/>
                <a:cs typeface="Times New Roman" pitchFamily="18" charset="0"/>
              </a:rPr>
              <a:t>Субарахноидально</a:t>
            </a:r>
            <a:endParaRPr lang="ru-RU" sz="2400" b="1" dirty="0" smtClean="0">
              <a:solidFill>
                <a:schemeClr val="accent3"/>
              </a:solidFill>
              <a:latin typeface="Times New Roman" pitchFamily="18" charset="0"/>
              <a:cs typeface="Times New Roman" pitchFamily="18" charset="0"/>
            </a:endParaRPr>
          </a:p>
          <a:p>
            <a:r>
              <a:rPr lang="ru-RU" sz="2400" b="1" dirty="0" smtClean="0">
                <a:solidFill>
                  <a:schemeClr val="accent3"/>
                </a:solidFill>
                <a:latin typeface="Times New Roman" pitchFamily="18" charset="0"/>
                <a:cs typeface="Times New Roman" pitchFamily="18" charset="0"/>
              </a:rPr>
              <a:t>• </a:t>
            </a:r>
            <a:r>
              <a:rPr lang="ru-RU" sz="2400" b="1" dirty="0" err="1" smtClean="0">
                <a:solidFill>
                  <a:schemeClr val="accent3"/>
                </a:solidFill>
                <a:latin typeface="Times New Roman" pitchFamily="18" charset="0"/>
                <a:cs typeface="Times New Roman" pitchFamily="18" charset="0"/>
              </a:rPr>
              <a:t>Эпидурально</a:t>
            </a:r>
            <a:endParaRPr lang="ru-RU" sz="2400" b="1" dirty="0" smtClean="0">
              <a:solidFill>
                <a:schemeClr val="accent3"/>
              </a:solidFill>
              <a:latin typeface="Times New Roman" pitchFamily="18" charset="0"/>
              <a:cs typeface="Times New Roman" pitchFamily="18" charset="0"/>
            </a:endParaRPr>
          </a:p>
          <a:p>
            <a:r>
              <a:rPr lang="ru-RU" sz="2400" b="1" dirty="0" smtClean="0">
                <a:solidFill>
                  <a:schemeClr val="accent3"/>
                </a:solidFill>
                <a:latin typeface="Times New Roman" pitchFamily="18" charset="0"/>
                <a:cs typeface="Times New Roman" pitchFamily="18" charset="0"/>
              </a:rPr>
              <a:t>• Местно</a:t>
            </a:r>
          </a:p>
          <a:p>
            <a:r>
              <a:rPr lang="ru-RU" sz="2400" b="1" dirty="0" smtClean="0">
                <a:solidFill>
                  <a:schemeClr val="accent3"/>
                </a:solidFill>
                <a:latin typeface="Times New Roman" pitchFamily="18" charset="0"/>
                <a:cs typeface="Times New Roman" pitchFamily="18" charset="0"/>
              </a:rPr>
              <a:t>• </a:t>
            </a:r>
            <a:r>
              <a:rPr lang="ru-RU" sz="2400" b="1" dirty="0" err="1" smtClean="0">
                <a:solidFill>
                  <a:schemeClr val="accent3"/>
                </a:solidFill>
                <a:latin typeface="Times New Roman" pitchFamily="18" charset="0"/>
                <a:cs typeface="Times New Roman" pitchFamily="18" charset="0"/>
              </a:rPr>
              <a:t>Ингаляционно</a:t>
            </a:r>
            <a:r>
              <a:rPr lang="ru-RU" sz="2400" b="1" dirty="0" smtClean="0">
                <a:solidFill>
                  <a:schemeClr val="accent3"/>
                </a:solidFill>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395536" y="188876"/>
            <a:ext cx="8352928" cy="6099065"/>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Энтеральные способы введения </a:t>
            </a:r>
            <a:r>
              <a:rPr kumimoji="0" lang="ru-RU" sz="24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ЛС</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Введение внутрь</a:t>
            </a:r>
            <a:r>
              <a:rPr lang="en-US" sz="2000" dirty="0" smtClean="0">
                <a:solidFill>
                  <a:srgbClr val="0C0B08"/>
                </a:solidFill>
                <a:latin typeface="Times New Roman" pitchFamily="18" charset="0"/>
                <a:ea typeface="Calibri" pitchFamily="34" charset="0"/>
                <a:cs typeface="Times New Roman" pitchFamily="18" charset="0"/>
              </a:rPr>
              <a:t> </a:t>
            </a:r>
            <a:r>
              <a:rPr lang="ru-RU" sz="2000" b="1" dirty="0" smtClean="0">
                <a:solidFill>
                  <a:srgbClr val="0C0B08"/>
                </a:solidFill>
                <a:latin typeface="Times New Roman" pitchFamily="18" charset="0"/>
                <a:ea typeface="Calibri" pitchFamily="34" charset="0"/>
                <a:cs typeface="Times New Roman" pitchFamily="18" charset="0"/>
              </a:rPr>
              <a:t>(Через рот (</a:t>
            </a:r>
            <a:r>
              <a:rPr lang="ru-RU" sz="2000" b="1" dirty="0" err="1" smtClean="0">
                <a:solidFill>
                  <a:srgbClr val="0C0B08"/>
                </a:solidFill>
                <a:latin typeface="Times New Roman" pitchFamily="18" charset="0"/>
                <a:ea typeface="Calibri" pitchFamily="34" charset="0"/>
                <a:cs typeface="Times New Roman" pitchFamily="18" charset="0"/>
              </a:rPr>
              <a:t>перорально</a:t>
            </a:r>
            <a:r>
              <a:rPr lang="ru-RU" sz="2000" b="1" dirty="0" smtClean="0">
                <a:solidFill>
                  <a:srgbClr val="0C0B08"/>
                </a:solidFill>
                <a:latin typeface="Times New Roman" pitchFamily="18" charset="0"/>
                <a:ea typeface="Calibri" pitchFamily="34" charset="0"/>
                <a:cs typeface="Times New Roman" pitchFamily="18" charset="0"/>
              </a:rPr>
              <a:t>)) </a:t>
            </a:r>
            <a:r>
              <a:rPr lang="ru-RU" sz="2000" dirty="0" smtClean="0">
                <a:solidFill>
                  <a:srgbClr val="0C0B08"/>
                </a:solidFill>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Универсальный способ введения. Преимущества: удобство применения (возможно самостоятельное соблюдение больным режима и схемы лечения), всасывание из тонкой кишки (большая поверхность всасывания).</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err="1" smtClean="0">
                <a:ln>
                  <a:noFill/>
                </a:ln>
                <a:solidFill>
                  <a:srgbClr val="0C0B08"/>
                </a:solidFill>
                <a:effectLst/>
                <a:latin typeface="Times New Roman" pitchFamily="18" charset="0"/>
                <a:ea typeface="Calibri" pitchFamily="34" charset="0"/>
                <a:cs typeface="Times New Roman" pitchFamily="18" charset="0"/>
              </a:rPr>
              <a:t>Трансбуккальный</a:t>
            </a: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введение между десной и щекой). Преимущества: ЛС поступает непосредственно в венозный кровоток.</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Сублингвальный</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(под язык). Преимущества: ЛС поступает в верхнюю полую вену, минуя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пресистемный</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метаболизм в печени. — всасывание начинается довольно </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быстро.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Сублингвально</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назначают некоторые вещества с высокой активностью (отдельные гормональ­ные средства, нитроглицерин), доза которых невелика.</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Ректальный.</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Часто используют когда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пероральное</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введение невозможно вследствие рвоты или потери сознания. Преимущества: приблизительно 50% ЛС всасывается из прямой кишки, минуя печень. Всасывание из прямой кишки происходит путем простой диффузии. </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Лекарственные вещества, имеющие структуру белков, жиров и полисахаридов, в толстой кишке не всасываются.</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51520" y="421240"/>
            <a:ext cx="8496944" cy="480640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Парентеральные способы введения </a:t>
            </a:r>
            <a:r>
              <a:rPr kumimoji="0" lang="ru-RU" sz="22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ЛС</a:t>
            </a:r>
          </a:p>
          <a:p>
            <a:pPr marL="0" marR="0" lvl="0" indent="0" algn="ctr" defTabSz="914400" rtl="0" eaLnBrk="1" fontAlgn="base" latinLnBrk="0" hangingPunct="1">
              <a:lnSpc>
                <a:spcPct val="100000"/>
              </a:lnSpc>
              <a:spcBef>
                <a:spcPct val="0"/>
              </a:spcBef>
              <a:spcAft>
                <a:spcPct val="0"/>
              </a:spcAft>
              <a:buClrTx/>
              <a:buSzTx/>
              <a:buFontTx/>
              <a:buNone/>
              <a:tabLst/>
            </a:pPr>
            <a:r>
              <a:rPr lang="ru-RU" sz="2200" b="1" dirty="0" smtClean="0">
                <a:solidFill>
                  <a:srgbClr val="0C0B08"/>
                </a:solidFill>
                <a:latin typeface="Times New Roman" pitchFamily="18" charset="0"/>
                <a:ea typeface="Times New Roman" pitchFamily="18" charset="0"/>
                <a:cs typeface="Times New Roman" pitchFamily="18" charset="0"/>
              </a:rPr>
              <a:t> ( с нарушением кожных покровов)</a:t>
            </a:r>
            <a:endParaRPr kumimoji="0" lang="ru-RU" sz="22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2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Внутривенное введение</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(непосредственно в кровь). Преимущество: быстрый и эффективный способ. 100% препарата попадает в кровеносное русло.</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Внутримышечное введение</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Преимущество: более быстрое и полное всасывание, чем при пероральном введении. Риск осложнений ниже, чем при в/</a:t>
            </a:r>
            <a:r>
              <a:rPr kumimoji="0" lang="ru-RU" sz="2000" b="0" i="0" u="none" strike="noStrike" cap="none" normalizeH="0" baseline="0" dirty="0" err="1" smtClean="0">
                <a:ln>
                  <a:noFill/>
                </a:ln>
                <a:solidFill>
                  <a:srgbClr val="0C0B08"/>
                </a:solidFill>
                <a:effectLst/>
                <a:latin typeface="Times New Roman" pitchFamily="18" charset="0"/>
                <a:ea typeface="Calibri" pitchFamily="34" charset="0"/>
                <a:cs typeface="Times New Roman" pitchFamily="18" charset="0"/>
              </a:rPr>
              <a:t>в</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введении.</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Подкожное </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(аналогично в/м)</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1"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Субарахноидальный</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Применяют при инфекционном поражении тканей и оболочек мозга и для спинномозговой анестезии. Эффективность препаратов при таком введении значительно повышается</a:t>
            </a:r>
            <a:r>
              <a:rPr kumimoji="0" lang="ru-RU"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a:t>
            </a:r>
            <a:endParaRPr kumimoji="0" lang="ru-RU"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20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13366.jpg"/>
          <p:cNvPicPr>
            <a:picLocks noChangeAspect="1"/>
          </p:cNvPicPr>
          <p:nvPr/>
        </p:nvPicPr>
        <p:blipFill>
          <a:blip r:embed="rId2" cstate="print"/>
          <a:stretch>
            <a:fillRect/>
          </a:stretch>
        </p:blipFill>
        <p:spPr>
          <a:xfrm>
            <a:off x="2411760" y="4405209"/>
            <a:ext cx="4968552" cy="22641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467544" y="110096"/>
            <a:ext cx="8208912" cy="5852844"/>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a:t>
            </a:r>
            <a:endParaRPr kumimoji="0" lang="en-US"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ru-RU" sz="2400" b="1" dirty="0" smtClean="0">
                <a:solidFill>
                  <a:srgbClr val="0C0B08"/>
                </a:solidFill>
                <a:latin typeface="Times New Roman" pitchFamily="18" charset="0"/>
                <a:ea typeface="Times New Roman" pitchFamily="18" charset="0"/>
                <a:cs typeface="Times New Roman" pitchFamily="18" charset="0"/>
              </a:rPr>
              <a:t>Парентеральное введение</a:t>
            </a:r>
          </a:p>
          <a:p>
            <a:pPr marL="0" marR="0" lvl="0" indent="0" algn="ctr" defTabSz="914400" rtl="0" eaLnBrk="1" fontAlgn="base" latinLnBrk="0" hangingPunct="1">
              <a:lnSpc>
                <a:spcPct val="100000"/>
              </a:lnSpc>
              <a:spcBef>
                <a:spcPct val="0"/>
              </a:spcBef>
              <a:spcAft>
                <a:spcPct val="0"/>
              </a:spcAft>
              <a:buClrTx/>
              <a:buSzTx/>
              <a:buFontTx/>
              <a:buNone/>
              <a:tabLst/>
            </a:pPr>
            <a:r>
              <a:rPr lang="ru-RU" sz="2400" b="1" dirty="0" smtClean="0">
                <a:solidFill>
                  <a:srgbClr val="0C0B08"/>
                </a:solidFill>
                <a:latin typeface="Times New Roman" pitchFamily="18" charset="0"/>
                <a:ea typeface="Times New Roman" pitchFamily="18" charset="0"/>
                <a:cs typeface="Times New Roman" pitchFamily="18" charset="0"/>
              </a:rPr>
              <a:t> (без нарушения кожных покровов).</a:t>
            </a:r>
          </a:p>
          <a:p>
            <a:pPr marL="0" marR="0" lvl="0" indent="0" algn="ctr" defTabSz="914400" rtl="0" eaLnBrk="1" fontAlgn="base" latinLnBrk="0" hangingPunct="1">
              <a:lnSpc>
                <a:spcPct val="100000"/>
              </a:lnSpc>
              <a:spcBef>
                <a:spcPct val="0"/>
              </a:spcBef>
              <a:spcAft>
                <a:spcPct val="0"/>
              </a:spcAft>
              <a:buClrTx/>
              <a:buSzTx/>
              <a:buFontTx/>
              <a:buNone/>
              <a:tabLst/>
            </a:pPr>
            <a:endParaRPr lang="ru-RU" sz="2400" b="1" dirty="0" smtClean="0">
              <a:solidFill>
                <a:srgbClr val="0C0B08"/>
              </a:solidFill>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Ингаляционное </a:t>
            </a: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введение.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Для газообразных и летучих соединений основным является ингаляционный путь введения. Таким же путем вводят и некоторые аэрозоли. </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a:t>
            </a: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Местное введение</a:t>
            </a: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C0B08"/>
                </a:solidFill>
                <a:effectLst/>
                <a:latin typeface="Times New Roman" pitchFamily="18" charset="0"/>
                <a:ea typeface="Calibri" pitchFamily="34" charset="0"/>
                <a:cs typeface="Times New Roman" pitchFamily="18" charset="0"/>
              </a:rPr>
              <a:t>   Используют для лечения кожных болезней, а также при заболевания глаз.</a:t>
            </a:r>
            <a:endPar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Трансдермальное</a:t>
            </a:r>
            <a:r>
              <a:rPr kumimoji="0" lang="ru-RU" sz="2000" b="1"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введение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Некоторые препараты (обычно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высоколипофильные</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всасываются и оказывают резорбтивное действие при нанесении их на кожу (например, нитроглицерин).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Трансдермальные</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лекарственные формы получают все большее распространение.  Иногда пользуются </a:t>
            </a:r>
            <a:r>
              <a:rPr kumimoji="0" lang="ru-RU" sz="2000" b="0" i="0" u="none" strike="noStrike" cap="none" normalizeH="0" baseline="0" dirty="0" err="1" smtClean="0">
                <a:ln>
                  <a:noFill/>
                </a:ln>
                <a:solidFill>
                  <a:srgbClr val="0C0B08"/>
                </a:solidFill>
                <a:effectLst/>
                <a:latin typeface="Times New Roman" pitchFamily="18" charset="0"/>
                <a:ea typeface="Times New Roman" pitchFamily="18" charset="0"/>
                <a:cs typeface="Times New Roman" pitchFamily="18" charset="0"/>
              </a:rPr>
              <a:t>ионофоретическим</a:t>
            </a:r>
            <a:r>
              <a:rPr kumimoji="0" lang="ru-RU" sz="2000" b="0" i="0" u="none" strike="noStrike" cap="none" normalizeH="0" baseline="0" dirty="0" smtClean="0">
                <a:ln>
                  <a:noFill/>
                </a:ln>
                <a:solidFill>
                  <a:srgbClr val="0C0B08"/>
                </a:solidFill>
                <a:effectLst/>
                <a:latin typeface="Times New Roman" pitchFamily="18" charset="0"/>
                <a:ea typeface="Times New Roman" pitchFamily="18" charset="0"/>
                <a:cs typeface="Times New Roman" pitchFamily="18" charset="0"/>
              </a:rPr>
              <a:t> введением ионизированных веществ (с кожи или со слизистых оболочек). Их всасывание обеспечивается слабым электрическим полем.</a:t>
            </a:r>
            <a:endParaRPr kumimoji="0" lang="ru-RU" sz="2000" b="0" i="0" u="none" strike="noStrike" cap="none" normalizeH="0" baseline="0" dirty="0" smtClean="0">
              <a:ln>
                <a:noFill/>
              </a:ln>
              <a:solidFill>
                <a:srgbClr val="0C0B08"/>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23528" y="646129"/>
            <a:ext cx="8496944"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Всасывание</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(от лат. </a:t>
            </a:r>
            <a:r>
              <a:rPr kumimoji="0" lang="ru-RU"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аbsorbeo</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всасываю) (абсорбция) есть преодоление барьеров, разделяющих место введения ЛС и кровяное русло</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Полнота всасывания зависит от разных факторов: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●лекарственной формы,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●степени измельченности,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ru-RU"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рН</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среды,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активности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ферментов,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●растворимости,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●наличия пищи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пищеварительном тракте и др.</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Проникновение в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кровь</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является обязательным </a:t>
            </a:r>
            <a:endPar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условием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успешной </a:t>
            </a:r>
            <a:endPar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фармакотерапии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для </a:t>
            </a:r>
            <a:endPar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большинства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ЛС резорбтивного </a:t>
            </a:r>
            <a:endPar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действия</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4338" name="Picture 2" descr="https://myslide.ru/documents_7/df9d6b351e68a208a399b06c88718e28/img3.jpg"/>
          <p:cNvPicPr>
            <a:picLocks noChangeAspect="1" noChangeArrowheads="1"/>
          </p:cNvPicPr>
          <p:nvPr/>
        </p:nvPicPr>
        <p:blipFill>
          <a:blip r:embed="rId2" cstate="print"/>
          <a:srcRect/>
          <a:stretch>
            <a:fillRect/>
          </a:stretch>
        </p:blipFill>
        <p:spPr bwMode="auto">
          <a:xfrm>
            <a:off x="3995936" y="1988840"/>
            <a:ext cx="4824536" cy="46805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смешное всасывание.png"/>
          <p:cNvPicPr>
            <a:picLocks noGrp="1" noChangeAspect="1"/>
          </p:cNvPicPr>
          <p:nvPr>
            <p:ph idx="1"/>
          </p:nvPr>
        </p:nvPicPr>
        <p:blipFill>
          <a:blip r:embed="rId2" cstate="print"/>
          <a:stretch>
            <a:fillRect/>
          </a:stretch>
        </p:blipFill>
        <p:spPr>
          <a:xfrm>
            <a:off x="395536" y="1340768"/>
            <a:ext cx="8496944" cy="5184576"/>
          </a:xfrm>
          <a:prstGeom prst="rect">
            <a:avLst/>
          </a:prstGeom>
          <a:ln>
            <a:noFill/>
          </a:ln>
          <a:effectLst>
            <a:softEdge rad="112500"/>
          </a:effectLst>
        </p:spPr>
      </p:pic>
      <p:sp>
        <p:nvSpPr>
          <p:cNvPr id="2" name="Заголовок 1"/>
          <p:cNvSpPr>
            <a:spLocks noGrp="1"/>
          </p:cNvSpPr>
          <p:nvPr>
            <p:ph type="title"/>
          </p:nvPr>
        </p:nvSpPr>
        <p:spPr>
          <a:xfrm>
            <a:off x="395536" y="476672"/>
            <a:ext cx="8280920" cy="79208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ru-RU" sz="4400" dirty="0" smtClean="0">
                <a:solidFill>
                  <a:srgbClr val="0C0B08"/>
                </a:solidFill>
                <a:latin typeface="Times New Roman" pitchFamily="18" charset="0"/>
                <a:cs typeface="Times New Roman" pitchFamily="18" charset="0"/>
              </a:rPr>
              <a:t>Механизмы всасывания</a:t>
            </a:r>
            <a:endParaRPr lang="ru-RU" sz="4400" dirty="0">
              <a:solidFill>
                <a:srgbClr val="0C0B08"/>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548680"/>
            <a:ext cx="8208912" cy="5047536"/>
          </a:xfrm>
          <a:prstGeom prst="rect">
            <a:avLst/>
          </a:prstGeom>
        </p:spPr>
        <p:txBody>
          <a:bodyPr wrap="square">
            <a:spAutoFit/>
          </a:bodyPr>
          <a:lstStyle/>
          <a:p>
            <a:pPr algn="ctr"/>
            <a:r>
              <a:rPr lang="ru-RU" dirty="0" smtClean="0">
                <a:solidFill>
                  <a:srgbClr val="0C0B08"/>
                </a:solidFill>
              </a:rPr>
              <a:t> </a:t>
            </a:r>
            <a:r>
              <a:rPr lang="ru-RU" sz="2000" dirty="0" smtClean="0">
                <a:solidFill>
                  <a:srgbClr val="0C0B08"/>
                </a:solidFill>
                <a:latin typeface="Times New Roman" pitchFamily="18" charset="0"/>
                <a:cs typeface="Times New Roman" pitchFamily="18" charset="0"/>
              </a:rPr>
              <a:t>  </a:t>
            </a:r>
            <a:r>
              <a:rPr lang="ru-RU" sz="2400" b="1" dirty="0" smtClean="0">
                <a:solidFill>
                  <a:srgbClr val="0C0B08"/>
                </a:solidFill>
                <a:latin typeface="Times New Roman" pitchFamily="18" charset="0"/>
                <a:cs typeface="Times New Roman" pitchFamily="18" charset="0"/>
              </a:rPr>
              <a:t>Пассивная диффузия (</a:t>
            </a:r>
            <a:r>
              <a:rPr lang="ru-RU" b="1" i="1" dirty="0" err="1" smtClean="0">
                <a:solidFill>
                  <a:srgbClr val="0C0B08"/>
                </a:solidFill>
                <a:latin typeface="Times New Roman" pitchFamily="18" charset="0"/>
                <a:cs typeface="Times New Roman" pitchFamily="18" charset="0"/>
              </a:rPr>
              <a:t>диффузия</a:t>
            </a:r>
            <a:r>
              <a:rPr lang="ru-RU" b="1" i="1" dirty="0" smtClean="0">
                <a:solidFill>
                  <a:srgbClr val="0C0B08"/>
                </a:solidFill>
                <a:latin typeface="Times New Roman" pitchFamily="18" charset="0"/>
                <a:cs typeface="Times New Roman" pitchFamily="18" charset="0"/>
              </a:rPr>
              <a:t> - проникновение веществ через мембрану в любом ее месте по градиенту концентрации.)</a:t>
            </a:r>
          </a:p>
          <a:p>
            <a:r>
              <a:rPr lang="ru-RU" sz="2000" dirty="0" smtClean="0">
                <a:solidFill>
                  <a:srgbClr val="0C0B08"/>
                </a:solidFill>
                <a:latin typeface="Times New Roman" pitchFamily="18" charset="0"/>
                <a:cs typeface="Times New Roman" pitchFamily="18" charset="0"/>
              </a:rPr>
              <a:t> Является основным механизмом всасывания лекарственных средств в тонкой кишке. Если с одной стороны мембраны концентрация вещества выше, чем с другой стороны - вещество проникает через мембрану в сторону меньшей концентрации.</a:t>
            </a:r>
          </a:p>
          <a:p>
            <a:r>
              <a:rPr lang="ru-RU" sz="2000" dirty="0" smtClean="0">
                <a:solidFill>
                  <a:srgbClr val="0C0B08"/>
                </a:solidFill>
                <a:latin typeface="Times New Roman" pitchFamily="18" charset="0"/>
                <a:cs typeface="Times New Roman" pitchFamily="18" charset="0"/>
              </a:rPr>
              <a:t>Так как мембраны состоят в основном из липидов, путем пассивной диффузии через клеточную мембрану легко проникают </a:t>
            </a:r>
            <a:r>
              <a:rPr lang="ru-RU" sz="2000" b="1" i="1" dirty="0" err="1" smtClean="0">
                <a:solidFill>
                  <a:srgbClr val="0C0B08"/>
                </a:solidFill>
                <a:latin typeface="Times New Roman" pitchFamily="18" charset="0"/>
                <a:cs typeface="Times New Roman" pitchFamily="18" charset="0"/>
              </a:rPr>
              <a:t>липофильные</a:t>
            </a:r>
            <a:r>
              <a:rPr lang="ru-RU" sz="2000" b="1" i="1" dirty="0" smtClean="0">
                <a:solidFill>
                  <a:srgbClr val="0C0B08"/>
                </a:solidFill>
                <a:latin typeface="Times New Roman" pitchFamily="18" charset="0"/>
                <a:cs typeface="Times New Roman" pitchFamily="18" charset="0"/>
              </a:rPr>
              <a:t> неполярные вещества</a:t>
            </a:r>
            <a:r>
              <a:rPr lang="ru-RU" sz="2000" dirty="0" smtClean="0">
                <a:solidFill>
                  <a:srgbClr val="0C0B08"/>
                </a:solidFill>
                <a:latin typeface="Times New Roman" pitchFamily="18" charset="0"/>
                <a:cs typeface="Times New Roman" pitchFamily="18" charset="0"/>
              </a:rPr>
              <a:t>, т.е. вещества, которые хорошо растворимы в липидах и не несут электрических зарядов. </a:t>
            </a:r>
          </a:p>
          <a:p>
            <a:r>
              <a:rPr lang="ru-RU" sz="2000" dirty="0" smtClean="0">
                <a:solidFill>
                  <a:srgbClr val="0C0B08"/>
                </a:solidFill>
                <a:latin typeface="Times New Roman" pitchFamily="18" charset="0"/>
                <a:cs typeface="Times New Roman" pitchFamily="18" charset="0"/>
              </a:rPr>
              <a:t>Наоборот, </a:t>
            </a:r>
            <a:r>
              <a:rPr lang="ru-RU" sz="2000" b="1" i="1" dirty="0" smtClean="0">
                <a:solidFill>
                  <a:srgbClr val="0C0B08"/>
                </a:solidFill>
                <a:latin typeface="Times New Roman" pitchFamily="18" charset="0"/>
                <a:cs typeface="Times New Roman" pitchFamily="18" charset="0"/>
              </a:rPr>
              <a:t>гидрофильные полярные вещества </a:t>
            </a:r>
            <a:r>
              <a:rPr lang="ru-RU" sz="2000" dirty="0" smtClean="0">
                <a:solidFill>
                  <a:srgbClr val="0C0B08"/>
                </a:solidFill>
                <a:latin typeface="Times New Roman" pitchFamily="18" charset="0"/>
                <a:cs typeface="Times New Roman" pitchFamily="18" charset="0"/>
              </a:rPr>
              <a:t>(</a:t>
            </a:r>
            <a:r>
              <a:rPr lang="ru-RU" sz="2000" dirty="0" err="1" smtClean="0">
                <a:solidFill>
                  <a:srgbClr val="0C0B08"/>
                </a:solidFill>
                <a:latin typeface="Times New Roman" pitchFamily="18" charset="0"/>
                <a:cs typeface="Times New Roman" pitchFamily="18" charset="0"/>
              </a:rPr>
              <a:t>вещества</a:t>
            </a:r>
            <a:r>
              <a:rPr lang="ru-RU" sz="2000" dirty="0" smtClean="0">
                <a:solidFill>
                  <a:srgbClr val="0C0B08"/>
                </a:solidFill>
                <a:latin typeface="Times New Roman" pitchFamily="18" charset="0"/>
                <a:cs typeface="Times New Roman" pitchFamily="18" charset="0"/>
              </a:rPr>
              <a:t>, хорошо растворимые в воде и имеющие электрические заряды) путем пассивной диффузии через мембрану практически не проникают.</a:t>
            </a:r>
          </a:p>
          <a:p>
            <a:r>
              <a:rPr lang="ru-RU" sz="2000" dirty="0" smtClean="0">
                <a:solidFill>
                  <a:srgbClr val="0C0B08"/>
                </a:solidFill>
                <a:latin typeface="Times New Roman" pitchFamily="18" charset="0"/>
                <a:cs typeface="Times New Roman" pitchFamily="18" charset="0"/>
              </a:rPr>
              <a:t> Выделяют ещё, так называемую, </a:t>
            </a:r>
            <a:r>
              <a:rPr lang="ru-RU" sz="2000" b="1" i="1" dirty="0" smtClean="0">
                <a:solidFill>
                  <a:srgbClr val="0C0B08"/>
                </a:solidFill>
                <a:latin typeface="Times New Roman" pitchFamily="18" charset="0"/>
                <a:cs typeface="Times New Roman" pitchFamily="18" charset="0"/>
              </a:rPr>
              <a:t>облегченную диффузию</a:t>
            </a:r>
            <a:r>
              <a:rPr lang="ru-RU" sz="2000" i="1" dirty="0" smtClean="0">
                <a:solidFill>
                  <a:srgbClr val="0C0B08"/>
                </a:solidFill>
                <a:latin typeface="Times New Roman" pitchFamily="18" charset="0"/>
                <a:cs typeface="Times New Roman" pitchFamily="18" charset="0"/>
              </a:rPr>
              <a:t>. </a:t>
            </a:r>
            <a:r>
              <a:rPr lang="ru-RU" sz="2000" dirty="0" smtClean="0">
                <a:solidFill>
                  <a:srgbClr val="0C0B08"/>
                </a:solidFill>
                <a:latin typeface="Times New Roman" pitchFamily="18" charset="0"/>
                <a:cs typeface="Times New Roman" pitchFamily="18" charset="0"/>
              </a:rPr>
              <a:t>В ней участвуют транспортные системы, функционирующие без затраты энергии.</a:t>
            </a:r>
            <a:endParaRPr lang="ru-RU" sz="2000" dirty="0">
              <a:solidFill>
                <a:srgbClr val="0C0B08"/>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9">
      <a:dk1>
        <a:srgbClr val="5FF87C"/>
      </a:dk1>
      <a:lt1>
        <a:sysClr val="window" lastClr="FFFFFF"/>
      </a:lt1>
      <a:dk2>
        <a:srgbClr val="0CF438"/>
      </a:dk2>
      <a:lt2>
        <a:srgbClr val="FEFAC9"/>
      </a:lt2>
      <a:accent1>
        <a:srgbClr val="3F3737"/>
      </a:accent1>
      <a:accent2>
        <a:srgbClr val="F3A447"/>
      </a:accent2>
      <a:accent3>
        <a:srgbClr val="312B1F"/>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163</TotalTime>
  <Words>1250</Words>
  <Application>Microsoft Office PowerPoint</Application>
  <PresentationFormat>Экран (4:3)</PresentationFormat>
  <Paragraphs>124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Фармакокинетика </vt:lpstr>
      <vt:lpstr>Фармакокинетика-</vt:lpstr>
      <vt:lpstr>Слайд 3</vt:lpstr>
      <vt:lpstr>Слайд 4</vt:lpstr>
      <vt:lpstr>Слайд 5</vt:lpstr>
      <vt:lpstr>Слайд 6</vt:lpstr>
      <vt:lpstr>Слайд 7</vt:lpstr>
      <vt:lpstr>Механизмы всасывания</vt:lpstr>
      <vt:lpstr>Слайд 9</vt:lpstr>
      <vt:lpstr>Слайд 10</vt:lpstr>
      <vt:lpstr>Слайд 11</vt:lpstr>
      <vt:lpstr>Слайд 12</vt:lpstr>
      <vt:lpstr>Распределение  лекарственного средства зависит :</vt:lpstr>
      <vt:lpstr>Слайд 14</vt:lpstr>
      <vt:lpstr>Слайд 15</vt:lpstr>
      <vt:lpstr>Биотрансформация</vt:lpstr>
      <vt:lpstr>На биотрансформацию ЛС влияют:</vt:lpstr>
      <vt:lpstr>Слайд 18</vt:lpstr>
      <vt:lpstr> Основные пути экскреции</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Фармакокинетика и фармакодинамика.</dc:title>
  <dc:creator>Дом</dc:creator>
  <cp:lastModifiedBy>11</cp:lastModifiedBy>
  <cp:revision>18</cp:revision>
  <dcterms:created xsi:type="dcterms:W3CDTF">2022-07-14T09:45:09Z</dcterms:created>
  <dcterms:modified xsi:type="dcterms:W3CDTF">2022-07-14T12:38:55Z</dcterms:modified>
</cp:coreProperties>
</file>