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79" r:id="rId5"/>
    <p:sldId id="280" r:id="rId6"/>
    <p:sldId id="281" r:id="rId7"/>
    <p:sldId id="282" r:id="rId8"/>
    <p:sldId id="283" r:id="rId9"/>
    <p:sldId id="284" r:id="rId10"/>
    <p:sldId id="285" r:id="rId11"/>
    <p:sldId id="28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8034E78-7F5D-4C2E-B375-FC64B27BC917}" styleName="Темный стиль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452886-6288-4A81-B7A6-30C48BD9C353}"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481905-4B75-4D4A-809F-F5DAE5D9A2F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452886-6288-4A81-B7A6-30C48BD9C353}" type="datetimeFigureOut">
              <a:rPr lang="ru-RU" smtClean="0"/>
              <a:pPr/>
              <a:t>18.11.2022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81905-4B75-4D4A-809F-F5DAE5D9A2F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ites.google.com/site/distancionnoeobuceniepoikt/7-klass/7-klass-oformlenie-referata-istoria-vycislitelnoj-tehniki/09009.png?attredirects=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sites.google.com/site/distancionnoeobuceniepoikt/7-klass/7-klass-oformlenie-referata-istoria-vycislitelnoj-tehniki/66.png?attredirects=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44008" y="2564904"/>
            <a:ext cx="3600400" cy="1200329"/>
          </a:xfrm>
          <a:prstGeom prst="rect">
            <a:avLst/>
          </a:prstGeom>
          <a:noFill/>
        </p:spPr>
        <p:txBody>
          <a:bodyPr wrap="square" rtlCol="0">
            <a:spAutoFit/>
          </a:bodyPr>
          <a:lstStyle/>
          <a:p>
            <a:r>
              <a:rPr lang="ru-RU" dirty="0" smtClean="0"/>
              <a:t>Автор:</a:t>
            </a:r>
          </a:p>
          <a:p>
            <a:r>
              <a:rPr lang="ru-RU" dirty="0" smtClean="0"/>
              <a:t>Учитель информатики ГБОУ СОШ№275</a:t>
            </a:r>
          </a:p>
          <a:p>
            <a:r>
              <a:rPr lang="ru-RU" dirty="0" err="1" smtClean="0"/>
              <a:t>Нелинов</a:t>
            </a:r>
            <a:r>
              <a:rPr lang="ru-RU" dirty="0" smtClean="0"/>
              <a:t> С.В.</a:t>
            </a:r>
            <a:endParaRPr lang="ru-RU" dirty="0"/>
          </a:p>
        </p:txBody>
      </p:sp>
      <p:sp>
        <p:nvSpPr>
          <p:cNvPr id="7" name="TextBox 6"/>
          <p:cNvSpPr txBox="1"/>
          <p:nvPr/>
        </p:nvSpPr>
        <p:spPr>
          <a:xfrm>
            <a:off x="3275856" y="6237312"/>
            <a:ext cx="2520280" cy="369332"/>
          </a:xfrm>
          <a:prstGeom prst="rect">
            <a:avLst/>
          </a:prstGeom>
          <a:noFill/>
        </p:spPr>
        <p:txBody>
          <a:bodyPr wrap="square" rtlCol="0">
            <a:spAutoFit/>
          </a:bodyPr>
          <a:lstStyle/>
          <a:p>
            <a:r>
              <a:rPr lang="ru-RU" dirty="0" smtClean="0"/>
              <a:t>Санкт-Петербург 20</a:t>
            </a:r>
            <a:r>
              <a:rPr lang="en-US" dirty="0" smtClean="0"/>
              <a:t>19</a:t>
            </a:r>
            <a:r>
              <a:rPr lang="ru-RU" dirty="0" smtClean="0"/>
              <a:t>г.</a:t>
            </a:r>
            <a:endParaRPr lang="ru-RU" dirty="0"/>
          </a:p>
        </p:txBody>
      </p:sp>
      <p:sp>
        <p:nvSpPr>
          <p:cNvPr id="5" name="Заголовок 1"/>
          <p:cNvSpPr>
            <a:spLocks noGrp="1"/>
          </p:cNvSpPr>
          <p:nvPr>
            <p:ph type="ctrTitle"/>
          </p:nvPr>
        </p:nvSpPr>
        <p:spPr>
          <a:xfrm>
            <a:off x="685800" y="228600"/>
            <a:ext cx="7924800" cy="1470025"/>
          </a:xfrm>
        </p:spPr>
        <p:txBody>
          <a:bodyPr>
            <a:normAutofit/>
          </a:bodyPr>
          <a:lstStyle/>
          <a:p>
            <a:r>
              <a:rPr lang="ru-RU" sz="4000" b="1" dirty="0" smtClean="0"/>
              <a:t>Оформление реферата «История вычислительной техники»</a:t>
            </a:r>
          </a:p>
        </p:txBody>
      </p:sp>
      <p:sp>
        <p:nvSpPr>
          <p:cNvPr id="8" name="Подзаголовок 2"/>
          <p:cNvSpPr>
            <a:spLocks noGrp="1"/>
          </p:cNvSpPr>
          <p:nvPr>
            <p:ph type="subTitle" idx="1"/>
          </p:nvPr>
        </p:nvSpPr>
        <p:spPr>
          <a:xfrm>
            <a:off x="1524000" y="1600200"/>
            <a:ext cx="6481763" cy="936625"/>
          </a:xfrm>
        </p:spPr>
        <p:txBody>
          <a:bodyPr/>
          <a:lstStyle/>
          <a:p>
            <a:pPr eaLnBrk="1" hangingPunct="1">
              <a:lnSpc>
                <a:spcPct val="90000"/>
              </a:lnSpc>
            </a:pPr>
            <a:r>
              <a:rPr lang="ru-RU" sz="2800" b="1" dirty="0" smtClean="0">
                <a:solidFill>
                  <a:schemeClr val="tx1"/>
                </a:solidFill>
                <a:latin typeface="Arial" charset="0"/>
                <a:cs typeface="Arial" charset="0"/>
              </a:rPr>
              <a:t>ОБРАБОТКА ТЕКСТОВОЙ ИНФОРМАЦИИ</a:t>
            </a:r>
            <a:endParaRPr lang="ru-RU" b="1" dirty="0" smtClean="0">
              <a:solidFill>
                <a:schemeClr val="tx1"/>
              </a:solidFill>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l"/>
            <a:r>
              <a:rPr lang="ru-RU" sz="2800" b="1" dirty="0" smtClean="0"/>
              <a:t>Добавьте  в  реферат  раздел  «Сравнительные  характеристики  поколений  ЭВМ»  и  включите в него таблицу</a:t>
            </a:r>
            <a:endParaRPr lang="ru-RU" sz="2800" b="1" dirty="0"/>
          </a:p>
        </p:txBody>
      </p:sp>
      <p:sp>
        <p:nvSpPr>
          <p:cNvPr id="3" name="Содержимое 2"/>
          <p:cNvSpPr>
            <a:spLocks noGrp="1"/>
          </p:cNvSpPr>
          <p:nvPr>
            <p:ph idx="1"/>
          </p:nvPr>
        </p:nvSpPr>
        <p:spPr/>
        <p:txBody>
          <a:bodyPr>
            <a:normAutofit/>
          </a:bodyPr>
          <a:lstStyle/>
          <a:p>
            <a:r>
              <a:rPr lang="ru-RU" sz="1600" b="1" dirty="0" smtClean="0"/>
              <a:t>Найдите    необходимую    информацию    в    сети    Интернет    и    занесите    её    в соответствующие ячейки таблицы.</a:t>
            </a:r>
            <a:endParaRPr lang="ru-RU" sz="1600" dirty="0" smtClean="0"/>
          </a:p>
          <a:p>
            <a:pPr>
              <a:buNone/>
            </a:pPr>
            <a:endParaRPr lang="ru-RU" sz="1600" dirty="0"/>
          </a:p>
        </p:txBody>
      </p:sp>
      <p:pic>
        <p:nvPicPr>
          <p:cNvPr id="4" name="Рисунок 3" descr="https://sites.google.com/site/distancionnoeobuceniepoikt/_/rsrc/1588345797838/7-klass/7-klass-oformlenie-referata-istoria-vycislitelnoj-tehniki/09009.png">
            <a:hlinkClick r:id="rId2"/>
          </p:cNvPr>
          <p:cNvPicPr/>
          <p:nvPr/>
        </p:nvPicPr>
        <p:blipFill>
          <a:blip r:embed="rId3" cstate="print"/>
          <a:srcRect/>
          <a:stretch>
            <a:fillRect/>
          </a:stretch>
        </p:blipFill>
        <p:spPr bwMode="auto">
          <a:xfrm>
            <a:off x="609600" y="2209800"/>
            <a:ext cx="8001000" cy="427958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67000"/>
            <a:ext cx="8229600" cy="2362200"/>
          </a:xfrm>
        </p:spPr>
        <p:txBody>
          <a:bodyPr>
            <a:noAutofit/>
          </a:bodyPr>
          <a:lstStyle/>
          <a:p>
            <a:pPr algn="l"/>
            <a:r>
              <a:rPr lang="ru-RU" sz="2400" b="1" dirty="0" smtClean="0"/>
              <a:t/>
            </a:r>
            <a:br>
              <a:rPr lang="ru-RU" sz="2400" b="1" dirty="0" smtClean="0"/>
            </a:br>
            <a:endParaRPr lang="ru-RU" sz="2400" b="1" dirty="0"/>
          </a:p>
        </p:txBody>
      </p:sp>
      <p:sp>
        <p:nvSpPr>
          <p:cNvPr id="4" name="Прямоугольник 3"/>
          <p:cNvSpPr/>
          <p:nvPr/>
        </p:nvSpPr>
        <p:spPr>
          <a:xfrm>
            <a:off x="533400" y="685800"/>
            <a:ext cx="8229600" cy="3785652"/>
          </a:xfrm>
          <a:prstGeom prst="rect">
            <a:avLst/>
          </a:prstGeom>
        </p:spPr>
        <p:txBody>
          <a:bodyPr wrap="square">
            <a:spAutoFit/>
          </a:bodyPr>
          <a:lstStyle/>
          <a:p>
            <a:r>
              <a:rPr lang="ru-RU" sz="2400" b="1" dirty="0" smtClean="0"/>
              <a:t>Добавьте  раздел  «Список  литературы  и  Интернет-ресурсов»  и  включите  в  него перечень  источников  </a:t>
            </a:r>
            <a:endParaRPr lang="ru-RU" sz="2400" b="1" dirty="0" smtClean="0"/>
          </a:p>
          <a:p>
            <a:r>
              <a:rPr lang="ru-RU" sz="2400" b="1" dirty="0" smtClean="0"/>
              <a:t>информации</a:t>
            </a:r>
            <a:r>
              <a:rPr lang="ru-RU" sz="2400" b="1" dirty="0" smtClean="0"/>
              <a:t>,  которыми  вы  пользовались  при подготовке реферата</a:t>
            </a:r>
            <a:r>
              <a:rPr lang="ru-RU" sz="2400" b="1" dirty="0" smtClean="0"/>
              <a:t>.</a:t>
            </a:r>
          </a:p>
          <a:p>
            <a:endParaRPr lang="ru-RU" sz="2400" b="1" dirty="0" smtClean="0"/>
          </a:p>
          <a:p>
            <a:r>
              <a:rPr lang="ru-RU" sz="2400" b="1" dirty="0" smtClean="0"/>
              <a:t>Сохраните файл под именем </a:t>
            </a:r>
            <a:r>
              <a:rPr lang="ru-RU" sz="2400" b="1" dirty="0" smtClean="0"/>
              <a:t>«История </a:t>
            </a:r>
            <a:r>
              <a:rPr lang="ru-RU" sz="2400" b="1" dirty="0" smtClean="0"/>
              <a:t>вычислительной </a:t>
            </a:r>
            <a:r>
              <a:rPr lang="ru-RU" sz="2400" b="1" dirty="0" err="1" smtClean="0"/>
              <a:t>техники_Фамилия_Имя</a:t>
            </a:r>
            <a:r>
              <a:rPr lang="ru-RU" sz="2400" b="1" dirty="0" smtClean="0"/>
              <a:t>», указав в названии свои Фамилию и Имя</a:t>
            </a:r>
            <a:r>
              <a:rPr lang="en-US" sz="2400" b="1" dirty="0" smtClean="0"/>
              <a:t/>
            </a:r>
            <a:br>
              <a:rPr lang="en-US" sz="2400" b="1" dirty="0" smtClean="0"/>
            </a:br>
            <a:r>
              <a:rPr lang="ru-RU" sz="2400" b="1" dirty="0" smtClean="0"/>
              <a:t/>
            </a:r>
            <a:br>
              <a:rPr lang="ru-RU" sz="2400" b="1" dirty="0" smtClean="0"/>
            </a:br>
            <a:r>
              <a:rPr lang="ru-RU" sz="2400" b="1" dirty="0" smtClean="0"/>
              <a:t>Отправить файл на проверку</a:t>
            </a:r>
            <a:endParaRPr lang="ru-RU"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382000" cy="1143000"/>
          </a:xfrm>
        </p:spPr>
        <p:txBody>
          <a:bodyPr>
            <a:noAutofit/>
          </a:bodyPr>
          <a:lstStyle/>
          <a:p>
            <a:pPr algn="l"/>
            <a:r>
              <a:rPr lang="ru-RU" sz="2400" b="1" dirty="0" smtClean="0"/>
              <a:t>В </a:t>
            </a:r>
            <a:r>
              <a:rPr lang="ru-RU" sz="2400" b="1" dirty="0" smtClean="0"/>
              <a:t>текстовом процессоре создайте новый документ и последовательно скопируйте в  него </a:t>
            </a:r>
            <a:r>
              <a:rPr lang="ru-RU" sz="2400" b="1" dirty="0" smtClean="0"/>
              <a:t>содержимое текста от введения до заключения включительно.</a:t>
            </a:r>
            <a:r>
              <a:rPr lang="ru-RU" sz="1800" dirty="0" smtClean="0"/>
              <a:t/>
            </a:r>
            <a:br>
              <a:rPr lang="ru-RU" sz="1800" dirty="0" smtClean="0"/>
            </a:br>
            <a:r>
              <a:rPr lang="ru-RU" sz="1800" dirty="0" smtClean="0"/>
              <a:t/>
            </a:r>
            <a:br>
              <a:rPr lang="ru-RU" sz="1800" dirty="0" smtClean="0"/>
            </a:br>
            <a:endParaRPr lang="ru-RU" sz="1800" dirty="0"/>
          </a:p>
        </p:txBody>
      </p:sp>
      <p:sp>
        <p:nvSpPr>
          <p:cNvPr id="3" name="Содержимое 2"/>
          <p:cNvSpPr>
            <a:spLocks noGrp="1"/>
          </p:cNvSpPr>
          <p:nvPr>
            <p:ph idx="1"/>
          </p:nvPr>
        </p:nvSpPr>
        <p:spPr>
          <a:xfrm>
            <a:off x="457200" y="1447800"/>
            <a:ext cx="8229600" cy="4525963"/>
          </a:xfrm>
        </p:spPr>
        <p:txBody>
          <a:bodyPr>
            <a:noAutofit/>
          </a:bodyPr>
          <a:lstStyle/>
          <a:p>
            <a:pPr indent="0">
              <a:buNone/>
            </a:pPr>
            <a:r>
              <a:rPr lang="ru-RU" sz="2100" b="1" dirty="0" smtClean="0"/>
              <a:t>Введение </a:t>
            </a:r>
            <a:endParaRPr lang="en-US" sz="2100" b="1" dirty="0" smtClean="0"/>
          </a:p>
          <a:p>
            <a:pPr indent="0">
              <a:buNone/>
            </a:pPr>
            <a:r>
              <a:rPr lang="ru-RU" sz="2100" dirty="0" smtClean="0"/>
              <a:t>Человеческое </a:t>
            </a:r>
            <a:r>
              <a:rPr lang="ru-RU" sz="2100" dirty="0" smtClean="0"/>
              <a:t>общество по мере своего развития овладевало не только веществом и энергией, но и информацией. С появлением и массовым распространение компьютеров человек получил мощное средство для эффективного использования информационных ресурсов, для усиления своей интеллектуальной деятельности. С этого момента (середина </a:t>
            </a:r>
            <a:r>
              <a:rPr lang="en-US" sz="2100" dirty="0" smtClean="0"/>
              <a:t>XX</a:t>
            </a:r>
            <a:r>
              <a:rPr lang="ru-RU" sz="2100" dirty="0" smtClean="0"/>
              <a:t> века) начался переход от индустриального общества к обществу информационному, в котором главным ресурсом становится информация.</a:t>
            </a:r>
          </a:p>
          <a:p>
            <a:pPr indent="0">
              <a:buNone/>
            </a:pPr>
            <a:r>
              <a:rPr lang="ru-RU" sz="2100" dirty="0" smtClean="0"/>
              <a:t>Возможность использования членами общества полной, своевременной и достоверной информации в значительной мере зависит от степени развития и освоения новых информационных технологий, основой которых являются компьютеры. Рассмотрим основные вехи в истории их развития.</a:t>
            </a:r>
          </a:p>
          <a:p>
            <a:pPr indent="0">
              <a:buNone/>
            </a:pPr>
            <a:endParaRPr lang="ru-RU" sz="2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Начало эпохи ЭВМ.</a:t>
            </a:r>
            <a:br>
              <a:rPr lang="ru-RU" sz="2800" b="1" dirty="0" smtClean="0"/>
            </a:br>
            <a:endParaRPr lang="ru-RU" sz="2800" b="1" dirty="0" smtClean="0"/>
          </a:p>
        </p:txBody>
      </p:sp>
      <p:sp>
        <p:nvSpPr>
          <p:cNvPr id="3" name="Содержимое 2"/>
          <p:cNvSpPr>
            <a:spLocks noGrp="1"/>
          </p:cNvSpPr>
          <p:nvPr>
            <p:ph idx="1"/>
          </p:nvPr>
        </p:nvSpPr>
        <p:spPr>
          <a:xfrm>
            <a:off x="457200" y="914400"/>
            <a:ext cx="8229600" cy="4525963"/>
          </a:xfrm>
        </p:spPr>
        <p:txBody>
          <a:bodyPr>
            <a:noAutofit/>
          </a:bodyPr>
          <a:lstStyle/>
          <a:p>
            <a:pPr indent="0">
              <a:buNone/>
            </a:pPr>
            <a:r>
              <a:rPr lang="ru-RU" sz="1900" dirty="0" smtClean="0"/>
              <a:t>Первая </a:t>
            </a:r>
            <a:r>
              <a:rPr lang="ru-RU" sz="1900" dirty="0" smtClean="0"/>
              <a:t>ЭВМ  </a:t>
            </a:r>
            <a:r>
              <a:rPr lang="en-US" sz="1900" dirty="0" smtClean="0"/>
              <a:t>ENIAC</a:t>
            </a:r>
            <a:r>
              <a:rPr lang="ru-RU" sz="1900" dirty="0" smtClean="0"/>
              <a:t> была  создана в конце 1945 г. в США.</a:t>
            </a:r>
          </a:p>
          <a:p>
            <a:pPr indent="0">
              <a:buNone/>
            </a:pPr>
            <a:r>
              <a:rPr lang="ru-RU" sz="1900" dirty="0" smtClean="0"/>
              <a:t>Основные идеи, по которым долгие годы развивалась вычислительная техника, были сформулированы в 1946 г. американским математиком Джоном фон Нейманом. Они получили название архитектуры фон Неймана.</a:t>
            </a:r>
          </a:p>
          <a:p>
            <a:pPr indent="0">
              <a:buNone/>
            </a:pPr>
            <a:r>
              <a:rPr lang="ru-RU" sz="1900" dirty="0" smtClean="0"/>
              <a:t>В 1949 году была построена первая ЭВМ с архитектурой  фон Неймана – английская машина </a:t>
            </a:r>
            <a:r>
              <a:rPr lang="en-US" sz="1900" dirty="0" smtClean="0"/>
              <a:t>EDSAC</a:t>
            </a:r>
            <a:r>
              <a:rPr lang="ru-RU" sz="1900" dirty="0" smtClean="0"/>
              <a:t>. Годом позже появилась американская ЭВМ </a:t>
            </a:r>
            <a:r>
              <a:rPr lang="en-US" sz="1900" dirty="0" smtClean="0"/>
              <a:t>EDVAC</a:t>
            </a:r>
            <a:r>
              <a:rPr lang="ru-RU" sz="1900" dirty="0" smtClean="0"/>
              <a:t>.</a:t>
            </a:r>
          </a:p>
          <a:p>
            <a:pPr indent="0">
              <a:buNone/>
            </a:pPr>
            <a:r>
              <a:rPr lang="ru-RU" sz="1900" dirty="0" smtClean="0"/>
              <a:t>В нашей стране первая ЭВМ была создана в 1951 году. Называлась она МЭСМ — малая электронная счетная машина. Конструктором МЭСМ был Сергей Алексеевич Лебедев.</a:t>
            </a:r>
          </a:p>
          <a:p>
            <a:pPr indent="0">
              <a:buNone/>
            </a:pPr>
            <a:r>
              <a:rPr lang="ru-RU" sz="1900" dirty="0" smtClean="0"/>
              <a:t>Серийное производство ЭВМ началось в 50-х годах </a:t>
            </a:r>
            <a:r>
              <a:rPr lang="en-US" sz="1900" dirty="0" smtClean="0"/>
              <a:t>XX</a:t>
            </a:r>
            <a:r>
              <a:rPr lang="ru-RU" sz="1900" dirty="0" smtClean="0"/>
              <a:t>  века.</a:t>
            </a:r>
          </a:p>
          <a:p>
            <a:pPr indent="0">
              <a:buNone/>
            </a:pPr>
            <a:r>
              <a:rPr lang="ru-RU" sz="1900" dirty="0" smtClean="0"/>
              <a:t>Электронно-вычислительную технику принято делить на поколения, связанные со сменой элементной базы. Кроме того, машины разных поколений различаются логической архитектурой и программным обеспечением, быстродействием, оперативной памятью, способом</a:t>
            </a:r>
            <a:endParaRPr lang="ru-RU" sz="19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Первое поколение </a:t>
            </a:r>
            <a:br>
              <a:rPr lang="ru-RU" sz="2800" b="1" dirty="0" smtClean="0"/>
            </a:br>
            <a:endParaRPr lang="ru-RU" sz="2800" b="1" dirty="0" smtClean="0"/>
          </a:p>
        </p:txBody>
      </p:sp>
      <p:sp>
        <p:nvSpPr>
          <p:cNvPr id="3" name="Содержимое 2"/>
          <p:cNvSpPr>
            <a:spLocks noGrp="1"/>
          </p:cNvSpPr>
          <p:nvPr>
            <p:ph idx="1"/>
          </p:nvPr>
        </p:nvSpPr>
        <p:spPr>
          <a:xfrm>
            <a:off x="457200" y="1066800"/>
            <a:ext cx="8229600" cy="5135563"/>
          </a:xfrm>
        </p:spPr>
        <p:txBody>
          <a:bodyPr>
            <a:noAutofit/>
          </a:bodyPr>
          <a:lstStyle/>
          <a:p>
            <a:pPr indent="0">
              <a:buNone/>
            </a:pPr>
            <a:r>
              <a:rPr lang="ru-RU" sz="2000" dirty="0" smtClean="0"/>
              <a:t>Первое поколение ЭВМ — ламповые машины 50-х годов. Скорость счета самых быстрых машин первого поколения доходила до 20 тысяч операций в секунду. Для ввода программ и данных использовались перфоленты и перфокарты. Поскольку внутренняя память этих машин была невелика (могла вместить в себя несколько тысяч чисел и команд программы), то они, главным образом, использовались для инженерных и научных расчетов, не связанных с переработкой больших объемов данных. Это были довольно громоздкие сооружения, содержавшие в себе тысячи ламп, занимавшие иногда сотни квадратных метров, потреблявшие электроэнергию в сотни киловатт. Программы для  таких машин    составлялись    на языках    машинных    команд, поэтому программирование в те времена было доступно немногим.</a:t>
            </a:r>
          </a:p>
          <a:p>
            <a:pPr indent="0">
              <a:buNone/>
            </a:pPr>
            <a:endParaRPr lang="ru-RU" sz="2000" dirty="0" smtClean="0"/>
          </a:p>
          <a:p>
            <a:pPr indent="0">
              <a:buNone/>
            </a:pP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0"/>
            <a:ext cx="8229600" cy="1143000"/>
          </a:xfrm>
        </p:spPr>
        <p:txBody>
          <a:bodyPr vert="horz" lIns="91440" tIns="45720" rIns="91440" bIns="45720" rtlCol="0" anchor="ctr">
            <a:noAutofit/>
          </a:bodyPr>
          <a:lstStyle/>
          <a:p>
            <a:pPr algn="l"/>
            <a:r>
              <a:rPr lang="ru-RU" sz="2800" b="1" dirty="0" smtClean="0"/>
              <a:t>Второе  поколение  ЭВМ.</a:t>
            </a:r>
          </a:p>
        </p:txBody>
      </p:sp>
      <p:sp>
        <p:nvSpPr>
          <p:cNvPr id="3" name="Содержимое 2"/>
          <p:cNvSpPr>
            <a:spLocks noGrp="1"/>
          </p:cNvSpPr>
          <p:nvPr>
            <p:ph idx="1"/>
          </p:nvPr>
        </p:nvSpPr>
        <p:spPr>
          <a:xfrm>
            <a:off x="381000" y="914400"/>
            <a:ext cx="8229600" cy="4525963"/>
          </a:xfrm>
        </p:spPr>
        <p:txBody>
          <a:bodyPr>
            <a:noAutofit/>
          </a:bodyPr>
          <a:lstStyle/>
          <a:p>
            <a:pPr indent="0">
              <a:buNone/>
            </a:pPr>
            <a:r>
              <a:rPr lang="ru-RU" sz="2000" dirty="0" smtClean="0"/>
              <a:t>В 1949 году в США был создан первый полупроводниковый прибор, заменяющий электронную лампу. Он получил название транзистор.</a:t>
            </a:r>
            <a:r>
              <a:rPr lang="ru-RU" sz="2000" i="1" dirty="0" smtClean="0"/>
              <a:t> В 60-х годах </a:t>
            </a:r>
            <a:r>
              <a:rPr lang="ru-RU" sz="2000" dirty="0" smtClean="0"/>
              <a:t>транзисторы стали элементной базой для</a:t>
            </a:r>
            <a:r>
              <a:rPr lang="ru-RU" sz="2000" i="1" dirty="0" smtClean="0"/>
              <a:t> </a:t>
            </a:r>
            <a:r>
              <a:rPr lang="ru-RU" sz="2000" dirty="0" smtClean="0"/>
              <a:t>ЭВМ второго поколения. Переход на полупроводниковые элементы улучшил качество ЭВМ по всем параметрам: они стали компактнее, надежнее, менее энергоемкими. Быстродействие большинства машин достигло десятков и сотен тысяч операций в секунду. Объем внутренней памяти возрос в сотни раз по сравнению с ЭВМ первого поколения. Большое развитие получили устройства внешней (магнитной) памяти: магнитные барабаны, накопители на магнитных лентах. Благодаря этому появилась возможность создавать на ЭВМ информационно-справочные, поисковые системы (это связано с необходимостью длительно хранить на магнитных носителях большие объемы информации). Во времена второго поколения активно стали развиваться языки программирования высокого уровня. Первыми из них были ФОРТРАН, АЛГОЛ, КОБОЛ. Программирование как элемент грамотности стало широко распространяться, главным образом среди людей с высшим образованием. </a:t>
            </a:r>
          </a:p>
          <a:p>
            <a:pPr indent="0">
              <a:buNone/>
            </a:pPr>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Третье  поколение  ЭВМ.</a:t>
            </a:r>
            <a:br>
              <a:rPr lang="ru-RU" sz="2800" b="1" dirty="0" smtClean="0"/>
            </a:br>
            <a:endParaRPr lang="ru-RU" sz="2800" b="1" dirty="0" smtClean="0"/>
          </a:p>
        </p:txBody>
      </p:sp>
      <p:sp>
        <p:nvSpPr>
          <p:cNvPr id="3" name="Содержимое 2"/>
          <p:cNvSpPr>
            <a:spLocks noGrp="1"/>
          </p:cNvSpPr>
          <p:nvPr>
            <p:ph idx="1"/>
          </p:nvPr>
        </p:nvSpPr>
        <p:spPr>
          <a:xfrm>
            <a:off x="457200" y="1143000"/>
            <a:ext cx="8229600" cy="4525963"/>
          </a:xfrm>
        </p:spPr>
        <p:txBody>
          <a:bodyPr>
            <a:noAutofit/>
          </a:bodyPr>
          <a:lstStyle/>
          <a:p>
            <a:pPr indent="0">
              <a:buNone/>
            </a:pPr>
            <a:r>
              <a:rPr lang="ru-RU" sz="1600" dirty="0" smtClean="0"/>
              <a:t>Третье поколение ЭВМ создавалось на новой элементной базе — интегральных схемах: на маленькой пластине из полупроводникового материала, площадью менее 1 см</a:t>
            </a:r>
            <a:r>
              <a:rPr lang="ru-RU" sz="1600" baseline="30000" dirty="0" smtClean="0"/>
              <a:t>2 </a:t>
            </a:r>
            <a:r>
              <a:rPr lang="ru-RU" sz="1600" dirty="0" smtClean="0"/>
              <a:t>монтировались сложные электронные схемы. Их назвали интегральными схемами (ИС). Первые ИС содержали в себе десятки, затем — сотни элементов (транзисторов, сопротивлений и др.). Когда степень интеграции (количество элементов) приблизилась к тысяче, их стали называть большими интегральными схемами — БИС; затем появились сверхбольшие интегральные схемы — СБИС. ЭВМ третьего поколения начали производиться во второй половине 60-х годов, когда американская фирма </a:t>
            </a:r>
            <a:r>
              <a:rPr lang="en-US" sz="1600" dirty="0" smtClean="0"/>
              <a:t>IBM</a:t>
            </a:r>
            <a:r>
              <a:rPr lang="ru-RU" sz="1600" dirty="0" smtClean="0"/>
              <a:t> приступила к выпуску системы машин </a:t>
            </a:r>
            <a:r>
              <a:rPr lang="en-US" sz="1600" dirty="0" smtClean="0"/>
              <a:t>IBM</a:t>
            </a:r>
            <a:r>
              <a:rPr lang="ru-RU" sz="1600" dirty="0" smtClean="0"/>
              <a:t>-360. В Советском Союзе в 70-х годах начался выпуск машин серии ЕС ЭВМ (Единая Система ЭВМ). Переход к третьему поколению связан с существенными изменениями архитектуры ЭВМ. Появилась возможность выполнять одновременно несколько программ на одной машине. Такой режим работы называется мультипрограммным (многопрограммным) режимом. Скорость работы наиболее мощных моделей ЭВМ достигла нескольких миллионов операций в секунду. На машинах третьего поколения появился новый тип внешних запоминающих устройств — магнитные диски. Широко используются новые типы устройств ввода-вывода: дисплеи, графопостроители. В этот период существенно расширились области применения ЭВМ. Стали создаваться базы данных, первые системы искусственного интеллекта, системы автоматизированного проектирования (САПР) и управления (АСУ). В 70-е годы получила мощное </a:t>
            </a:r>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Четвёртое поколение ЭВМ.</a:t>
            </a:r>
            <a:br>
              <a:rPr lang="ru-RU" sz="2800" b="1" dirty="0" smtClean="0"/>
            </a:br>
            <a:endParaRPr lang="ru-RU" sz="2800" b="1" dirty="0" smtClean="0"/>
          </a:p>
        </p:txBody>
      </p:sp>
      <p:sp>
        <p:nvSpPr>
          <p:cNvPr id="3" name="Содержимое 2"/>
          <p:cNvSpPr>
            <a:spLocks noGrp="1"/>
          </p:cNvSpPr>
          <p:nvPr>
            <p:ph idx="1"/>
          </p:nvPr>
        </p:nvSpPr>
        <p:spPr>
          <a:xfrm>
            <a:off x="381000" y="1219200"/>
            <a:ext cx="8229600" cy="4525963"/>
          </a:xfrm>
        </p:spPr>
        <p:txBody>
          <a:bodyPr>
            <a:noAutofit/>
          </a:bodyPr>
          <a:lstStyle/>
          <a:p>
            <a:pPr indent="0">
              <a:buNone/>
            </a:pPr>
            <a:r>
              <a:rPr lang="ru-RU" sz="1400" dirty="0" smtClean="0"/>
              <a:t>Очередное революционное событие в электронике произошло в 1971 году, когда американская фирма </a:t>
            </a:r>
            <a:r>
              <a:rPr lang="en-US" sz="1400" dirty="0" smtClean="0"/>
              <a:t>Intel</a:t>
            </a:r>
            <a:r>
              <a:rPr lang="ru-RU" sz="1400" dirty="0" smtClean="0"/>
              <a:t> объявила о создании микропроцессора. Микропроцессор — это сверхбольшая интегральная схема, способная выполнять функции основного блока компьютера — процессора. Первоначально микропроцессоры стали встраивать в различные технические устройства: станки, автомобили, самолеты. Соединив микропроцессор с устройствами ввода-вывода, внешней памяти, получили новый тип компьютера: </a:t>
            </a:r>
            <a:r>
              <a:rPr lang="ru-RU" sz="1400" dirty="0" err="1" smtClean="0"/>
              <a:t>микроЭВМ</a:t>
            </a:r>
            <a:r>
              <a:rPr lang="ru-RU" sz="1400" dirty="0" smtClean="0"/>
              <a:t>. </a:t>
            </a:r>
            <a:r>
              <a:rPr lang="ru-RU" sz="1400" dirty="0" err="1" smtClean="0"/>
              <a:t>МикроЭВМ</a:t>
            </a:r>
            <a:r>
              <a:rPr lang="ru-RU" sz="1400" dirty="0" smtClean="0"/>
              <a:t> относятся к машинам четвертого поколения. Существенным отличием </a:t>
            </a:r>
            <a:r>
              <a:rPr lang="ru-RU" sz="1400" dirty="0" err="1" smtClean="0"/>
              <a:t>микроЭВМ</a:t>
            </a:r>
            <a:r>
              <a:rPr lang="ru-RU" sz="1400" dirty="0" smtClean="0"/>
              <a:t> от своих предшественников являются их малые габариты (размеры бытового телевизора) и сравнительная дешевизна. Это первый тип компьютеров, который появился в розничной продаже.</a:t>
            </a:r>
          </a:p>
          <a:p>
            <a:pPr indent="0">
              <a:buNone/>
            </a:pPr>
            <a:r>
              <a:rPr lang="ru-RU" sz="1400" dirty="0" smtClean="0"/>
              <a:t>Самой популярной разновидностью ЭВМ сегодня являются персональные компьютеры (ПК).  Первый ПК появился на свет в 1976 году в США. С 1980 года «законодателем мод» на рынке ПК становится американская фирма </a:t>
            </a:r>
            <a:r>
              <a:rPr lang="en-US" sz="1400" dirty="0" smtClean="0"/>
              <a:t>IBM</a:t>
            </a:r>
            <a:r>
              <a:rPr lang="ru-RU" sz="1400" dirty="0" smtClean="0"/>
              <a:t>. Ее конструкторам удалось создать такую архитектуру, которая стала фактически международным стандартом на профессиональные ПК. Машины этой серии получили название </a:t>
            </a:r>
            <a:r>
              <a:rPr lang="en-US" sz="1400" dirty="0" smtClean="0"/>
              <a:t>IBM PC</a:t>
            </a:r>
            <a:r>
              <a:rPr lang="ru-RU" sz="1400" dirty="0" smtClean="0"/>
              <a:t> (</a:t>
            </a:r>
            <a:r>
              <a:rPr lang="en-US" sz="1400" dirty="0" smtClean="0"/>
              <a:t>Personal Computer</a:t>
            </a:r>
            <a:r>
              <a:rPr lang="ru-RU" sz="1400" dirty="0" smtClean="0"/>
              <a:t>). Появление и распространение ПК по своему значению для общественного развития сопоставимо с появлением книгопечатания. Именно ПК сделали компьютерную грамотность массовым явлением. С развитием этого типа машин появилось понятие «информационные технологии», без которых уже становится невозможным обойтись в большинстве областей человеческой деятельности.</a:t>
            </a:r>
          </a:p>
          <a:p>
            <a:pPr indent="0">
              <a:buNone/>
            </a:pPr>
            <a:r>
              <a:rPr lang="ru-RU" sz="1400" dirty="0" smtClean="0"/>
              <a:t>Другая линия в развитии ЭВМ четвертого поколения, это — суперкомпьютер. Машины этого класса имеют быстродействие сотни миллионов и миллиарды операций в секунду. Суперкомпьютер – это многопроцессорный вычислительный комплекс.</a:t>
            </a:r>
          </a:p>
          <a:p>
            <a:pPr indent="0">
              <a:buNone/>
            </a:pPr>
            <a:r>
              <a:rPr lang="ru-RU" sz="1400" dirty="0" smtClean="0"/>
              <a:t> </a:t>
            </a:r>
          </a:p>
          <a:p>
            <a:endParaRPr lang="ru-RU"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Заключение.</a:t>
            </a:r>
            <a:br>
              <a:rPr lang="ru-RU" sz="2800" b="1" dirty="0" smtClean="0"/>
            </a:br>
            <a:endParaRPr lang="ru-RU" sz="2800" b="1" dirty="0" smtClean="0"/>
          </a:p>
        </p:txBody>
      </p:sp>
      <p:sp>
        <p:nvSpPr>
          <p:cNvPr id="3" name="Содержимое 2"/>
          <p:cNvSpPr>
            <a:spLocks noGrp="1"/>
          </p:cNvSpPr>
          <p:nvPr>
            <p:ph idx="1"/>
          </p:nvPr>
        </p:nvSpPr>
        <p:spPr/>
        <p:txBody>
          <a:bodyPr>
            <a:normAutofit fontScale="92500" lnSpcReduction="10000"/>
          </a:bodyPr>
          <a:lstStyle/>
          <a:p>
            <a:pPr indent="0">
              <a:buNone/>
            </a:pPr>
            <a:r>
              <a:rPr lang="ru-RU" b="1" dirty="0" smtClean="0"/>
              <a:t>Разработки в области вычислительной техники продолжаются. ЭВМ пятого поколения</a:t>
            </a:r>
            <a:r>
              <a:rPr lang="ru-RU" dirty="0" smtClean="0"/>
              <a:t> — это машины недалекого будущего. Основным их качеством должен быть высокий интеллектуальный уровень. В них будет возможным ввод с голоса, голосовое общение, машинное «зрение», машинное «осязание».</a:t>
            </a:r>
          </a:p>
          <a:p>
            <a:pPr indent="0">
              <a:buNone/>
            </a:pPr>
            <a:r>
              <a:rPr lang="ru-RU" i="1" dirty="0" smtClean="0"/>
              <a:t>Машины пятого поколения — это реализованный искусственный интеллект.</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lIns="91440" tIns="45720" rIns="91440" bIns="45720" rtlCol="0" anchor="ctr">
            <a:noAutofit/>
          </a:bodyPr>
          <a:lstStyle/>
          <a:p>
            <a:pPr algn="l"/>
            <a:r>
              <a:rPr lang="ru-RU" sz="2800" b="1" dirty="0" smtClean="0"/>
              <a:t>Отформатируйте документ в соответствии с требованиями </a:t>
            </a:r>
          </a:p>
        </p:txBody>
      </p:sp>
      <p:pic>
        <p:nvPicPr>
          <p:cNvPr id="4" name="Содержимое 3" descr="https://sites.google.com/site/distancionnoeobuceniepoikt/_/rsrc/1588345797838/7-klass/7-klass-oformlenie-referata-istoria-vycislitelnoj-tehniki/66.png">
            <a:hlinkClick r:id="rId2"/>
          </p:cNvPr>
          <p:cNvPicPr>
            <a:picLocks noGrp="1"/>
          </p:cNvPicPr>
          <p:nvPr>
            <p:ph idx="1"/>
          </p:nvPr>
        </p:nvPicPr>
        <p:blipFill>
          <a:blip r:embed="rId3" cstate="print">
            <a:duotone>
              <a:prstClr val="black"/>
              <a:schemeClr val="accent1">
                <a:tint val="45000"/>
                <a:satMod val="400000"/>
              </a:schemeClr>
            </a:duotone>
          </a:blip>
          <a:srcRect/>
          <a:stretch>
            <a:fillRect/>
          </a:stretch>
        </p:blipFill>
        <p:spPr bwMode="auto">
          <a:xfrm>
            <a:off x="685800" y="1524000"/>
            <a:ext cx="7848599" cy="4953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9 кл  электронные таблицы">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 кл  электронные таблицы</Template>
  <TotalTime>212</TotalTime>
  <Words>152</Words>
  <Application>Microsoft Office PowerPoint</Application>
  <PresentationFormat>Экран (4:3)</PresentationFormat>
  <Paragraphs>39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9 кл  электронные таблицы</vt:lpstr>
      <vt:lpstr>Оформление реферата «История вычислительной техники»</vt:lpstr>
      <vt:lpstr>В текстовом процессоре создайте новый документ и последовательно скопируйте в  него содержимое текста от введения до заключения включительно.  </vt:lpstr>
      <vt:lpstr>Начало эпохи ЭВМ. </vt:lpstr>
      <vt:lpstr>Первое поколение  </vt:lpstr>
      <vt:lpstr>Второе  поколение  ЭВМ.</vt:lpstr>
      <vt:lpstr>Третье  поколение  ЭВМ. </vt:lpstr>
      <vt:lpstr>Четвёртое поколение ЭВМ. </vt:lpstr>
      <vt:lpstr>Заключение. </vt:lpstr>
      <vt:lpstr>Отформатируйте документ в соответствии с требованиями </vt:lpstr>
      <vt:lpstr>Добавьте  в  реферат  раздел  «Сравнительные  характеристики  поколений  ЭВМ»  и  включите в него таблицу</vt:lpstr>
      <vt:lpstr> </vt:lpstr>
    </vt:vector>
  </TitlesOfParts>
  <Company>DOM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Nelinov</dc:creator>
  <cp:lastModifiedBy>Sergey</cp:lastModifiedBy>
  <cp:revision>42</cp:revision>
  <dcterms:created xsi:type="dcterms:W3CDTF">2018-03-30T03:52:18Z</dcterms:created>
  <dcterms:modified xsi:type="dcterms:W3CDTF">2022-11-18T11:36:07Z</dcterms:modified>
</cp:coreProperties>
</file>