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76" r:id="rId2"/>
    <p:sldId id="359" r:id="rId3"/>
    <p:sldId id="360" r:id="rId4"/>
    <p:sldId id="405" r:id="rId5"/>
    <p:sldId id="406" r:id="rId6"/>
    <p:sldId id="361" r:id="rId7"/>
    <p:sldId id="362" r:id="rId8"/>
    <p:sldId id="367" r:id="rId9"/>
    <p:sldId id="369" r:id="rId10"/>
    <p:sldId id="370" r:id="rId11"/>
    <p:sldId id="371" r:id="rId12"/>
    <p:sldId id="372" r:id="rId13"/>
    <p:sldId id="373" r:id="rId14"/>
    <p:sldId id="374" r:id="rId15"/>
    <p:sldId id="375" r:id="rId16"/>
    <p:sldId id="376" r:id="rId17"/>
    <p:sldId id="377" r:id="rId18"/>
    <p:sldId id="378" r:id="rId19"/>
    <p:sldId id="379" r:id="rId20"/>
    <p:sldId id="380" r:id="rId21"/>
    <p:sldId id="381" r:id="rId22"/>
    <p:sldId id="382" r:id="rId23"/>
    <p:sldId id="383" r:id="rId24"/>
    <p:sldId id="384" r:id="rId25"/>
    <p:sldId id="385" r:id="rId26"/>
    <p:sldId id="386" r:id="rId27"/>
    <p:sldId id="387" r:id="rId28"/>
    <p:sldId id="388" r:id="rId29"/>
    <p:sldId id="389" r:id="rId30"/>
    <p:sldId id="390" r:id="rId31"/>
    <p:sldId id="391" r:id="rId32"/>
    <p:sldId id="392" r:id="rId33"/>
    <p:sldId id="393" r:id="rId34"/>
    <p:sldId id="394" r:id="rId35"/>
    <p:sldId id="395" r:id="rId36"/>
    <p:sldId id="396" r:id="rId37"/>
    <p:sldId id="397" r:id="rId38"/>
    <p:sldId id="398" r:id="rId39"/>
    <p:sldId id="399" r:id="rId40"/>
    <p:sldId id="400" r:id="rId41"/>
    <p:sldId id="401" r:id="rId42"/>
    <p:sldId id="402" r:id="rId43"/>
    <p:sldId id="403" r:id="rId44"/>
    <p:sldId id="404" r:id="rId45"/>
    <p:sldId id="358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E45466-1D22-48D1-B7DD-E129CBFB6183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D719C7-5837-4741-8849-B089AA2D7A6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Анимация по щелчку на рисунках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71D392-5736-4298-96E1-514F92D1163F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26822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Анимация по щелчку на </a:t>
            </a:r>
            <a:r>
              <a:rPr lang="ru-RU" smtClean="0"/>
              <a:t>«Ответ»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71D392-5736-4298-96E1-514F92D1163F}" type="slidenum">
              <a:rPr lang="ru-RU" smtClean="0"/>
              <a:pPr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18213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Анимация </a:t>
            </a:r>
            <a:r>
              <a:rPr lang="ru-RU" smtClean="0"/>
              <a:t>по щелчку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71D392-5736-4298-96E1-514F92D1163F}" type="slidenum">
              <a:rPr lang="ru-RU" smtClean="0"/>
              <a:pPr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4483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Анимация </a:t>
            </a:r>
            <a:r>
              <a:rPr lang="ru-RU" smtClean="0"/>
              <a:t>по щелчку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71D392-5736-4298-96E1-514F92D1163F}" type="slidenum">
              <a:rPr lang="ru-RU" smtClean="0"/>
              <a:pPr/>
              <a:t>43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4483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Анимация по щелчку на номере вопроса – появление вопроса,</a:t>
            </a:r>
            <a:r>
              <a:rPr lang="ru-RU" baseline="0" dirty="0" smtClean="0"/>
              <a:t> второй щелчок – исчезновение. «о» – написать ответ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71D392-5736-4298-96E1-514F92D1163F}" type="slidenum">
              <a:rPr lang="ru-RU" smtClean="0"/>
              <a:pPr/>
              <a:t>44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1821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Анимация по щелчку на овалах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71D392-5736-4298-96E1-514F92D1163F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2682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Анимация по щелчку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71D392-5736-4298-96E1-514F92D1163F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9476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Анимация </a:t>
            </a:r>
            <a:r>
              <a:rPr lang="ru-RU" smtClean="0"/>
              <a:t>по щелчку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71D392-5736-4298-96E1-514F92D1163F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1062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Анимация</a:t>
            </a:r>
            <a:r>
              <a:rPr lang="ru-RU" baseline="0" dirty="0" smtClean="0"/>
              <a:t> по щелчку на овале рядом с таблицей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71D392-5736-4298-96E1-514F92D1163F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07413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Анимация</a:t>
            </a:r>
            <a:r>
              <a:rPr lang="ru-RU" baseline="0" dirty="0" smtClean="0"/>
              <a:t> по щелчку на овале рядом с таблицей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71D392-5736-4298-96E1-514F92D1163F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07413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Анимация по щелчку на «Ответ»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71D392-5736-4298-96E1-514F92D1163F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18213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Анимация по щелчку на </a:t>
            </a:r>
            <a:r>
              <a:rPr lang="ru-RU" smtClean="0"/>
              <a:t>«Ответ»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71D392-5736-4298-96E1-514F92D1163F}" type="slidenum">
              <a:rPr lang="ru-RU" smtClean="0"/>
              <a:pPr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18213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Анимация по щелчку на </a:t>
            </a:r>
            <a:r>
              <a:rPr lang="ru-RU" smtClean="0"/>
              <a:t>«Ответ»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71D392-5736-4298-96E1-514F92D1163F}" type="slidenum">
              <a:rPr lang="ru-RU" smtClean="0"/>
              <a:pPr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1821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2886-6288-4A81-B7A6-30C48BD9C353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52886-6288-4A81-B7A6-30C48BD9C353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81905-4B75-4D4A-809F-F5DAE5D9A2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" Target="slide2.xml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13" Type="http://schemas.openxmlformats.org/officeDocument/2006/relationships/image" Target="../media/image69.png"/><Relationship Id="rId18" Type="http://schemas.openxmlformats.org/officeDocument/2006/relationships/image" Target="../media/image74.png"/><Relationship Id="rId3" Type="http://schemas.openxmlformats.org/officeDocument/2006/relationships/slide" Target="slide2.xml"/><Relationship Id="rId21" Type="http://schemas.openxmlformats.org/officeDocument/2006/relationships/image" Target="../media/image77.png"/><Relationship Id="rId7" Type="http://schemas.openxmlformats.org/officeDocument/2006/relationships/image" Target="../media/image63.png"/><Relationship Id="rId12" Type="http://schemas.openxmlformats.org/officeDocument/2006/relationships/image" Target="../media/image68.png"/><Relationship Id="rId17" Type="http://schemas.openxmlformats.org/officeDocument/2006/relationships/image" Target="../media/image73.pn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72.png"/><Relationship Id="rId20" Type="http://schemas.openxmlformats.org/officeDocument/2006/relationships/image" Target="../media/image7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png"/><Relationship Id="rId11" Type="http://schemas.openxmlformats.org/officeDocument/2006/relationships/image" Target="../media/image67.png"/><Relationship Id="rId24" Type="http://schemas.openxmlformats.org/officeDocument/2006/relationships/image" Target="../media/image80.png"/><Relationship Id="rId5" Type="http://schemas.openxmlformats.org/officeDocument/2006/relationships/image" Target="../media/image61.png"/><Relationship Id="rId15" Type="http://schemas.openxmlformats.org/officeDocument/2006/relationships/image" Target="../media/image71.png"/><Relationship Id="rId23" Type="http://schemas.openxmlformats.org/officeDocument/2006/relationships/image" Target="../media/image79.png"/><Relationship Id="rId10" Type="http://schemas.openxmlformats.org/officeDocument/2006/relationships/image" Target="../media/image66.png"/><Relationship Id="rId19" Type="http://schemas.openxmlformats.org/officeDocument/2006/relationships/image" Target="../media/image75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Relationship Id="rId14" Type="http://schemas.openxmlformats.org/officeDocument/2006/relationships/image" Target="../media/image70.png"/><Relationship Id="rId22" Type="http://schemas.openxmlformats.org/officeDocument/2006/relationships/image" Target="../media/image78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44008" y="2564904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</a:t>
            </a:r>
          </a:p>
          <a:p>
            <a:r>
              <a:rPr lang="ru-RU" dirty="0" smtClean="0"/>
              <a:t>Учитель информатики ГБОУ СОШ№275</a:t>
            </a:r>
          </a:p>
          <a:p>
            <a:r>
              <a:rPr lang="ru-RU" dirty="0" err="1" smtClean="0"/>
              <a:t>Нелинов</a:t>
            </a:r>
            <a:r>
              <a:rPr lang="ru-RU" dirty="0" smtClean="0"/>
              <a:t> С.В.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75856" y="623731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Санкт-Петербург 20</a:t>
            </a:r>
            <a:r>
              <a:rPr lang="en-US" dirty="0" smtClean="0"/>
              <a:t>19</a:t>
            </a:r>
            <a:r>
              <a:rPr lang="ru-RU" dirty="0" smtClean="0"/>
              <a:t>г.</a:t>
            </a: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8305800" cy="1470025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Оценка количественных параметров текстовых документов</a:t>
            </a:r>
          </a:p>
        </p:txBody>
      </p:sp>
      <p:sp>
        <p:nvSpPr>
          <p:cNvPr id="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676400"/>
            <a:ext cx="6481763" cy="9366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ОБРАБОТКА ТЕКСТОВОЙ ИНФОРМАЦИИ</a:t>
            </a:r>
            <a:endParaRPr lang="ru-RU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535" y="274638"/>
            <a:ext cx="8415935" cy="589077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/>
              <a:t>20</a:t>
            </a:r>
            <a:r>
              <a:rPr lang="en-US" sz="2000" dirty="0" smtClean="0"/>
              <a:t>7</a:t>
            </a:r>
            <a:r>
              <a:rPr lang="ru-RU" sz="2000" dirty="0" smtClean="0"/>
              <a:t>. </a:t>
            </a:r>
            <a:r>
              <a:rPr lang="ru-RU" sz="2000" dirty="0"/>
              <a:t>Декодируйте тексты с помощью кодовой таблицы </a:t>
            </a:r>
            <a:r>
              <a:rPr lang="en-US" sz="2000" dirty="0"/>
              <a:t>ASCII.</a:t>
            </a:r>
            <a:endParaRPr lang="ru-RU" sz="2000" dirty="0"/>
          </a:p>
        </p:txBody>
      </p:sp>
      <p:sp>
        <p:nvSpPr>
          <p:cNvPr id="16" name="Управляющая кнопка: в начало 15">
            <a:hlinkClick r:id="rId3" action="ppaction://hlinksldjump" highlightClick="1"/>
          </p:cNvPr>
          <p:cNvSpPr/>
          <p:nvPr/>
        </p:nvSpPr>
        <p:spPr>
          <a:xfrm>
            <a:off x="8109465" y="644433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7299375" y="644433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8587486"/>
              </p:ext>
            </p:extLst>
          </p:nvPr>
        </p:nvGraphicFramePr>
        <p:xfrm>
          <a:off x="513965" y="908720"/>
          <a:ext cx="7793450" cy="5461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77815"/>
                <a:gridCol w="571563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Десятичный код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69 78 84 69 82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Десятичный код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80 65 73 78 84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Десятичный код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66 65 67 75 83 80 65 67 69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mtClean="0"/>
                        <a:t>Двоичный код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01000101  01001110  01000100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mtClean="0"/>
                        <a:t>Двоичный код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01001000  01001111  01001101  01000101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mtClean="0"/>
                        <a:t>Двоичный код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01010111  01001111  01010010  01000100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mtClean="0"/>
                        <a:t>Двоичный код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01000110  01001111  01001111  01010100</a:t>
                      </a:r>
                    </a:p>
                    <a:p>
                      <a:r>
                        <a:rPr lang="ru-RU" dirty="0" smtClean="0"/>
                        <a:t>01000010  01000001  01001100  01001100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8" name="Овал 7"/>
          <p:cNvSpPr/>
          <p:nvPr/>
        </p:nvSpPr>
        <p:spPr>
          <a:xfrm>
            <a:off x="165170" y="1088740"/>
            <a:ext cx="225025" cy="45005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65170" y="1838823"/>
            <a:ext cx="225025" cy="45005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65170" y="2588906"/>
            <a:ext cx="225025" cy="45005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65170" y="3338989"/>
            <a:ext cx="225025" cy="45005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65170" y="4089072"/>
            <a:ext cx="225025" cy="45005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65170" y="4839155"/>
            <a:ext cx="225025" cy="45005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65170" y="5589240"/>
            <a:ext cx="225025" cy="45005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15200" y="1143000"/>
            <a:ext cx="913171" cy="72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36784" y="1273695"/>
            <a:ext cx="19352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spc="1200" dirty="0" smtClean="0">
                <a:solidFill>
                  <a:srgbClr val="FF0000"/>
                </a:solidFill>
              </a:rPr>
              <a:t>ENTER</a:t>
            </a:r>
            <a:endParaRPr lang="ru-RU" b="1" spc="12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36784" y="1988840"/>
            <a:ext cx="1935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1200" dirty="0" smtClean="0">
                <a:solidFill>
                  <a:srgbClr val="FF0000"/>
                </a:solidFill>
              </a:rPr>
              <a:t>PAINT</a:t>
            </a:r>
            <a:endParaRPr lang="ru-RU" b="1" spc="12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36784" y="2744633"/>
            <a:ext cx="2835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1200" dirty="0" smtClean="0">
                <a:solidFill>
                  <a:srgbClr val="FF0000"/>
                </a:solidFill>
              </a:rPr>
              <a:t>BACKSPACE</a:t>
            </a:r>
            <a:endParaRPr lang="ru-RU" b="1" spc="1200" dirty="0">
              <a:solidFill>
                <a:srgbClr val="FF0000"/>
              </a:solidFill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67600" y="1905000"/>
            <a:ext cx="720000" cy="72000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39000" y="2667000"/>
            <a:ext cx="1286150" cy="713173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636784" y="3519010"/>
            <a:ext cx="2835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1200" dirty="0" smtClean="0">
                <a:solidFill>
                  <a:srgbClr val="FF0000"/>
                </a:solidFill>
              </a:rPr>
              <a:t>END</a:t>
            </a:r>
            <a:endParaRPr lang="ru-RU" b="1" spc="12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636784" y="4274803"/>
            <a:ext cx="2835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1200" dirty="0" smtClean="0">
                <a:solidFill>
                  <a:srgbClr val="FF0000"/>
                </a:solidFill>
              </a:rPr>
              <a:t>HOME</a:t>
            </a:r>
            <a:endParaRPr lang="ru-RU" b="1" spc="12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36784" y="4994883"/>
            <a:ext cx="2835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1200" dirty="0" smtClean="0">
                <a:solidFill>
                  <a:srgbClr val="FF0000"/>
                </a:solidFill>
              </a:rPr>
              <a:t>WORD</a:t>
            </a:r>
            <a:endParaRPr lang="ru-RU" b="1" spc="12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636784" y="6034738"/>
            <a:ext cx="2835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1200" dirty="0" smtClean="0">
                <a:solidFill>
                  <a:srgbClr val="FF0000"/>
                </a:solidFill>
              </a:rPr>
              <a:t>FOOTBALL</a:t>
            </a:r>
            <a:endParaRPr lang="ru-RU" b="1" spc="1200" dirty="0">
              <a:solidFill>
                <a:srgbClr val="FF0000"/>
              </a:solidFill>
            </a:endParaRP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67600" y="3429000"/>
            <a:ext cx="763719" cy="72000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67600" y="4114800"/>
            <a:ext cx="763719" cy="72000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91400" y="4876800"/>
            <a:ext cx="720000" cy="720000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43800" y="5638800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47024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0" grpId="0"/>
      <p:bldP spid="19" grpId="0"/>
      <p:bldP spid="20" grpId="0"/>
      <p:bldP spid="23" grpId="0"/>
      <p:bldP spid="24" grpId="0"/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143635"/>
            <a:ext cx="4230470" cy="5940660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/>
              <a:t>20</a:t>
            </a:r>
            <a:r>
              <a:rPr lang="en-US" sz="2000" dirty="0" smtClean="0"/>
              <a:t>8</a:t>
            </a:r>
            <a:r>
              <a:rPr lang="ru-RU" sz="2000" dirty="0" smtClean="0"/>
              <a:t>. </a:t>
            </a:r>
            <a:r>
              <a:rPr lang="ru-RU" sz="1500" dirty="0"/>
              <a:t>Для кодирования букв русского языка существует </a:t>
            </a:r>
            <a:r>
              <a:rPr lang="ru-RU" sz="1500" dirty="0" smtClean="0"/>
              <a:t>несколько </a:t>
            </a:r>
            <a:r>
              <a:rPr lang="ru-RU" sz="1500" dirty="0"/>
              <a:t>различных кодировок, являющихся </a:t>
            </a:r>
            <a:r>
              <a:rPr lang="ru-RU" sz="1500" dirty="0" smtClean="0"/>
              <a:t>расширениями </a:t>
            </a:r>
            <a:r>
              <a:rPr lang="ru-RU" sz="1500" dirty="0"/>
              <a:t>таблицы кодов </a:t>
            </a:r>
            <a:r>
              <a:rPr lang="en-US" sz="1500" dirty="0"/>
              <a:t>ASCII. </a:t>
            </a:r>
            <a:r>
              <a:rPr lang="ru-RU" sz="1500" dirty="0"/>
              <a:t>То есть первая </a:t>
            </a:r>
            <a:r>
              <a:rPr lang="ru-RU" sz="1500" dirty="0" smtClean="0"/>
              <a:t>часть</a:t>
            </a:r>
            <a:r>
              <a:rPr lang="en-US" sz="1500" dirty="0" smtClean="0"/>
              <a:t> </a:t>
            </a:r>
            <a:r>
              <a:rPr lang="ru-RU" sz="1500" dirty="0" smtClean="0"/>
              <a:t>каждой </a:t>
            </a:r>
            <a:r>
              <a:rPr lang="ru-RU" sz="1500" dirty="0"/>
              <a:t>расширенной таблицы кодировки </a:t>
            </a:r>
            <a:r>
              <a:rPr lang="ru-RU" sz="1500" dirty="0" smtClean="0"/>
              <a:t>совпадает</a:t>
            </a:r>
            <a:r>
              <a:rPr lang="en-US" sz="1500" dirty="0" smtClean="0"/>
              <a:t> </a:t>
            </a:r>
            <a:r>
              <a:rPr lang="ru-RU" sz="1500" dirty="0" smtClean="0"/>
              <a:t>с </a:t>
            </a:r>
            <a:r>
              <a:rPr lang="ru-RU" sz="1500" dirty="0"/>
              <a:t>таблицей </a:t>
            </a:r>
            <a:r>
              <a:rPr lang="en-US" sz="1500" dirty="0"/>
              <a:t>ASCII, </a:t>
            </a:r>
            <a:r>
              <a:rPr lang="ru-RU" sz="1500" dirty="0"/>
              <a:t>а вторая часть (коды русских </a:t>
            </a:r>
            <a:r>
              <a:rPr lang="ru-RU" sz="1500" dirty="0" smtClean="0"/>
              <a:t>букв)</a:t>
            </a:r>
            <a:r>
              <a:rPr lang="en-US" sz="1500" dirty="0" smtClean="0"/>
              <a:t> </a:t>
            </a:r>
            <a:r>
              <a:rPr lang="ru-RU" sz="1500" dirty="0" smtClean="0"/>
              <a:t>у </a:t>
            </a:r>
            <a:r>
              <a:rPr lang="ru-RU" sz="1500" dirty="0"/>
              <a:t>каждой таблицы своя. Ниже приведён фрагмент </a:t>
            </a:r>
            <a:r>
              <a:rPr lang="ru-RU" sz="1500" dirty="0" smtClean="0"/>
              <a:t>кодовой </a:t>
            </a:r>
            <a:r>
              <a:rPr lang="ru-RU" sz="1500" dirty="0"/>
              <a:t>таблицы КОИ-8 («Код обмена информацией</a:t>
            </a:r>
            <a:r>
              <a:rPr lang="ru-RU" sz="1500" dirty="0" smtClean="0"/>
              <a:t>»).</a:t>
            </a:r>
            <a:br>
              <a:rPr lang="ru-RU" sz="1500" dirty="0" smtClean="0"/>
            </a:br>
            <a:r>
              <a:rPr lang="ru-RU" sz="1500" dirty="0" smtClean="0"/>
              <a:t/>
            </a:r>
            <a:br>
              <a:rPr lang="ru-RU" sz="1500" dirty="0" smtClean="0"/>
            </a:br>
            <a:r>
              <a:rPr lang="ru-RU" sz="1500" dirty="0"/>
              <a:t>Заполните пустые ячейки таблицы КОИ-8, </a:t>
            </a:r>
            <a:r>
              <a:rPr lang="ru-RU" sz="1500" dirty="0" smtClean="0"/>
              <a:t>выполнив следующую </a:t>
            </a:r>
            <a:r>
              <a:rPr lang="ru-RU" sz="1500" dirty="0"/>
              <a:t>последовательность действий:</a:t>
            </a:r>
            <a:br>
              <a:rPr lang="ru-RU" sz="1500" dirty="0"/>
            </a:br>
            <a:r>
              <a:rPr lang="ru-RU" sz="1500" dirty="0" smtClean="0"/>
              <a:t>1) отметьте </a:t>
            </a:r>
            <a:r>
              <a:rPr lang="ru-RU" sz="1500" dirty="0"/>
              <a:t>символ, десятичный код которого не </a:t>
            </a:r>
            <a:r>
              <a:rPr lang="ru-RU" sz="1500" dirty="0" smtClean="0"/>
              <a:t>записан</a:t>
            </a:r>
            <a:r>
              <a:rPr lang="ru-RU" sz="1500" dirty="0"/>
              <a:t>;</a:t>
            </a:r>
            <a:br>
              <a:rPr lang="ru-RU" sz="1500" dirty="0"/>
            </a:br>
            <a:r>
              <a:rPr lang="ru-RU" sz="1500" dirty="0" smtClean="0"/>
              <a:t>2) переведите </a:t>
            </a:r>
            <a:r>
              <a:rPr lang="ru-RU" sz="1500" dirty="0"/>
              <a:t>двоичный код отмеченного символа в </a:t>
            </a:r>
            <a:r>
              <a:rPr lang="ru-RU" sz="1500" dirty="0" smtClean="0"/>
              <a:t>десятичную </a:t>
            </a:r>
            <a:r>
              <a:rPr lang="ru-RU" sz="1500" dirty="0"/>
              <a:t>систему счисления;</a:t>
            </a:r>
            <a:br>
              <a:rPr lang="ru-RU" sz="1500" dirty="0"/>
            </a:br>
            <a:r>
              <a:rPr lang="ru-RU" sz="1500" dirty="0" smtClean="0"/>
              <a:t>3) запишите </a:t>
            </a:r>
            <a:r>
              <a:rPr lang="ru-RU" sz="1500" dirty="0"/>
              <a:t>полученный десятичный код в </a:t>
            </a:r>
            <a:r>
              <a:rPr lang="ru-RU" sz="1500" dirty="0" smtClean="0"/>
              <a:t>соответствующую </a:t>
            </a:r>
            <a:r>
              <a:rPr lang="ru-RU" sz="1500" dirty="0"/>
              <a:t>ячейку таблицы;</a:t>
            </a:r>
            <a:br>
              <a:rPr lang="ru-RU" sz="1500" dirty="0"/>
            </a:br>
            <a:r>
              <a:rPr lang="ru-RU" sz="1500" dirty="0" smtClean="0"/>
              <a:t>4) если </a:t>
            </a:r>
            <a:r>
              <a:rPr lang="ru-RU" sz="1500" dirty="0"/>
              <a:t>в таблице остались символы, двоичный код </a:t>
            </a:r>
            <a:r>
              <a:rPr lang="ru-RU" sz="1500" dirty="0" smtClean="0"/>
              <a:t>которых </a:t>
            </a:r>
            <a:r>
              <a:rPr lang="ru-RU" sz="1500" dirty="0"/>
              <a:t>не записан, то повторите действия 1-3, </a:t>
            </a:r>
            <a:r>
              <a:rPr lang="ru-RU" sz="1500" dirty="0" smtClean="0"/>
              <a:t>иначе выполните </a:t>
            </a:r>
            <a:r>
              <a:rPr lang="ru-RU" sz="1500" dirty="0"/>
              <a:t>действие 5;</a:t>
            </a:r>
            <a:br>
              <a:rPr lang="ru-RU" sz="1500" dirty="0"/>
            </a:br>
            <a:r>
              <a:rPr lang="ru-RU" sz="1500" dirty="0" smtClean="0"/>
              <a:t>5) работа </a:t>
            </a:r>
            <a:r>
              <a:rPr lang="ru-RU" sz="1500" dirty="0"/>
              <a:t>завершена, перейдите к выполнению </a:t>
            </a:r>
            <a:r>
              <a:rPr lang="ru-RU" sz="1500" dirty="0" smtClean="0"/>
              <a:t>следующего </a:t>
            </a:r>
            <a:r>
              <a:rPr lang="ru-RU" sz="1500" dirty="0"/>
              <a:t>задания.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16" name="Управляющая кнопка: в начало 15">
            <a:hlinkClick r:id="rId3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99" y="53625"/>
            <a:ext cx="4365485" cy="6684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91580" y="2685401"/>
            <a:ext cx="585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204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91580" y="4239090"/>
            <a:ext cx="585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212</a:t>
            </a:r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91580" y="4824155"/>
            <a:ext cx="585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215</a:t>
            </a:r>
            <a:endParaRPr lang="ru-RU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791580" y="5025661"/>
            <a:ext cx="585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216</a:t>
            </a:r>
            <a:endParaRPr lang="ru-RU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91580" y="5790746"/>
            <a:ext cx="585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220</a:t>
            </a:r>
            <a:endParaRPr lang="ru-RU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906815" y="1538790"/>
            <a:ext cx="585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230</a:t>
            </a:r>
            <a:endParaRPr lang="ru-RU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906815" y="2910426"/>
            <a:ext cx="585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237</a:t>
            </a:r>
            <a:endParaRPr lang="ru-RU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906815" y="4239090"/>
            <a:ext cx="585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244</a:t>
            </a:r>
            <a:endParaRPr lang="ru-RU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2906815" y="4824155"/>
            <a:ext cx="585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247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110659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535" y="274638"/>
            <a:ext cx="8415935" cy="859107"/>
          </a:xfrm>
        </p:spPr>
        <p:txBody>
          <a:bodyPr>
            <a:noAutofit/>
          </a:bodyPr>
          <a:lstStyle/>
          <a:p>
            <a:pPr indent="361950" algn="l"/>
            <a:r>
              <a:rPr lang="ru-RU" sz="2000" dirty="0" smtClean="0"/>
              <a:t>209. </a:t>
            </a:r>
            <a:r>
              <a:rPr lang="ru-RU" sz="2000" dirty="0"/>
              <a:t>Используя фрагмент кодовой таблицы КОИ-8, </a:t>
            </a:r>
            <a:r>
              <a:rPr lang="ru-RU" sz="2000" dirty="0" smtClean="0"/>
              <a:t>выполните </a:t>
            </a:r>
            <a:r>
              <a:rPr lang="ru-RU" sz="2000" dirty="0"/>
              <a:t>следующие задания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16" name="Управляющая кнопка: в начало 15">
            <a:hlinkClick r:id="rId3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86535" y="1223755"/>
            <a:ext cx="8415935" cy="49505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Укажите истинное высказывание (отметьте точкой</a:t>
            </a:r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</a:p>
          <a:p>
            <a:pPr marL="342900" indent="-342900" algn="l">
              <a:buFont typeface="Courier New" pitchFamily="49" charset="0"/>
              <a:buChar char="o"/>
            </a:pPr>
            <a:r>
              <a:rPr lang="ru-RU" sz="2000" dirty="0"/>
              <a:t>Русские буквы в кодовой таблице КОИ-8 </a:t>
            </a:r>
            <a:r>
              <a:rPr lang="ru-RU" sz="2000" dirty="0" smtClean="0"/>
              <a:t>расположены </a:t>
            </a:r>
            <a:r>
              <a:rPr lang="ru-RU" sz="2000" dirty="0"/>
              <a:t>в лексикографическом </a:t>
            </a:r>
            <a:r>
              <a:rPr lang="ru-RU" sz="2000" dirty="0" smtClean="0"/>
              <a:t>порядке.</a:t>
            </a:r>
          </a:p>
          <a:p>
            <a:pPr marL="342900" indent="-342900" algn="l">
              <a:buFont typeface="Courier New" pitchFamily="49" charset="0"/>
              <a:buChar char="o"/>
            </a:pPr>
            <a:r>
              <a:rPr lang="ru-RU" sz="2000" dirty="0" smtClean="0"/>
              <a:t>Русские </a:t>
            </a:r>
            <a:r>
              <a:rPr lang="ru-RU" sz="2000" dirty="0"/>
              <a:t>буквы в кодовой таблице КОИ-8 </a:t>
            </a:r>
            <a:r>
              <a:rPr lang="ru-RU" sz="2000" dirty="0" smtClean="0"/>
              <a:t>расположены </a:t>
            </a:r>
            <a:r>
              <a:rPr lang="ru-RU" sz="2000" dirty="0"/>
              <a:t>в порядке возрастания их </a:t>
            </a:r>
            <a:r>
              <a:rPr lang="ru-RU" sz="2000" dirty="0" smtClean="0"/>
              <a:t>кодов.</a:t>
            </a:r>
          </a:p>
          <a:p>
            <a:pPr marL="342900" indent="-342900" algn="l">
              <a:buFont typeface="Courier New" pitchFamily="49" charset="0"/>
              <a:buChar char="o"/>
            </a:pPr>
            <a:r>
              <a:rPr lang="ru-RU" sz="2000" dirty="0" smtClean="0"/>
              <a:t>Русские </a:t>
            </a:r>
            <a:r>
              <a:rPr lang="ru-RU" sz="2000" dirty="0"/>
              <a:t>буквы в кодовой таблице КОИ-8 </a:t>
            </a:r>
            <a:r>
              <a:rPr lang="ru-RU" sz="2000" dirty="0" smtClean="0"/>
              <a:t>расположены </a:t>
            </a:r>
            <a:r>
              <a:rPr lang="ru-RU" sz="2000" dirty="0"/>
              <a:t>произвольно</a:t>
            </a:r>
            <a:r>
              <a:rPr lang="ru-RU" sz="2000" dirty="0" smtClean="0"/>
              <a:t>.</a:t>
            </a:r>
          </a:p>
          <a:p>
            <a:pPr algn="l"/>
            <a:endParaRPr lang="ru-RU" sz="2000" dirty="0" smtClean="0"/>
          </a:p>
          <a:p>
            <a:r>
              <a:rPr lang="ru-RU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Укажите ложное высказывание (отметьте точкой).</a:t>
            </a:r>
          </a:p>
          <a:p>
            <a:pPr marL="342900" indent="-342900" algn="l">
              <a:buFont typeface="Courier New" pitchFamily="49" charset="0"/>
              <a:buChar char="o"/>
            </a:pPr>
            <a:r>
              <a:rPr lang="ru-RU" sz="2000" dirty="0"/>
              <a:t>Десятичный код прописной буквы на 32 </a:t>
            </a:r>
            <a:r>
              <a:rPr lang="ru-RU" sz="2000" dirty="0" smtClean="0"/>
              <a:t>больше кода </a:t>
            </a:r>
            <a:r>
              <a:rPr lang="ru-RU" sz="2000" dirty="0"/>
              <a:t>соответствующей строчной </a:t>
            </a:r>
            <a:r>
              <a:rPr lang="ru-RU" sz="2000" dirty="0" smtClean="0"/>
              <a:t>буквы.</a:t>
            </a:r>
          </a:p>
          <a:p>
            <a:pPr marL="342900" indent="-342900" algn="l">
              <a:buFont typeface="Courier New" pitchFamily="49" charset="0"/>
              <a:buChar char="o"/>
            </a:pPr>
            <a:r>
              <a:rPr lang="ru-RU" sz="2000" dirty="0" smtClean="0"/>
              <a:t>Связи </a:t>
            </a:r>
            <a:r>
              <a:rPr lang="ru-RU" sz="2000" dirty="0"/>
              <a:t>между кодами прописных и строчных </a:t>
            </a:r>
            <a:r>
              <a:rPr lang="ru-RU" sz="2000" dirty="0" smtClean="0"/>
              <a:t>букв не </a:t>
            </a:r>
            <a:r>
              <a:rPr lang="ru-RU" sz="2000" dirty="0"/>
              <a:t>существует.</a:t>
            </a:r>
          </a:p>
          <a:p>
            <a:pPr marL="342900" indent="-342900" algn="l">
              <a:buFont typeface="Courier New" pitchFamily="49" charset="0"/>
              <a:buChar char="o"/>
            </a:pPr>
            <a:r>
              <a:rPr lang="ru-RU" sz="2000" dirty="0"/>
              <a:t>Десятичный код строчной буквы на 32 меньше </a:t>
            </a:r>
            <a:r>
              <a:rPr lang="ru-RU" sz="2000" dirty="0" smtClean="0"/>
              <a:t>кода соответствующей </a:t>
            </a:r>
            <a:r>
              <a:rPr lang="ru-RU" sz="2000" dirty="0"/>
              <a:t>прописной буквы</a:t>
            </a:r>
            <a:r>
              <a:rPr lang="ru-RU" sz="2000" dirty="0" smtClean="0"/>
              <a:t>.</a:t>
            </a:r>
            <a:endParaRPr lang="ru-RU" sz="2000" dirty="0"/>
          </a:p>
          <a:p>
            <a:pPr algn="l"/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86535" y="2427275"/>
            <a:ext cx="472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•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6535" y="4554125"/>
            <a:ext cx="472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•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0303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535" y="274638"/>
            <a:ext cx="8415935" cy="769097"/>
          </a:xfrm>
        </p:spPr>
        <p:txBody>
          <a:bodyPr>
            <a:noAutofit/>
          </a:bodyPr>
          <a:lstStyle/>
          <a:p>
            <a:pPr indent="361950" algn="l"/>
            <a:r>
              <a:rPr lang="ru-RU" sz="2000" dirty="0" smtClean="0"/>
              <a:t>210. Закодируйте тексты в КОИ-8</a:t>
            </a:r>
            <a:endParaRPr lang="ru-RU" sz="2000" dirty="0"/>
          </a:p>
        </p:txBody>
      </p:sp>
      <p:sp>
        <p:nvSpPr>
          <p:cNvPr id="16" name="Управляющая кнопка: в начало 15">
            <a:hlinkClick r:id="rId2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86560983"/>
              </p:ext>
            </p:extLst>
          </p:nvPr>
        </p:nvGraphicFramePr>
        <p:xfrm>
          <a:off x="583380" y="908720"/>
          <a:ext cx="7470830" cy="51179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78430"/>
                <a:gridCol w="51924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Абак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Десятичный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Двоичный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Соробан</a:t>
                      </a:r>
                      <a:endParaRPr lang="ru-RU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Десятичный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66080">
                <a:tc>
                  <a:txBody>
                    <a:bodyPr/>
                    <a:lstStyle/>
                    <a:p>
                      <a:r>
                        <a:rPr lang="ru-RU" dirty="0" smtClean="0"/>
                        <a:t>Двоичный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Суан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-пан</a:t>
                      </a:r>
                      <a:endParaRPr lang="ru-RU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Десятичный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43485">
                <a:tc>
                  <a:txBody>
                    <a:bodyPr/>
                    <a:lstStyle/>
                    <a:p>
                      <a:r>
                        <a:rPr lang="ru-RU" dirty="0" smtClean="0"/>
                        <a:t>Двоичный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IBM</a:t>
                      </a:r>
                      <a:endParaRPr lang="ru-RU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Десятичный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Двоичный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906815" y="1268760"/>
            <a:ext cx="1755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225 194 193 203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906815" y="1638092"/>
            <a:ext cx="4545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11100001  11000010  11000001  11001011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906815" y="243889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243 207 210 207 194 193 206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00720" y="918092"/>
            <a:ext cx="1081670" cy="72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1338" y="2033925"/>
            <a:ext cx="1781052" cy="720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75570" y="3429080"/>
            <a:ext cx="1406820" cy="720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42315" y="4959250"/>
            <a:ext cx="940075" cy="720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906815" y="2808222"/>
            <a:ext cx="47705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11110011  11001111  11010010  11001111 11000010  10000001  11001110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906815" y="3779748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243 213 193 206 45 208 193 206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906815" y="4229798"/>
            <a:ext cx="4374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11110011  11010101  11000001  11001110 00101101  11010000  11000001  11001110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906815" y="5354923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73 66 77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906815" y="5714963"/>
            <a:ext cx="3555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01001001  010000010  01001100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163340" y="1088740"/>
            <a:ext cx="225025" cy="45005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63340" y="2173506"/>
            <a:ext cx="225025" cy="45005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163340" y="3689995"/>
            <a:ext cx="225025" cy="45005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163340" y="5072503"/>
            <a:ext cx="225025" cy="45005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5469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  <p:bldP spid="12" grpId="0"/>
      <p:bldP spid="15" grpId="0"/>
      <p:bldP spid="17" grpId="0"/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535" y="274638"/>
            <a:ext cx="8415935" cy="589077"/>
          </a:xfrm>
        </p:spPr>
        <p:txBody>
          <a:bodyPr>
            <a:noAutofit/>
          </a:bodyPr>
          <a:lstStyle/>
          <a:p>
            <a:pPr indent="361950" algn="l"/>
            <a:r>
              <a:rPr lang="ru-RU" sz="2000" dirty="0" smtClean="0"/>
              <a:t>211.</a:t>
            </a:r>
            <a:r>
              <a:rPr lang="en-US" sz="2000" dirty="0" smtClean="0"/>
              <a:t> </a:t>
            </a:r>
            <a:r>
              <a:rPr lang="ru-RU" sz="2000" dirty="0" smtClean="0"/>
              <a:t> Декодируйте тексты с помощью кодировочной таблицы КОИ-8</a:t>
            </a:r>
            <a:endParaRPr lang="ru-RU" sz="2000" dirty="0"/>
          </a:p>
        </p:txBody>
      </p:sp>
      <p:sp>
        <p:nvSpPr>
          <p:cNvPr id="16" name="Управляющая кнопка: в начало 15">
            <a:hlinkClick r:id="rId2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58170695"/>
              </p:ext>
            </p:extLst>
          </p:nvPr>
        </p:nvGraphicFramePr>
        <p:xfrm>
          <a:off x="746572" y="1397000"/>
          <a:ext cx="7470832" cy="3581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45208"/>
                <a:gridCol w="562562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Десятичный код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240 207 208 217 212</a:t>
                      </a:r>
                      <a:r>
                        <a:rPr lang="ru-RU" baseline="0" dirty="0" smtClean="0"/>
                        <a:t> 203 193 32 206</a:t>
                      </a:r>
                    </a:p>
                    <a:p>
                      <a:r>
                        <a:rPr lang="ru-RU" baseline="0" dirty="0" smtClean="0"/>
                        <a:t>197 32 208 217 212 203 193 46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Десятичный код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215 197 203 32 214 201 215 201 44</a:t>
                      </a:r>
                    </a:p>
                    <a:p>
                      <a:r>
                        <a:rPr lang="ru-RU" dirty="0" smtClean="0"/>
                        <a:t>32 215 197 203 32 213 222 201 211 216 46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Двоичный код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11110111  11010010  11000101  11001101</a:t>
                      </a:r>
                    </a:p>
                    <a:p>
                      <a:r>
                        <a:rPr lang="ru-RU" dirty="0" smtClean="0"/>
                        <a:t>11010001  00100000  11001110  11000101</a:t>
                      </a:r>
                    </a:p>
                    <a:p>
                      <a:r>
                        <a:rPr lang="ru-RU" dirty="0" smtClean="0"/>
                        <a:t>00100000  11010110  11000100  11000101</a:t>
                      </a:r>
                    </a:p>
                    <a:p>
                      <a:r>
                        <a:rPr lang="ru-RU" dirty="0" smtClean="0"/>
                        <a:t>11010100  00101110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752020" y="2078850"/>
            <a:ext cx="2610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636785" y="2078850"/>
            <a:ext cx="2475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Попытка не пытка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636785" y="3068960"/>
            <a:ext cx="2655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век живи, век учись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636785" y="4644135"/>
            <a:ext cx="2655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Время не ждет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818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0890" y="188640"/>
            <a:ext cx="3962739" cy="4369497"/>
          </a:xfrm>
        </p:spPr>
        <p:txBody>
          <a:bodyPr>
            <a:noAutofit/>
          </a:bodyPr>
          <a:lstStyle/>
          <a:p>
            <a:pPr indent="265113" algn="l"/>
            <a:r>
              <a:rPr lang="ru-RU" sz="2000" dirty="0" smtClean="0"/>
              <a:t>212. Приведено представление русских букв в кодовой таблице, используемой в системе </a:t>
            </a:r>
            <a:r>
              <a:rPr lang="en-US" sz="2000" dirty="0" smtClean="0"/>
              <a:t>Windows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Зная</a:t>
            </a:r>
            <a:r>
              <a:rPr lang="ru-RU" sz="2000" dirty="0"/>
              <a:t>, что десятичные коды прописных букв на 32 меньше кодов соответствующих строчных букв, самостоятельно заполните правую часть таблицы</a:t>
            </a:r>
          </a:p>
        </p:txBody>
      </p:sp>
      <p:sp>
        <p:nvSpPr>
          <p:cNvPr id="16" name="Управляющая кнопка: в начало 15">
            <a:hlinkClick r:id="rId2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39731" cy="6965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4079" y="557100"/>
            <a:ext cx="2292956" cy="6437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  <a:tabLst>
                <a:tab pos="628650" algn="l"/>
                <a:tab pos="1257300" algn="l"/>
              </a:tabLst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	225	11100001</a:t>
            </a:r>
          </a:p>
          <a:p>
            <a:pPr>
              <a:lnSpc>
                <a:spcPts val="1600"/>
              </a:lnSpc>
              <a:tabLst>
                <a:tab pos="628650" algn="l"/>
                <a:tab pos="1257300" algn="l"/>
              </a:tabLst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	226	11100010</a:t>
            </a:r>
          </a:p>
          <a:p>
            <a:pPr>
              <a:lnSpc>
                <a:spcPts val="1600"/>
              </a:lnSpc>
              <a:tabLst>
                <a:tab pos="628650" algn="l"/>
                <a:tab pos="1257300" algn="l"/>
              </a:tabLst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	227	11100011</a:t>
            </a:r>
          </a:p>
          <a:p>
            <a:pPr>
              <a:lnSpc>
                <a:spcPts val="1600"/>
              </a:lnSpc>
              <a:tabLst>
                <a:tab pos="628650" algn="l"/>
                <a:tab pos="1257300" algn="l"/>
              </a:tabLst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	228	11100100</a:t>
            </a:r>
          </a:p>
          <a:p>
            <a:pPr>
              <a:lnSpc>
                <a:spcPts val="1600"/>
              </a:lnSpc>
              <a:tabLst>
                <a:tab pos="628650" algn="l"/>
                <a:tab pos="1257300" algn="l"/>
              </a:tabLst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	229	11100101</a:t>
            </a:r>
          </a:p>
          <a:p>
            <a:pPr>
              <a:lnSpc>
                <a:spcPts val="1600"/>
              </a:lnSpc>
              <a:tabLst>
                <a:tab pos="628650" algn="l"/>
                <a:tab pos="1257300" algn="l"/>
              </a:tabLst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	230	11100110</a:t>
            </a:r>
          </a:p>
          <a:p>
            <a:pPr>
              <a:lnSpc>
                <a:spcPts val="1600"/>
              </a:lnSpc>
              <a:tabLst>
                <a:tab pos="628650" algn="l"/>
                <a:tab pos="1257300" algn="l"/>
              </a:tabLst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	231	11100111</a:t>
            </a:r>
          </a:p>
          <a:p>
            <a:pPr>
              <a:lnSpc>
                <a:spcPts val="1600"/>
              </a:lnSpc>
              <a:tabLst>
                <a:tab pos="628650" algn="l"/>
                <a:tab pos="1257300" algn="l"/>
              </a:tabLst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	232	11101000</a:t>
            </a:r>
          </a:p>
          <a:p>
            <a:pPr>
              <a:lnSpc>
                <a:spcPts val="1600"/>
              </a:lnSpc>
              <a:tabLst>
                <a:tab pos="628650" algn="l"/>
                <a:tab pos="1257300" algn="l"/>
              </a:tabLst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	233	11101001</a:t>
            </a:r>
          </a:p>
          <a:p>
            <a:pPr>
              <a:lnSpc>
                <a:spcPts val="1600"/>
              </a:lnSpc>
              <a:tabLst>
                <a:tab pos="628650" algn="l"/>
                <a:tab pos="1257300" algn="l"/>
              </a:tabLst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	234	11101010</a:t>
            </a:r>
          </a:p>
          <a:p>
            <a:pPr>
              <a:lnSpc>
                <a:spcPts val="1600"/>
              </a:lnSpc>
              <a:tabLst>
                <a:tab pos="628650" algn="l"/>
                <a:tab pos="1257300" algn="l"/>
              </a:tabLst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	235	11101011</a:t>
            </a:r>
          </a:p>
          <a:p>
            <a:pPr>
              <a:lnSpc>
                <a:spcPts val="1600"/>
              </a:lnSpc>
              <a:tabLst>
                <a:tab pos="628650" algn="l"/>
                <a:tab pos="1257300" algn="l"/>
              </a:tabLst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	236	11101100</a:t>
            </a:r>
          </a:p>
          <a:p>
            <a:pPr>
              <a:lnSpc>
                <a:spcPts val="1600"/>
              </a:lnSpc>
              <a:tabLst>
                <a:tab pos="628650" algn="l"/>
                <a:tab pos="1257300" algn="l"/>
              </a:tabLst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	237	11101101</a:t>
            </a:r>
          </a:p>
          <a:p>
            <a:pPr>
              <a:lnSpc>
                <a:spcPts val="1600"/>
              </a:lnSpc>
              <a:tabLst>
                <a:tab pos="628650" algn="l"/>
                <a:tab pos="1257300" algn="l"/>
              </a:tabLst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	238	11101110</a:t>
            </a:r>
          </a:p>
          <a:p>
            <a:pPr>
              <a:lnSpc>
                <a:spcPts val="1600"/>
              </a:lnSpc>
              <a:tabLst>
                <a:tab pos="628650" algn="l"/>
                <a:tab pos="1257300" algn="l"/>
              </a:tabLst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	239	11101111</a:t>
            </a:r>
          </a:p>
          <a:p>
            <a:pPr>
              <a:lnSpc>
                <a:spcPts val="1600"/>
              </a:lnSpc>
              <a:tabLst>
                <a:tab pos="628650" algn="l"/>
                <a:tab pos="1257300" algn="l"/>
              </a:tabLst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	240	11110000</a:t>
            </a:r>
          </a:p>
          <a:p>
            <a:pPr>
              <a:lnSpc>
                <a:spcPts val="1600"/>
              </a:lnSpc>
              <a:tabLst>
                <a:tab pos="628650" algn="l"/>
                <a:tab pos="1257300" algn="l"/>
              </a:tabLst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	241	11110001</a:t>
            </a:r>
          </a:p>
          <a:p>
            <a:pPr>
              <a:lnSpc>
                <a:spcPts val="1600"/>
              </a:lnSpc>
              <a:tabLst>
                <a:tab pos="628650" algn="l"/>
                <a:tab pos="1257300" algn="l"/>
              </a:tabLst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	242	11110010</a:t>
            </a:r>
          </a:p>
          <a:p>
            <a:pPr>
              <a:lnSpc>
                <a:spcPts val="1600"/>
              </a:lnSpc>
              <a:tabLst>
                <a:tab pos="628650" algn="l"/>
                <a:tab pos="1257300" algn="l"/>
              </a:tabLst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	243	11110011</a:t>
            </a:r>
          </a:p>
          <a:p>
            <a:pPr>
              <a:lnSpc>
                <a:spcPts val="1600"/>
              </a:lnSpc>
              <a:tabLst>
                <a:tab pos="628650" algn="l"/>
                <a:tab pos="1257300" algn="l"/>
              </a:tabLst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	244	11110100</a:t>
            </a:r>
          </a:p>
          <a:p>
            <a:pPr>
              <a:lnSpc>
                <a:spcPts val="1600"/>
              </a:lnSpc>
              <a:tabLst>
                <a:tab pos="628650" algn="l"/>
                <a:tab pos="1257300" algn="l"/>
              </a:tabLst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	245	11110101</a:t>
            </a:r>
          </a:p>
          <a:p>
            <a:pPr>
              <a:lnSpc>
                <a:spcPts val="1600"/>
              </a:lnSpc>
              <a:tabLst>
                <a:tab pos="628650" algn="l"/>
                <a:tab pos="1257300" algn="l"/>
              </a:tabLst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	246	11110110</a:t>
            </a:r>
          </a:p>
          <a:p>
            <a:pPr>
              <a:lnSpc>
                <a:spcPts val="1600"/>
              </a:lnSpc>
              <a:tabLst>
                <a:tab pos="628650" algn="l"/>
                <a:tab pos="1257300" algn="l"/>
              </a:tabLst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	247	11110111</a:t>
            </a:r>
          </a:p>
          <a:p>
            <a:pPr>
              <a:lnSpc>
                <a:spcPts val="1600"/>
              </a:lnSpc>
              <a:tabLst>
                <a:tab pos="628650" algn="l"/>
                <a:tab pos="1257300" algn="l"/>
              </a:tabLst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	248	11111000</a:t>
            </a:r>
          </a:p>
          <a:p>
            <a:pPr>
              <a:lnSpc>
                <a:spcPts val="1600"/>
              </a:lnSpc>
              <a:tabLst>
                <a:tab pos="628650" algn="l"/>
                <a:tab pos="1257300" algn="l"/>
              </a:tabLst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	249	11111001</a:t>
            </a:r>
          </a:p>
          <a:p>
            <a:pPr>
              <a:lnSpc>
                <a:spcPts val="1600"/>
              </a:lnSpc>
              <a:tabLst>
                <a:tab pos="628650" algn="l"/>
                <a:tab pos="1257300" algn="l"/>
              </a:tabLst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ъ	250	11111010</a:t>
            </a:r>
          </a:p>
          <a:p>
            <a:pPr>
              <a:lnSpc>
                <a:spcPts val="1600"/>
              </a:lnSpc>
              <a:tabLst>
                <a:tab pos="628650" algn="l"/>
                <a:tab pos="1257300" algn="l"/>
              </a:tabLst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	251	11111011</a:t>
            </a:r>
          </a:p>
          <a:p>
            <a:pPr>
              <a:lnSpc>
                <a:spcPts val="1600"/>
              </a:lnSpc>
              <a:tabLst>
                <a:tab pos="628650" algn="l"/>
                <a:tab pos="1257300" algn="l"/>
              </a:tabLst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ь	252	11111100</a:t>
            </a:r>
          </a:p>
          <a:p>
            <a:pPr>
              <a:lnSpc>
                <a:spcPts val="1600"/>
              </a:lnSpc>
              <a:tabLst>
                <a:tab pos="628650" algn="l"/>
                <a:tab pos="1257300" algn="l"/>
              </a:tabLst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	253	11111101</a:t>
            </a:r>
          </a:p>
          <a:p>
            <a:pPr>
              <a:lnSpc>
                <a:spcPts val="1600"/>
              </a:lnSpc>
              <a:tabLst>
                <a:tab pos="628650" algn="l"/>
                <a:tab pos="1257300" algn="l"/>
              </a:tabLst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	254	11111110</a:t>
            </a:r>
          </a:p>
          <a:p>
            <a:pPr>
              <a:lnSpc>
                <a:spcPts val="1600"/>
              </a:lnSpc>
              <a:tabLst>
                <a:tab pos="628650" algn="l"/>
                <a:tab pos="1257300" algn="l"/>
              </a:tabLst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	255	11111111</a:t>
            </a:r>
          </a:p>
        </p:txBody>
      </p:sp>
    </p:spTree>
    <p:extLst>
      <p:ext uri="{BB962C8B-B14F-4D97-AF65-F5344CB8AC3E}">
        <p14:creationId xmlns:p14="http://schemas.microsoft.com/office/powerpoint/2010/main" xmlns="" val="661701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535" y="274639"/>
            <a:ext cx="8415935" cy="634082"/>
          </a:xfrm>
        </p:spPr>
        <p:txBody>
          <a:bodyPr>
            <a:noAutofit/>
          </a:bodyPr>
          <a:lstStyle/>
          <a:p>
            <a:pPr indent="361950" algn="l"/>
            <a:r>
              <a:rPr lang="ru-RU" sz="2000" dirty="0" smtClean="0"/>
              <a:t>213. Закодируйте тексты в кодировке </a:t>
            </a:r>
            <a:r>
              <a:rPr lang="en-US" sz="2000" dirty="0" smtClean="0"/>
              <a:t>Windows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16" name="Управляющая кнопка: в начало 15">
            <a:hlinkClick r:id="rId3" action="ppaction://hlinksldjump" highlightClick="1"/>
          </p:cNvPr>
          <p:cNvSpPr/>
          <p:nvPr/>
        </p:nvSpPr>
        <p:spPr>
          <a:xfrm>
            <a:off x="8109465" y="644433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7299375" y="644433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5215051"/>
              </p:ext>
            </p:extLst>
          </p:nvPr>
        </p:nvGraphicFramePr>
        <p:xfrm>
          <a:off x="701570" y="908720"/>
          <a:ext cx="7470830" cy="54906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35215"/>
                <a:gridCol w="553561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Арифмометр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Десятичный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43485">
                <a:tc>
                  <a:txBody>
                    <a:bodyPr/>
                    <a:lstStyle/>
                    <a:p>
                      <a:r>
                        <a:rPr lang="ru-RU" dirty="0" smtClean="0"/>
                        <a:t>Двоичный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Перфокарта</a:t>
                      </a:r>
                      <a:endParaRPr lang="ru-RU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Десятичный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66080">
                <a:tc>
                  <a:txBody>
                    <a:bodyPr/>
                    <a:lstStyle/>
                    <a:p>
                      <a:r>
                        <a:rPr lang="ru-RU" dirty="0" smtClean="0"/>
                        <a:t>Двоичный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Программа</a:t>
                      </a:r>
                      <a:endParaRPr lang="ru-RU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Десятичный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43485">
                <a:tc>
                  <a:txBody>
                    <a:bodyPr/>
                    <a:lstStyle/>
                    <a:p>
                      <a:r>
                        <a:rPr lang="ru-RU" dirty="0" smtClean="0"/>
                        <a:t>Двоичный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EPSON</a:t>
                      </a:r>
                      <a:endParaRPr lang="ru-RU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Десятичный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Двоичный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726795" y="1313765"/>
            <a:ext cx="4473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102 240 232 244 235 238 235 229 242 240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726795" y="1683097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11000000  11110000  11101000  11110100  11101100</a:t>
            </a:r>
          </a:p>
          <a:p>
            <a:r>
              <a:rPr lang="en-US" dirty="0" smtClean="0"/>
              <a:t>11101110  11101100  11100101  11110010  11110000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726795" y="2798930"/>
            <a:ext cx="4833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207 229 240 244 238 234 224 240 242 240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726795" y="3203975"/>
            <a:ext cx="5319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11001111  11100101  11110000  11110100  11101110</a:t>
            </a:r>
          </a:p>
          <a:p>
            <a:r>
              <a:rPr lang="en-US" dirty="0" smtClean="0"/>
              <a:t>11101010  11100000  11110000  11110010  11100000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726795" y="4149080"/>
            <a:ext cx="4833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207 240 238 227 240 224 237 237 224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726795" y="4582869"/>
            <a:ext cx="5319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11001111  11110000  11101110  11100011  11110000</a:t>
            </a:r>
          </a:p>
          <a:p>
            <a:r>
              <a:rPr lang="en-US" dirty="0" smtClean="0"/>
              <a:t>11100000  11101100  11101100  11100000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726795" y="5634245"/>
            <a:ext cx="4833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69 80 83 79 78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726795" y="5994285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01000101  01010000  01010011  01001111  01001110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163340" y="1043735"/>
            <a:ext cx="225025" cy="45005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63340" y="2533546"/>
            <a:ext cx="225025" cy="45005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63340" y="3969060"/>
            <a:ext cx="225025" cy="45005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63340" y="5454225"/>
            <a:ext cx="225025" cy="45005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21944" y="908760"/>
            <a:ext cx="1146446" cy="720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98067" y="2398571"/>
            <a:ext cx="1594201" cy="72000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60821" y="3834085"/>
            <a:ext cx="1068692" cy="7200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35167" y="5272993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14622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9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9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10"/>
                            </p:stCondLst>
                            <p:childTnLst>
                              <p:par>
                                <p:cTn id="4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0" grpId="0"/>
      <p:bldP spid="11" grpId="0"/>
      <p:bldP spid="12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535" y="274639"/>
            <a:ext cx="8415935" cy="634082"/>
          </a:xfrm>
        </p:spPr>
        <p:txBody>
          <a:bodyPr>
            <a:noAutofit/>
          </a:bodyPr>
          <a:lstStyle/>
          <a:p>
            <a:pPr indent="361950" algn="l"/>
            <a:r>
              <a:rPr lang="ru-RU" sz="2000" dirty="0" smtClean="0"/>
              <a:t>214. Декодируйте тексты с помощью кодировочной таблицы </a:t>
            </a:r>
            <a:r>
              <a:rPr lang="en-US" sz="2000" dirty="0" smtClean="0"/>
              <a:t>Windows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16" name="Управляющая кнопка: в начало 15">
            <a:hlinkClick r:id="rId3" action="ppaction://hlinksldjump" highlightClick="1"/>
          </p:cNvPr>
          <p:cNvSpPr/>
          <p:nvPr/>
        </p:nvSpPr>
        <p:spPr>
          <a:xfrm>
            <a:off x="8109465" y="644433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7299375" y="644433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9718290"/>
              </p:ext>
            </p:extLst>
          </p:nvPr>
        </p:nvGraphicFramePr>
        <p:xfrm>
          <a:off x="701570" y="908720"/>
          <a:ext cx="7470830" cy="546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35215"/>
                <a:gridCol w="553561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Десятичный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205 197 32 196 197 203 192 201 32 200</a:t>
                      </a: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</a:rPr>
                        <a:t> 199 32 204</a:t>
                      </a:r>
                      <a:endParaRPr lang="en-US" sz="18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204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211 213 200 32 209 203 203</a:t>
                      </a: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</a:rPr>
                        <a:t> 205 192 46</a:t>
                      </a:r>
                      <a:endParaRPr lang="ru-RU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64255">
                <a:tc>
                  <a:txBody>
                    <a:bodyPr/>
                    <a:lstStyle/>
                    <a:p>
                      <a:r>
                        <a:rPr lang="ru-RU" dirty="0" smtClean="0"/>
                        <a:t>Десятичный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211 32 209 210 208 192 213 192 32 195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203 192</a:t>
                      </a:r>
                      <a:endParaRPr lang="en-US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199 192 32 194 197 203 200 202 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200 46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Двоичный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11001101  11000101  11010010  00100000</a:t>
                      </a:r>
                    </a:p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11000100  11011011  11001100  11000000</a:t>
                      </a:r>
                    </a:p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00100000  11000001  11000101  11000111</a:t>
                      </a:r>
                    </a:p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00100000  11001110  11000011  11001101</a:t>
                      </a:r>
                    </a:p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11011111  00101110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17160">
                <a:tc>
                  <a:txBody>
                    <a:bodyPr/>
                    <a:lstStyle/>
                    <a:p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Двоичный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11001101  11100101  11110010  00100000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11110101</a:t>
                      </a:r>
                      <a:r>
                        <a:rPr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11110011  11100100  11100000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00100000  11100100  11101110  11100001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11110000  11100000  00101110</a:t>
                      </a:r>
                      <a:endParaRPr lang="ru-RU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2771800" y="153879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НЕ ДЕЛАЙ ИЗ МУХИ СЛОНА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71800" y="2573905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У СТРАХА ГЛАЗА ВЕЛИКИ.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771800" y="441911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НЕТ ДЫМА БЕЗ ОГНЯ.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771800" y="5994285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Нет худа добра.</a:t>
            </a:r>
          </a:p>
        </p:txBody>
      </p:sp>
      <p:sp>
        <p:nvSpPr>
          <p:cNvPr id="26" name="Овал 25"/>
          <p:cNvSpPr/>
          <p:nvPr/>
        </p:nvSpPr>
        <p:spPr>
          <a:xfrm>
            <a:off x="296525" y="1493785"/>
            <a:ext cx="225025" cy="45005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296525" y="2533546"/>
            <a:ext cx="225025" cy="45005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296525" y="4383397"/>
            <a:ext cx="225025" cy="45005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296525" y="5934588"/>
            <a:ext cx="225025" cy="45005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5592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535" y="274638"/>
            <a:ext cx="8415935" cy="634082"/>
          </a:xfrm>
        </p:spPr>
        <p:txBody>
          <a:bodyPr>
            <a:noAutofit/>
          </a:bodyPr>
          <a:lstStyle/>
          <a:p>
            <a:pPr indent="361950" algn="l"/>
            <a:r>
              <a:rPr lang="ru-RU" sz="2000" dirty="0" smtClean="0"/>
              <a:t>215.</a:t>
            </a:r>
            <a:r>
              <a:rPr lang="ru-RU" sz="2000" dirty="0"/>
              <a:t> Определите, в какой кодировке записан текст, и </a:t>
            </a:r>
            <a:r>
              <a:rPr lang="ru-RU" sz="2000" dirty="0" smtClean="0"/>
              <a:t>расшифруйте </a:t>
            </a:r>
            <a:r>
              <a:rPr lang="ru-RU" sz="2000" dirty="0"/>
              <a:t>его</a:t>
            </a:r>
            <a:r>
              <a:rPr lang="ru-RU" sz="2000" dirty="0" smtClean="0"/>
              <a:t>. </a:t>
            </a:r>
            <a:endParaRPr lang="ru-RU" sz="2000" dirty="0"/>
          </a:p>
        </p:txBody>
      </p:sp>
      <p:sp>
        <p:nvSpPr>
          <p:cNvPr id="16" name="Управляющая кнопка: в начало 15">
            <a:hlinkClick r:id="rId2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04684639"/>
              </p:ext>
            </p:extLst>
          </p:nvPr>
        </p:nvGraphicFramePr>
        <p:xfrm>
          <a:off x="746575" y="844393"/>
          <a:ext cx="8190910" cy="5806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1212"/>
                <a:gridCol w="615969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Десятичный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200 32 205 192 32 209 206 203 205 214 197 32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197 209 210 220 32 207 223 210 205 192 46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Кодировка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Десятичный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240 197 210 215 217 202 32 194 204 201</a:t>
                      </a:r>
                    </a:p>
                    <a:p>
                      <a:r>
                        <a:rPr lang="ru-RU" dirty="0" smtClean="0"/>
                        <a:t>206 32 203 207 205 207 205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Кодировка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Десятичный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86 69 68 73 44 32 86 73 68 73 44 32 86 73 67 73 46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Кодировка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Двоичный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11010011 11110010 11110000 11101110 00100000 11100010 11100101 11110111 11100101 11110000 11100000 00100000 11101100 11110011 11100100 11110000 11100101 11101101 11100101 11100101 00101110</a:t>
                      </a:r>
                      <a:endParaRPr lang="ru-RU" sz="1800" b="0" i="0" u="none" strike="noStrike" dirty="0">
                        <a:effectLst/>
                        <a:latin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800" b="0" i="0" u="none" strike="noStrike" dirty="0">
                        <a:effectLst/>
                        <a:latin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Кодировка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800" b="0" i="0" u="none" strike="noStrike" dirty="0">
                        <a:effectLst/>
                        <a:latin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996825" y="1493785"/>
            <a:ext cx="4095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И НА СОЛНЦЕ ЕСТЬ ПЯТНА.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96825" y="2888940"/>
            <a:ext cx="4095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Первый блин комом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96825" y="3258272"/>
            <a:ext cx="4095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КОИ-8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96825" y="1855648"/>
            <a:ext cx="4095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Windows</a:t>
            </a:r>
            <a:endParaRPr lang="ru-RU" b="1" dirty="0">
              <a:solidFill>
                <a:srgbClr val="C00000"/>
              </a:solidFill>
            </a:endParaRP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996825" y="4363249"/>
            <a:ext cx="4095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ASCII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96825" y="4014065"/>
            <a:ext cx="4410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VEDI, VIDI, VICI.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96825" y="5894983"/>
            <a:ext cx="4410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Утро вечера мудренее.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996825" y="6264315"/>
            <a:ext cx="4410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Windows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96525" y="1493785"/>
            <a:ext cx="225025" cy="45005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296525" y="2752102"/>
            <a:ext cx="225025" cy="45005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09777" y="4014065"/>
            <a:ext cx="225025" cy="45005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296525" y="5894983"/>
            <a:ext cx="225025" cy="45005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5211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1" grpId="0"/>
      <p:bldP spid="5" grpId="0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535" y="274638"/>
            <a:ext cx="8415935" cy="1579187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/>
              <a:t>21</a:t>
            </a:r>
            <a:r>
              <a:rPr lang="en-US" sz="2000" dirty="0" smtClean="0"/>
              <a:t>6</a:t>
            </a:r>
            <a:r>
              <a:rPr lang="ru-RU" sz="2000" dirty="0" smtClean="0"/>
              <a:t>. </a:t>
            </a:r>
            <a:r>
              <a:rPr lang="ru-RU" sz="2000" dirty="0"/>
              <a:t>Петя и Коля пишут друг другу электронные письма в </a:t>
            </a:r>
            <a:r>
              <a:rPr lang="ru-RU" sz="2000" dirty="0" smtClean="0"/>
              <a:t>кодировке </a:t>
            </a:r>
            <a:r>
              <a:rPr lang="ru-RU" sz="2000" dirty="0"/>
              <a:t>КОИ-8. Однажды Петя ошибся и отправил </a:t>
            </a:r>
            <a:r>
              <a:rPr lang="ru-RU" sz="2000" dirty="0" smtClean="0"/>
              <a:t>письмо </a:t>
            </a:r>
            <a:r>
              <a:rPr lang="ru-RU" sz="2000" dirty="0"/>
              <a:t>в кодировке </a:t>
            </a:r>
            <a:r>
              <a:rPr lang="en-US" sz="2000" dirty="0"/>
              <a:t>Windows. </a:t>
            </a:r>
            <a:r>
              <a:rPr lang="ru-RU" sz="2000" dirty="0"/>
              <a:t>Коля получил письмо и, </a:t>
            </a:r>
            <a:r>
              <a:rPr lang="ru-RU" sz="2000" dirty="0" smtClean="0"/>
              <a:t>как</a:t>
            </a:r>
            <a:r>
              <a:rPr lang="en-US" sz="2000" dirty="0" smtClean="0"/>
              <a:t> </a:t>
            </a:r>
            <a:r>
              <a:rPr lang="ru-RU" sz="2000" dirty="0" smtClean="0"/>
              <a:t>всегда</a:t>
            </a:r>
            <a:r>
              <a:rPr lang="ru-RU" sz="2000" dirty="0"/>
              <a:t>, прочитал его в КОИ-8. Получился </a:t>
            </a:r>
            <a:r>
              <a:rPr lang="ru-RU" sz="2000" dirty="0" smtClean="0"/>
              <a:t>бессмысленный</a:t>
            </a:r>
            <a:r>
              <a:rPr lang="en-US" sz="2000" dirty="0" smtClean="0"/>
              <a:t> </a:t>
            </a:r>
            <a:r>
              <a:rPr lang="ru-RU" sz="2000" dirty="0" smtClean="0"/>
              <a:t>текст</a:t>
            </a:r>
            <a:r>
              <a:rPr lang="ru-RU" sz="2000" dirty="0"/>
              <a:t>, одно из предложений которого имело вид</a:t>
            </a:r>
            <a:r>
              <a:rPr lang="ru-RU" sz="2000" dirty="0" smtClean="0"/>
              <a:t>:</a:t>
            </a:r>
            <a:endParaRPr lang="ru-RU" sz="2000" dirty="0"/>
          </a:p>
        </p:txBody>
      </p:sp>
      <p:sp>
        <p:nvSpPr>
          <p:cNvPr id="16" name="Управляющая кнопка: в начало 15">
            <a:hlinkClick r:id="rId2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86535" y="1718810"/>
            <a:ext cx="8415935" cy="14851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err="1" smtClean="0"/>
              <a:t>кЧАЮЪ</a:t>
            </a:r>
            <a:r>
              <a:rPr lang="ru-RU" sz="2000" dirty="0" smtClean="0"/>
              <a:t> ХМТНПЛЮЖХЪ ЛНФЕР АШРЭ</a:t>
            </a:r>
            <a:br>
              <a:rPr lang="ru-RU" sz="2000" dirty="0" smtClean="0"/>
            </a:br>
            <a:r>
              <a:rPr lang="ru-RU" sz="2000" dirty="0" smtClean="0"/>
              <a:t>ОПЕДЯРЮБКЕМЮ Я ОНЛНЫЭЧ ВХЯЕК.</a:t>
            </a:r>
            <a:br>
              <a:rPr lang="ru-RU" sz="2000" dirty="0" smtClean="0"/>
            </a:br>
            <a:r>
              <a:rPr lang="ru-RU" sz="2000" dirty="0" smtClean="0"/>
              <a:t>Какое предложение было в исходном сообщении?</a:t>
            </a:r>
            <a:br>
              <a:rPr lang="ru-RU" sz="2000" dirty="0" smtClean="0"/>
            </a:br>
            <a:r>
              <a:rPr lang="ru-RU" sz="2000" dirty="0" smtClean="0"/>
              <a:t>Для расшифровки сообщения воспользуйтесь </a:t>
            </a:r>
            <a:r>
              <a:rPr lang="ru-RU" sz="2000" dirty="0" smtClean="0">
                <a:hlinkClick r:id="rId3" action="ppaction://hlinksldjump"/>
              </a:rPr>
              <a:t>таблицей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47568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3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643812" cy="6334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>
                <a:latin typeface="Arial" charset="0"/>
                <a:cs typeface="Arial" charset="0"/>
              </a:rPr>
              <a:t>Ключевые слова</a:t>
            </a:r>
          </a:p>
        </p:txBody>
      </p:sp>
      <p:sp>
        <p:nvSpPr>
          <p:cNvPr id="15362" name="Объект 4"/>
          <p:cNvSpPr>
            <a:spLocks noGrp="1"/>
          </p:cNvSpPr>
          <p:nvPr>
            <p:ph idx="1"/>
          </p:nvPr>
        </p:nvSpPr>
        <p:spPr>
          <a:xfrm>
            <a:off x="1042988" y="1052513"/>
            <a:ext cx="7643812" cy="1944687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1"/>
                </a:solidFill>
                <a:latin typeface="Arial" charset="0"/>
              </a:rPr>
              <a:t>кодовая таблица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1"/>
                </a:solidFill>
                <a:latin typeface="Arial" charset="0"/>
              </a:rPr>
              <a:t>восьмиразрядный двоичный код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1"/>
                </a:solidFill>
                <a:latin typeface="Arial" charset="0"/>
              </a:rPr>
              <a:t>информационный объём текста</a:t>
            </a:r>
            <a:endParaRPr lang="ru-RU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Управляющая кнопка: в начало 15">
            <a:hlinkClick r:id="rId2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41297790"/>
              </p:ext>
            </p:extLst>
          </p:nvPr>
        </p:nvGraphicFramePr>
        <p:xfrm>
          <a:off x="431540" y="503675"/>
          <a:ext cx="8325920" cy="52655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70230"/>
                <a:gridCol w="417046"/>
                <a:gridCol w="417046"/>
                <a:gridCol w="417046"/>
                <a:gridCol w="417046"/>
                <a:gridCol w="417046"/>
                <a:gridCol w="417046"/>
                <a:gridCol w="417046"/>
                <a:gridCol w="417046"/>
                <a:gridCol w="417046"/>
                <a:gridCol w="417046"/>
                <a:gridCol w="417046"/>
                <a:gridCol w="417046"/>
                <a:gridCol w="417046"/>
                <a:gridCol w="417046"/>
                <a:gridCol w="417046"/>
              </a:tblGrid>
              <a:tr h="43879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Сообщение в КОИ-8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Ч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А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Ю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Ъ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Х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М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Т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Л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Ю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Ж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Х</a:t>
                      </a:r>
                      <a:endParaRPr lang="ru-RU" sz="1600" dirty="0"/>
                    </a:p>
                  </a:txBody>
                  <a:tcPr anchor="ctr"/>
                </a:tc>
              </a:tr>
              <a:tr h="43879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Десятичный код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</a:tr>
              <a:tr h="43879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Сообщение в </a:t>
                      </a:r>
                      <a:r>
                        <a:rPr lang="en-US" sz="1400" dirty="0" smtClean="0"/>
                        <a:t>Windows</a:t>
                      </a:r>
                      <a:endParaRPr lang="ru-RU" sz="1400" dirty="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79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Сообщение в КОИ-8</a:t>
                      </a:r>
                      <a:endParaRPr lang="ru-RU" sz="14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Ъ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Л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Ф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Е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Р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А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Ш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Р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Э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3879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Десятичный код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</a:tr>
              <a:tr h="43879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Сообщение в </a:t>
                      </a:r>
                      <a:r>
                        <a:rPr lang="en-US" sz="1400" dirty="0" smtClean="0"/>
                        <a:t>Windows</a:t>
                      </a:r>
                      <a:endParaRPr lang="ru-RU" sz="1400" dirty="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79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Сообщение в КОИ-8</a:t>
                      </a:r>
                      <a:endParaRPr lang="ru-RU" sz="14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Е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Д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Я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Р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Ю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Б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Е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М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Ю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Я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3879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Десятичный код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</a:tr>
              <a:tr h="43879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Сообщение в </a:t>
                      </a:r>
                      <a:r>
                        <a:rPr lang="en-US" sz="1400" dirty="0" smtClean="0"/>
                        <a:t>Windows</a:t>
                      </a:r>
                      <a:endParaRPr lang="ru-RU" sz="1400" dirty="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79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Сообщение в КОИ-8</a:t>
                      </a:r>
                      <a:endParaRPr lang="ru-RU" sz="14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Л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Ы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Э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Ч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Х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Я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Е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.</a:t>
                      </a:r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3879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Десятичный код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</a:tr>
              <a:tr h="43879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Сообщение в </a:t>
                      </a:r>
                      <a:r>
                        <a:rPr lang="en-US" sz="1400" dirty="0" smtClean="0"/>
                        <a:t>Windows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501770" y="975211"/>
            <a:ext cx="6390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203  254  225  224  255            232  237   244  238  240   236  224  246   232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01770" y="3609020"/>
            <a:ext cx="6390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229  228  241  242  224   226  235   229  237  224            241           239  238</a:t>
            </a:r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501770" y="4914165"/>
            <a:ext cx="6390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236  238  249  252   254           247  232   241  229  235   46</a:t>
            </a:r>
            <a:endParaRPr lang="ru-RU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2501770" y="2303875"/>
            <a:ext cx="6390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255           236  238  230   229  242            225  251  242   252           239  240</a:t>
            </a:r>
            <a:endParaRPr lang="ru-RU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2501769" y="1380256"/>
            <a:ext cx="67957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pc="2000" dirty="0" smtClean="0">
                <a:solidFill>
                  <a:srgbClr val="FF0000"/>
                </a:solidFill>
              </a:rPr>
              <a:t>Любая  </a:t>
            </a:r>
            <a:r>
              <a:rPr lang="ru-RU" sz="2000" b="1" spc="2000" dirty="0" err="1" smtClean="0">
                <a:solidFill>
                  <a:srgbClr val="FF0000"/>
                </a:solidFill>
              </a:rPr>
              <a:t>информаци</a:t>
            </a:r>
            <a:endParaRPr lang="ru-RU" sz="2000" b="1" spc="20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91780" y="2713855"/>
            <a:ext cx="67957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pc="2000" dirty="0" smtClean="0">
                <a:solidFill>
                  <a:srgbClr val="FF0000"/>
                </a:solidFill>
              </a:rPr>
              <a:t>я может  быть  </a:t>
            </a:r>
            <a:r>
              <a:rPr lang="ru-RU" sz="2000" b="1" spc="2000" dirty="0" err="1" smtClean="0">
                <a:solidFill>
                  <a:srgbClr val="FF0000"/>
                </a:solidFill>
              </a:rPr>
              <a:t>пр</a:t>
            </a:r>
            <a:endParaRPr lang="ru-RU" sz="2000" b="1" spc="20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91780" y="4019000"/>
            <a:ext cx="67957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pc="2150" dirty="0" err="1" smtClean="0">
                <a:solidFill>
                  <a:srgbClr val="FF0000"/>
                </a:solidFill>
              </a:rPr>
              <a:t>едставлена</a:t>
            </a:r>
            <a:r>
              <a:rPr lang="ru-RU" sz="2000" b="1" spc="2150" dirty="0" smtClean="0">
                <a:solidFill>
                  <a:srgbClr val="FF0000"/>
                </a:solidFill>
              </a:rPr>
              <a:t>  с по </a:t>
            </a:r>
            <a:endParaRPr lang="ru-RU" sz="2000" b="1" spc="215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01770" y="5369150"/>
            <a:ext cx="67957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pc="2150" dirty="0" smtClean="0">
                <a:solidFill>
                  <a:srgbClr val="FF0000"/>
                </a:solidFill>
              </a:rPr>
              <a:t>мощью чисел.</a:t>
            </a:r>
            <a:endParaRPr lang="ru-RU" sz="2000" b="1" spc="215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86635" y="5814265"/>
            <a:ext cx="7695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Любая информация может быть представлена с помощью чисел.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116505" y="1043735"/>
            <a:ext cx="225025" cy="225025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116505" y="1467798"/>
            <a:ext cx="225025" cy="225025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116505" y="2381351"/>
            <a:ext cx="225025" cy="225025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116505" y="2801397"/>
            <a:ext cx="225025" cy="225025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116505" y="3665784"/>
            <a:ext cx="225025" cy="225025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116505" y="4106542"/>
            <a:ext cx="225025" cy="225025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116505" y="4970929"/>
            <a:ext cx="225025" cy="225025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116505" y="5456692"/>
            <a:ext cx="225025" cy="225025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116505" y="5901807"/>
            <a:ext cx="1170130" cy="31256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Управляющая кнопка: назад 2">
            <a:hlinkClick r:id="" action="ppaction://hlinkshowjump?jump=previousslide" highlightClick="1"/>
          </p:cNvPr>
          <p:cNvSpPr/>
          <p:nvPr/>
        </p:nvSpPr>
        <p:spPr>
          <a:xfrm>
            <a:off x="6102170" y="6264315"/>
            <a:ext cx="675075" cy="360040"/>
          </a:xfrm>
          <a:prstGeom prst="actionButtonBackPreviou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7923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9" grpId="0"/>
      <p:bldP spid="6" grpId="0"/>
      <p:bldP spid="8" grpId="0"/>
      <p:bldP spid="12" grpId="0"/>
      <p:bldP spid="14" grpId="0"/>
      <p:bldP spid="19" grpId="0"/>
      <p:bldP spid="20" grpId="0"/>
      <p:bldP spid="21" grpId="0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535" y="274638"/>
            <a:ext cx="8415935" cy="634082"/>
          </a:xfrm>
        </p:spPr>
        <p:txBody>
          <a:bodyPr>
            <a:noAutofit/>
          </a:bodyPr>
          <a:lstStyle/>
          <a:p>
            <a:pPr indent="361950" algn="l"/>
            <a:r>
              <a:rPr lang="ru-RU" sz="2000" dirty="0" smtClean="0"/>
              <a:t>217. </a:t>
            </a:r>
            <a:r>
              <a:rPr lang="ru-RU" sz="2000" dirty="0"/>
              <a:t>Укажите истинные высказывания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16" name="Управляющая кнопка: в начало 15">
            <a:hlinkClick r:id="rId2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41530" y="953725"/>
            <a:ext cx="846094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itchFamily="2" charset="2"/>
              <a:buChar char="q"/>
            </a:pPr>
            <a:r>
              <a:rPr lang="ru-RU" dirty="0"/>
              <a:t>Латинские буквы в кодовых таблицах КОИ-8 </a:t>
            </a:r>
            <a:r>
              <a:rPr lang="ru-RU" dirty="0" smtClean="0"/>
              <a:t>и </a:t>
            </a:r>
            <a:r>
              <a:rPr lang="en-US" dirty="0" smtClean="0"/>
              <a:t>Windows </a:t>
            </a:r>
            <a:r>
              <a:rPr lang="ru-RU" dirty="0"/>
              <a:t>расположены в лексикографическом </a:t>
            </a:r>
            <a:r>
              <a:rPr lang="ru-RU" dirty="0" smtClean="0"/>
              <a:t>порядке </a:t>
            </a:r>
            <a:r>
              <a:rPr lang="ru-RU" dirty="0"/>
              <a:t>и имеют одинаковые коды.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q"/>
            </a:pPr>
            <a:r>
              <a:rPr lang="ru-RU" dirty="0"/>
              <a:t>Цифры и знаки препинания в кодовых </a:t>
            </a:r>
            <a:r>
              <a:rPr lang="ru-RU" dirty="0" smtClean="0"/>
              <a:t>таблицах КОИ-8 </a:t>
            </a:r>
            <a:r>
              <a:rPr lang="ru-RU" dirty="0"/>
              <a:t>и </a:t>
            </a:r>
            <a:r>
              <a:rPr lang="en-US" dirty="0"/>
              <a:t>Windows </a:t>
            </a:r>
            <a:r>
              <a:rPr lang="ru-RU" dirty="0"/>
              <a:t>имеют различные коды.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q"/>
            </a:pPr>
            <a:r>
              <a:rPr lang="ru-RU" dirty="0"/>
              <a:t>Русские буквы в кодовых таблицах КОИ-8 </a:t>
            </a:r>
            <a:r>
              <a:rPr lang="ru-RU" dirty="0" smtClean="0"/>
              <a:t>и </a:t>
            </a:r>
            <a:r>
              <a:rPr lang="en-US" dirty="0" smtClean="0"/>
              <a:t>Windows </a:t>
            </a:r>
            <a:r>
              <a:rPr lang="ru-RU" dirty="0"/>
              <a:t>расположены в порядке возрастания </a:t>
            </a:r>
            <a:r>
              <a:rPr lang="ru-RU" dirty="0" smtClean="0"/>
              <a:t>их кодов</a:t>
            </a:r>
            <a:r>
              <a:rPr lang="ru-RU" dirty="0"/>
              <a:t>.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q"/>
            </a:pPr>
            <a:r>
              <a:rPr lang="ru-RU" dirty="0"/>
              <a:t>Русские буквы в кодовых таблицах КОИ-8 </a:t>
            </a:r>
            <a:r>
              <a:rPr lang="ru-RU" dirty="0" smtClean="0"/>
              <a:t>и </a:t>
            </a:r>
            <a:r>
              <a:rPr lang="en-US" dirty="0" smtClean="0"/>
              <a:t>Windows </a:t>
            </a:r>
            <a:r>
              <a:rPr lang="ru-RU" dirty="0"/>
              <a:t>расположены в лексикографическом </a:t>
            </a:r>
            <a:r>
              <a:rPr lang="ru-RU" dirty="0" smtClean="0"/>
              <a:t>порядке</a:t>
            </a:r>
            <a:r>
              <a:rPr lang="ru-RU" dirty="0"/>
              <a:t>.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q"/>
            </a:pPr>
            <a:r>
              <a:rPr lang="ru-RU" dirty="0"/>
              <a:t>Русские буквы в кодовых таблицах КОИ-8 </a:t>
            </a:r>
            <a:r>
              <a:rPr lang="ru-RU" dirty="0" smtClean="0"/>
              <a:t>и </a:t>
            </a:r>
            <a:r>
              <a:rPr lang="en-US" dirty="0" smtClean="0"/>
              <a:t>Windows </a:t>
            </a:r>
            <a:r>
              <a:rPr lang="ru-RU" dirty="0"/>
              <a:t>имеют различные коды.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q"/>
            </a:pPr>
            <a:r>
              <a:rPr lang="ru-RU" dirty="0"/>
              <a:t>В кодовых таблицах КОИ-8 и </a:t>
            </a:r>
            <a:r>
              <a:rPr lang="en-US" dirty="0"/>
              <a:t>Windows </a:t>
            </a:r>
            <a:r>
              <a:rPr lang="ru-RU" dirty="0"/>
              <a:t>сначала </a:t>
            </a:r>
            <a:r>
              <a:rPr lang="ru-RU" dirty="0" smtClean="0"/>
              <a:t>расположены </a:t>
            </a:r>
            <a:r>
              <a:rPr lang="ru-RU" dirty="0"/>
              <a:t>прописные русские буквы, а затем </a:t>
            </a:r>
            <a:r>
              <a:rPr lang="ru-RU" dirty="0" smtClean="0"/>
              <a:t>строчные</a:t>
            </a:r>
            <a:r>
              <a:rPr lang="ru-RU" dirty="0"/>
              <a:t>.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q"/>
            </a:pPr>
            <a:r>
              <a:rPr lang="ru-RU" dirty="0"/>
              <a:t>Русские прописные буквы в кодовых </a:t>
            </a:r>
            <a:r>
              <a:rPr lang="ru-RU" dirty="0" smtClean="0"/>
              <a:t>таблицах КОИ-8 </a:t>
            </a:r>
            <a:r>
              <a:rPr lang="ru-RU" dirty="0"/>
              <a:t>и </a:t>
            </a:r>
            <a:r>
              <a:rPr lang="en-US" dirty="0"/>
              <a:t>Windows </a:t>
            </a:r>
            <a:r>
              <a:rPr lang="ru-RU" dirty="0"/>
              <a:t>имеют номера с 192 по 223.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q"/>
            </a:pPr>
            <a:r>
              <a:rPr lang="ru-RU" dirty="0"/>
              <a:t>Русские буквы в кодовых таблицах КОИ-8 </a:t>
            </a:r>
            <a:r>
              <a:rPr lang="ru-RU" dirty="0" smtClean="0"/>
              <a:t>и </a:t>
            </a:r>
            <a:r>
              <a:rPr lang="en-US" dirty="0" smtClean="0"/>
              <a:t>Windows </a:t>
            </a:r>
            <a:r>
              <a:rPr lang="ru-RU" dirty="0"/>
              <a:t>имеют номера с 192 по 255.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96525" y="2079140"/>
            <a:ext cx="3150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6525" y="3294275"/>
            <a:ext cx="3150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6525" y="4914455"/>
            <a:ext cx="3150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5939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535" y="274638"/>
            <a:ext cx="8415935" cy="1309157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/>
              <a:t>218. </a:t>
            </a:r>
            <a:r>
              <a:rPr lang="ru-RU" sz="2000" dirty="0"/>
              <a:t>Считая, что каждый символ кодируется одним </a:t>
            </a:r>
            <a:r>
              <a:rPr lang="ru-RU" sz="2000" dirty="0" smtClean="0"/>
              <a:t>байтом, определите</a:t>
            </a:r>
            <a:r>
              <a:rPr lang="ru-RU" sz="2000" dirty="0"/>
              <a:t>, чему равен информационный объём </a:t>
            </a:r>
            <a:r>
              <a:rPr lang="ru-RU" sz="2000" dirty="0" smtClean="0"/>
              <a:t>следующей </a:t>
            </a:r>
            <a:r>
              <a:rPr lang="ru-RU" sz="2000" dirty="0"/>
              <a:t>пословицы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16" name="Управляющая кнопка: в начало 15">
            <a:hlinkClick r:id="rId2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321750" y="1898830"/>
            <a:ext cx="42304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Речь вести — не лапти плести</a:t>
            </a:r>
            <a:r>
              <a:rPr lang="ru-RU" sz="2000" b="1" dirty="0" smtClean="0"/>
              <a:t>.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106615" y="2798930"/>
            <a:ext cx="6939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___________________________________________________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051720" y="2753925"/>
            <a:ext cx="5670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29 байт </a:t>
            </a:r>
            <a:r>
              <a:rPr lang="ru-RU" dirty="0" smtClean="0"/>
              <a:t>(29 символов, включая пробелы 29•1б=29 байт)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22808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535" y="274638"/>
            <a:ext cx="8415935" cy="1309157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/>
              <a:t>219. </a:t>
            </a:r>
            <a:r>
              <a:rPr lang="ru-RU" sz="2000" dirty="0"/>
              <a:t>В кодировке </a:t>
            </a:r>
            <a:r>
              <a:rPr lang="en-US" sz="2000" dirty="0"/>
              <a:t>Unicode </a:t>
            </a:r>
            <a:r>
              <a:rPr lang="ru-RU" sz="2000" dirty="0"/>
              <a:t>на каждый символ </a:t>
            </a:r>
            <a:r>
              <a:rPr lang="ru-RU" sz="2000" dirty="0" smtClean="0"/>
              <a:t>отводится 2 </a:t>
            </a:r>
            <a:r>
              <a:rPr lang="ru-RU" sz="2000" dirty="0"/>
              <a:t>байта. Определите в этой кодировке </a:t>
            </a:r>
            <a:r>
              <a:rPr lang="ru-RU" sz="2000" dirty="0" smtClean="0"/>
              <a:t>информационный объём </a:t>
            </a:r>
            <a:r>
              <a:rPr lang="ru-RU" sz="2000" dirty="0"/>
              <a:t>следующей пословицы.</a:t>
            </a:r>
          </a:p>
        </p:txBody>
      </p:sp>
      <p:sp>
        <p:nvSpPr>
          <p:cNvPr id="16" name="Управляющая кнопка: в начало 15">
            <a:hlinkClick r:id="rId2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321750" y="1898830"/>
            <a:ext cx="42304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Где родился, там и сгодился.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106615" y="2798930"/>
            <a:ext cx="6939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____________________________________________________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051720" y="2753925"/>
            <a:ext cx="6318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56 байт </a:t>
            </a:r>
            <a:r>
              <a:rPr lang="ru-RU" dirty="0" smtClean="0"/>
              <a:t>(28 символов, включая пробелы 28•2б=56 6айт)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37687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535" y="274638"/>
            <a:ext cx="8415935" cy="1309157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220. </a:t>
            </a:r>
            <a:r>
              <a:rPr lang="ru-RU" sz="2400" dirty="0"/>
              <a:t>В кодировке КОИ-8 каждый символ кодируется 8 </a:t>
            </a:r>
            <a:r>
              <a:rPr lang="ru-RU" sz="2400" dirty="0" smtClean="0"/>
              <a:t>битами</a:t>
            </a:r>
            <a:r>
              <a:rPr lang="ru-RU" sz="2400" dirty="0"/>
              <a:t>. Определите информационный объём сообщения </a:t>
            </a:r>
            <a:r>
              <a:rPr lang="ru-RU" sz="2400" dirty="0" smtClean="0"/>
              <a:t>в этой </a:t>
            </a:r>
            <a:r>
              <a:rPr lang="ru-RU" sz="2400" dirty="0"/>
              <a:t>кодировке.</a:t>
            </a:r>
          </a:p>
        </p:txBody>
      </p:sp>
      <p:sp>
        <p:nvSpPr>
          <p:cNvPr id="16" name="Управляющая кнопка: в начало 15">
            <a:hlinkClick r:id="rId2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321750" y="1898830"/>
            <a:ext cx="42304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Длина данного текста 32 символа.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82615" y="3023955"/>
            <a:ext cx="1485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1) 32 бита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605317" y="3023955"/>
            <a:ext cx="1485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</a:t>
            </a:r>
            <a:r>
              <a:rPr lang="ru-RU" dirty="0" smtClean="0"/>
              <a:t>) 320 битов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428019" y="3023955"/>
            <a:ext cx="1485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3) 32 байта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250722" y="3023955"/>
            <a:ext cx="1876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4) 256 байтов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2042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535" y="274638"/>
            <a:ext cx="8415935" cy="1399167"/>
          </a:xfrm>
        </p:spPr>
        <p:txBody>
          <a:bodyPr>
            <a:noAutofit/>
          </a:bodyPr>
          <a:lstStyle/>
          <a:p>
            <a:pPr indent="361950" algn="l"/>
            <a:r>
              <a:rPr lang="ru-RU" sz="2000" dirty="0" smtClean="0"/>
              <a:t>221. </a:t>
            </a:r>
            <a:r>
              <a:rPr lang="ru-RU" sz="2000" dirty="0"/>
              <a:t>В текстовом режиме экран монитора компьютера </a:t>
            </a:r>
            <a:r>
              <a:rPr lang="ru-RU" sz="2000" dirty="0" smtClean="0"/>
              <a:t>обычно разбивается </a:t>
            </a:r>
            <a:r>
              <a:rPr lang="ru-RU" sz="2000" dirty="0"/>
              <a:t>на 25 строк по 80 символов в строке. </a:t>
            </a:r>
            <a:r>
              <a:rPr lang="ru-RU" sz="2000" dirty="0" smtClean="0"/>
              <a:t>Определите </a:t>
            </a:r>
            <a:r>
              <a:rPr lang="ru-RU" sz="2000" dirty="0"/>
              <a:t>объём текстовой информации, занимающей </a:t>
            </a:r>
            <a:r>
              <a:rPr lang="ru-RU" sz="2000" dirty="0" smtClean="0"/>
              <a:t>весь экран </a:t>
            </a:r>
            <a:r>
              <a:rPr lang="ru-RU" sz="2000" dirty="0"/>
              <a:t>монитора, в кодировке КОИ-8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16" name="Управляющая кнопка: в начало 15">
            <a:hlinkClick r:id="rId2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TextBox 2"/>
              <p:cNvSpPr txBox="1"/>
              <p:nvPr/>
            </p:nvSpPr>
            <p:spPr>
              <a:xfrm>
                <a:off x="521549" y="1763815"/>
                <a:ext cx="8145905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 –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информационный объем сообщения.</a:t>
                </a: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 –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количество символов в сообщении</a:t>
                </a: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информационный вес символа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 битов (1 байт) — восьмиразрядная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кодировка  (КОИ-8,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Windows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);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битов (2 байта) — шестнадцатиразрядная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кодировка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(Unicode)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>
                          <a:latin typeface="Cambria Math"/>
                        </a:rPr>
                        <m:t>𝑰</m:t>
                      </m:r>
                      <m:r>
                        <a:rPr lang="en-US" sz="2800" b="1" i="1">
                          <a:latin typeface="Cambria Math"/>
                        </a:rPr>
                        <m:t>=</m:t>
                      </m:r>
                      <m:r>
                        <a:rPr lang="en-US" sz="2800" b="1" i="1">
                          <a:latin typeface="Cambria Math"/>
                        </a:rPr>
                        <m:t>𝑲</m:t>
                      </m:r>
                      <m:r>
                        <a:rPr lang="en-US" sz="2800" b="1" i="1">
                          <a:latin typeface="Cambria Math"/>
                        </a:rPr>
                        <m:t>∗</m:t>
                      </m:r>
                      <m:r>
                        <a:rPr lang="en-US" sz="2800" b="1" i="1">
                          <a:latin typeface="Cambria Math"/>
                        </a:rPr>
                        <m:t>𝒊</m:t>
                      </m:r>
                    </m:oMath>
                  </m:oMathPara>
                </a14:m>
                <a:endParaRPr 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549" y="1763815"/>
                <a:ext cx="8145905" cy="190821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674" t="-15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656565" y="3969060"/>
            <a:ext cx="1395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Дано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41530" y="4338392"/>
            <a:ext cx="1440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K=25∙80</a:t>
            </a:r>
          </a:p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1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байт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1601670" y="3969060"/>
            <a:ext cx="0" cy="166518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41530" y="5094185"/>
            <a:ext cx="12601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681790" y="3969060"/>
            <a:ext cx="1395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Решение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1" name="Прямоугольник 10"/>
              <p:cNvSpPr/>
              <p:nvPr/>
            </p:nvSpPr>
            <p:spPr>
              <a:xfrm>
                <a:off x="2063429" y="4432320"/>
                <a:ext cx="104387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I</m:t>
                      </m:r>
                      <m:r>
                        <a:rPr lang="en-US" b="0" i="0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K</m:t>
                      </m:r>
                      <m:r>
                        <a:rPr lang="en-US" b="0" i="0" smtClean="0">
                          <a:latin typeface="Cambria Math"/>
                        </a:rPr>
                        <m:t>∗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i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3429" y="4432320"/>
                <a:ext cx="1043876" cy="369332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" name="Прямоугольник 11"/>
              <p:cNvSpPr/>
              <p:nvPr/>
            </p:nvSpPr>
            <p:spPr>
              <a:xfrm>
                <a:off x="2121380" y="4909519"/>
                <a:ext cx="234070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>
                        <a:latin typeface="Cambria Math"/>
                      </a:rPr>
                      <m:t>I</m:t>
                    </m:r>
                    <m:r>
                      <a:rPr lang="en-US" b="0" i="0">
                        <a:latin typeface="Cambria Math"/>
                      </a:rPr>
                      <m:t>=</m:t>
                    </m:r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25∙80∙1=2000 байт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1380" y="4909519"/>
                <a:ext cx="2340705" cy="369332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7" name="TextBox 16"/>
              <p:cNvSpPr txBox="1"/>
              <p:nvPr/>
            </p:nvSpPr>
            <p:spPr>
              <a:xfrm>
                <a:off x="2137511" y="5449579"/>
                <a:ext cx="283953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Ответ: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>
                        <a:latin typeface="Cambria Math"/>
                      </a:rPr>
                      <m:t>I</m:t>
                    </m:r>
                    <m:r>
                      <a:rPr lang="en-US" b="0" i="0">
                        <a:latin typeface="Cambria Math"/>
                      </a:rPr>
                      <m:t>=</m:t>
                    </m:r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2000 байт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dirty="0"/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7511" y="5449579"/>
                <a:ext cx="2839534" cy="646331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l="-1935" t="-56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151418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3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4" grpId="0"/>
      <p:bldP spid="11" grpId="0" animBg="1"/>
      <p:bldP spid="12" grpId="0" animBg="1"/>
      <p:bldP spid="1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535" y="274638"/>
            <a:ext cx="8415935" cy="1264152"/>
          </a:xfrm>
        </p:spPr>
        <p:txBody>
          <a:bodyPr>
            <a:noAutofit/>
          </a:bodyPr>
          <a:lstStyle/>
          <a:p>
            <a:pPr indent="361950" algn="l"/>
            <a:r>
              <a:rPr lang="ru-RU" sz="2400" dirty="0" smtClean="0"/>
              <a:t>222.</a:t>
            </a:r>
            <a:r>
              <a:rPr lang="ru-RU" sz="2400" dirty="0"/>
              <a:t> В какой кодировочной таблице можно </a:t>
            </a:r>
            <a:r>
              <a:rPr lang="ru-RU" sz="2400" dirty="0" smtClean="0"/>
              <a:t>закодировать</a:t>
            </a:r>
            <a:br>
              <a:rPr lang="ru-RU" sz="2400" dirty="0" smtClean="0"/>
            </a:br>
            <a:r>
              <a:rPr lang="ru-RU" sz="2400" dirty="0" smtClean="0"/>
              <a:t>65 </a:t>
            </a:r>
            <a:r>
              <a:rPr lang="ru-RU" sz="2400" dirty="0"/>
              <a:t>536 различных символов</a:t>
            </a:r>
            <a:r>
              <a:rPr lang="ru-RU" sz="2400" dirty="0" smtClean="0"/>
              <a:t>?</a:t>
            </a:r>
            <a:endParaRPr lang="ru-RU" sz="2400" dirty="0"/>
          </a:p>
        </p:txBody>
      </p:sp>
      <p:sp>
        <p:nvSpPr>
          <p:cNvPr id="16" name="Управляющая кнопка: в начало 15">
            <a:hlinkClick r:id="rId2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86535" y="1763815"/>
            <a:ext cx="2565285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2800" dirty="0" smtClean="0"/>
              <a:t>1) </a:t>
            </a:r>
            <a:r>
              <a:rPr lang="en-US" sz="2800" dirty="0" smtClean="0"/>
              <a:t>ASCII</a:t>
            </a:r>
            <a:endParaRPr lang="en-US" sz="2800" dirty="0"/>
          </a:p>
          <a:p>
            <a:pPr>
              <a:spcAft>
                <a:spcPts val="600"/>
              </a:spcAft>
            </a:pPr>
            <a:r>
              <a:rPr lang="ru-RU" sz="2800" dirty="0" smtClean="0"/>
              <a:t>2) </a:t>
            </a:r>
            <a:r>
              <a:rPr lang="en-US" sz="2800" dirty="0" smtClean="0"/>
              <a:t>Windows</a:t>
            </a:r>
            <a:endParaRPr lang="en-US" sz="2800" dirty="0"/>
          </a:p>
          <a:p>
            <a:pPr>
              <a:spcAft>
                <a:spcPts val="600"/>
              </a:spcAft>
            </a:pPr>
            <a:r>
              <a:rPr lang="en-US" sz="2800" dirty="0" smtClean="0"/>
              <a:t>3)</a:t>
            </a:r>
            <a:r>
              <a:rPr lang="ru-RU" sz="2800" dirty="0" smtClean="0"/>
              <a:t> КОИ</a:t>
            </a:r>
            <a:r>
              <a:rPr lang="en-US" sz="2800" dirty="0" smtClean="0"/>
              <a:t>-8</a:t>
            </a:r>
            <a:endParaRPr lang="en-US" sz="2800" dirty="0"/>
          </a:p>
          <a:p>
            <a:r>
              <a:rPr lang="ru-RU" sz="2800" dirty="0" smtClean="0"/>
              <a:t>4) </a:t>
            </a:r>
            <a:r>
              <a:rPr lang="en-US" sz="2800" dirty="0" smtClean="0"/>
              <a:t>Unicode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TextBox 3"/>
              <p:cNvSpPr txBox="1"/>
              <p:nvPr/>
            </p:nvSpPr>
            <p:spPr>
              <a:xfrm>
                <a:off x="2771801" y="1898830"/>
                <a:ext cx="4950549" cy="19484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 smtClean="0"/>
                  <a:t>Решение:</a:t>
                </a:r>
              </a:p>
              <a:p>
                <a:r>
                  <a:rPr lang="ru-RU" sz="2400" dirty="0" smtClean="0"/>
                  <a:t>Определим информационный вес одного символа. </a:t>
                </a:r>
                <a:endParaRPr lang="en-US" sz="2400" b="1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>
                          <a:latin typeface="Cambria Math"/>
                        </a:rPr>
                        <m:t>𝑰</m:t>
                      </m:r>
                      <m:r>
                        <a:rPr lang="en-US" sz="2400" b="1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400" b="1" i="1" smtClean="0">
                              <a:latin typeface="Cambria Math"/>
                            </a:rPr>
                            <m:t>𝟐</m:t>
                          </m:r>
                        </m:e>
                        <m:sup>
                          <m:r>
                            <a:rPr lang="en-US" sz="2400" b="1" i="1" smtClean="0">
                              <a:latin typeface="Cambria Math"/>
                            </a:rPr>
                            <m:t>𝒊</m:t>
                          </m:r>
                        </m:sup>
                      </m:sSup>
                      <m:r>
                        <a:rPr lang="en-US" sz="2400" b="1" i="0" smtClean="0">
                          <a:latin typeface="Cambria Math"/>
                        </a:rPr>
                        <m:t>⇒</m:t>
                      </m:r>
                      <m:r>
                        <a:rPr lang="en-US" sz="2400" b="1" i="0" smtClean="0">
                          <a:latin typeface="Cambria Math"/>
                        </a:rPr>
                        <m:t>𝟔𝟓𝟓𝟑𝟔</m:t>
                      </m:r>
                      <m:r>
                        <a:rPr lang="en-US" sz="2400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𝟐</m:t>
                          </m:r>
                        </m:e>
                        <m:sup>
                          <m:r>
                            <a:rPr lang="en-US" sz="2400" b="1" i="1" smtClean="0">
                              <a:latin typeface="Cambria Math"/>
                            </a:rPr>
                            <m:t>𝒊</m:t>
                          </m:r>
                        </m:sup>
                      </m:sSup>
                      <m:r>
                        <a:rPr lang="en-US" sz="2400" b="1" i="0" smtClean="0">
                          <a:latin typeface="Cambria Math"/>
                        </a:rPr>
                        <m:t>⇒</m:t>
                      </m:r>
                      <m:sSup>
                        <m:sSup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𝟐</m:t>
                          </m:r>
                        </m:e>
                        <m:sup>
                          <m:r>
                            <a:rPr lang="en-US" sz="2400" b="1" i="1" smtClean="0">
                              <a:latin typeface="Cambria Math"/>
                            </a:rPr>
                            <m:t>𝟏𝟔</m:t>
                          </m:r>
                        </m:sup>
                      </m:sSup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𝟐</m:t>
                          </m:r>
                        </m:e>
                        <m:sup>
                          <m:r>
                            <a:rPr lang="en-US" sz="2400" b="1" i="1" smtClean="0">
                              <a:latin typeface="Cambria Math"/>
                            </a:rPr>
                            <m:t>𝒊</m:t>
                          </m:r>
                        </m:sup>
                      </m:sSup>
                      <m:r>
                        <a:rPr lang="en-US" sz="2400" b="1" i="1" smtClean="0">
                          <a:latin typeface="Cambria Math"/>
                        </a:rPr>
                        <m:t>⇒</m:t>
                      </m:r>
                      <m:r>
                        <a:rPr lang="en-US" sz="2400" b="1" i="1" smtClean="0">
                          <a:latin typeface="Cambria Math"/>
                        </a:rPr>
                        <m:t>𝒊</m:t>
                      </m:r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latin typeface="Cambria Math"/>
                        </a:rPr>
                        <m:t>𝟏𝟔</m:t>
                      </m:r>
                      <m:r>
                        <a:rPr lang="en-US" sz="2400" b="1" i="1" smtClean="0">
                          <a:latin typeface="Cambria Math"/>
                        </a:rPr>
                        <m:t> бит=</m:t>
                      </m:r>
                      <m:r>
                        <a:rPr lang="ru-RU" sz="2400" b="1" i="1" smtClean="0">
                          <a:latin typeface="Cambria Math"/>
                        </a:rPr>
                        <m:t>𝟐</m:t>
                      </m:r>
                      <m:r>
                        <a:rPr lang="ru-RU" sz="2400" b="1" i="1" smtClean="0">
                          <a:latin typeface="Cambria Math"/>
                        </a:rPr>
                        <m:t> байта</m:t>
                      </m:r>
                    </m:oMath>
                  </m:oMathPara>
                </a14:m>
                <a:endParaRPr lang="en-US" sz="2400" b="1" dirty="0" smtClean="0">
                  <a:latin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1" y="1898830"/>
                <a:ext cx="4950549" cy="1948419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1970" t="-25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4169266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535" y="274638"/>
            <a:ext cx="8415935" cy="1534182"/>
          </a:xfrm>
        </p:spPr>
        <p:txBody>
          <a:bodyPr>
            <a:noAutofit/>
          </a:bodyPr>
          <a:lstStyle/>
          <a:p>
            <a:pPr indent="361950" algn="l"/>
            <a:r>
              <a:rPr lang="ru-RU" sz="2000" dirty="0" smtClean="0"/>
              <a:t>223. </a:t>
            </a:r>
            <a:r>
              <a:rPr lang="ru-RU" sz="2000" dirty="0"/>
              <a:t>Информационное сообщение на русском языке, </a:t>
            </a:r>
            <a:r>
              <a:rPr lang="ru-RU" sz="2000" dirty="0" smtClean="0"/>
              <a:t>первоначально </a:t>
            </a:r>
            <a:r>
              <a:rPr lang="ru-RU" sz="2000" dirty="0"/>
              <a:t>записанное в 8-битовом коде КОИ-8, было </a:t>
            </a:r>
            <a:r>
              <a:rPr lang="ru-RU" sz="2000" dirty="0" smtClean="0"/>
              <a:t>перекодировано </a:t>
            </a:r>
            <a:r>
              <a:rPr lang="ru-RU" sz="2000" dirty="0"/>
              <a:t>в 16-битовую кодировку Unicode. В </a:t>
            </a:r>
            <a:r>
              <a:rPr lang="ru-RU" sz="2000" dirty="0" smtClean="0"/>
              <a:t>результате </a:t>
            </a:r>
            <a:r>
              <a:rPr lang="ru-RU" sz="2000" dirty="0"/>
              <a:t>его объём увеличился на 8000 битов. Найдите </a:t>
            </a:r>
            <a:r>
              <a:rPr lang="ru-RU" sz="2000" dirty="0" smtClean="0"/>
              <a:t>информационный </a:t>
            </a:r>
            <a:r>
              <a:rPr lang="ru-RU" sz="2000" dirty="0"/>
              <a:t>объём сообщения до перекодировки.</a:t>
            </a:r>
          </a:p>
        </p:txBody>
      </p:sp>
      <p:sp>
        <p:nvSpPr>
          <p:cNvPr id="16" name="Управляющая кнопка: в начало 15">
            <a:hlinkClick r:id="rId2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76545" y="1898830"/>
            <a:ext cx="1665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Дано: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41530" y="2303875"/>
            <a:ext cx="180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=I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+8000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бит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бит</a:t>
            </a:r>
          </a:p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1916705" y="2168860"/>
            <a:ext cx="0" cy="166518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41530" y="3293984"/>
            <a:ext cx="157517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141730" y="1898830"/>
            <a:ext cx="1665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Решение: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TextBox 8"/>
              <p:cNvSpPr txBox="1"/>
              <p:nvPr/>
            </p:nvSpPr>
            <p:spPr>
              <a:xfrm>
                <a:off x="2137482" y="2396208"/>
                <a:ext cx="1557991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latin typeface="Cambria Math"/>
                        </a:rPr>
                        <m:t>𝐾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8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=</m:t>
                      </m:r>
                      <m:r>
                        <a:rPr lang="en-US" sz="2800" i="1">
                          <a:latin typeface="Cambria Math"/>
                        </a:rPr>
                        <m:t>𝐾</m:t>
                      </m:r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7482" y="2396208"/>
                <a:ext cx="1557991" cy="954107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0" name="TextBox 9"/>
              <p:cNvSpPr txBox="1"/>
              <p:nvPr/>
            </p:nvSpPr>
            <p:spPr>
              <a:xfrm>
                <a:off x="5479590" y="2396208"/>
                <a:ext cx="2827825" cy="9722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8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28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/>
                            </a:rPr>
                            <m:t>16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/>
                            </a:rPr>
                            <m:t>8</m:t>
                          </m:r>
                        </m:den>
                      </m:f>
                      <m:r>
                        <a:rPr lang="en-US" sz="2800" b="0" i="1" smtClean="0">
                          <a:latin typeface="Cambria Math"/>
                        </a:rPr>
                        <m:t>=2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9590" y="2396208"/>
                <a:ext cx="2827825" cy="972254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" name="TextBox 11"/>
              <p:cNvSpPr txBox="1"/>
              <p:nvPr/>
            </p:nvSpPr>
            <p:spPr>
              <a:xfrm>
                <a:off x="2137482" y="3834044"/>
                <a:ext cx="2565254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</a:rPr>
                        <m:t>=2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8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</a:rPr>
                        <m:t>+8000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7482" y="3834044"/>
                <a:ext cx="2565254" cy="954107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5" name="TextBox 14"/>
              <p:cNvSpPr txBox="1"/>
              <p:nvPr/>
            </p:nvSpPr>
            <p:spPr>
              <a:xfrm>
                <a:off x="5479590" y="3801045"/>
                <a:ext cx="2605200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/>
                  <a:t>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+8000</m:t>
                    </m:r>
                  </m:oMath>
                </a14:m>
                <a:endParaRPr lang="en-US" sz="28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latin typeface="Cambria Math"/>
                        </a:rPr>
                        <m:t>8000</m:t>
                      </m:r>
                    </m:oMath>
                  </m:oMathPara>
                </a14:m>
                <a:endParaRPr lang="en-US" sz="2800" b="0" dirty="0" smtClean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9590" y="3801045"/>
                <a:ext cx="2605200" cy="954107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l="-4918" t="-57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Правая фигурная скобка 13"/>
          <p:cNvSpPr/>
          <p:nvPr/>
        </p:nvSpPr>
        <p:spPr>
          <a:xfrm>
            <a:off x="3687006" y="2303875"/>
            <a:ext cx="254924" cy="1215135"/>
          </a:xfrm>
          <a:prstGeom prst="rightBrace">
            <a:avLst>
              <a:gd name="adj1" fmla="val 57913"/>
              <a:gd name="adj2" fmla="val 45319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авая фигурная скобка 16"/>
          <p:cNvSpPr/>
          <p:nvPr/>
        </p:nvSpPr>
        <p:spPr>
          <a:xfrm>
            <a:off x="4447812" y="3703529"/>
            <a:ext cx="254924" cy="1215135"/>
          </a:xfrm>
          <a:prstGeom prst="rightBrace">
            <a:avLst>
              <a:gd name="adj1" fmla="val 57913"/>
              <a:gd name="adj2" fmla="val 45319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5310010" y="4885729"/>
            <a:ext cx="3060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8000 бит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9" name="TextBox 18"/>
              <p:cNvSpPr txBox="1"/>
              <p:nvPr/>
            </p:nvSpPr>
            <p:spPr>
              <a:xfrm>
                <a:off x="1058782" y="5454225"/>
                <a:ext cx="771378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При перекодировке текста из КОИ-8 в </a:t>
                </a:r>
                <a:r>
                  <a:rPr lang="en-US" dirty="0" smtClean="0"/>
                  <a:t>Unicode </a:t>
                </a:r>
                <a:r>
                  <a:rPr lang="ru-RU" dirty="0" smtClean="0"/>
                  <a:t>информационный объем текста увеличивается в 2 раза.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=2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b="0" i="1" smtClean="0">
                        <a:latin typeface="Cambria Math"/>
                      </a:rPr>
                      <m:t> и 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+8000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en-US" dirty="0" smtClean="0"/>
                  <a:t>=&gt;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8000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бит</a:t>
                </a:r>
                <a:endParaRPr lang="ru-RU" dirty="0"/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8782" y="5454225"/>
                <a:ext cx="7713785" cy="646331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l="-711" t="-4717" b="-141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206516" y="5454225"/>
            <a:ext cx="630069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dirty="0" smtClean="0"/>
              <a:t>PS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2323878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5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85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  <p:bldP spid="10" grpId="0" animBg="1"/>
      <p:bldP spid="12" grpId="0" animBg="1"/>
      <p:bldP spid="15" grpId="0" animBg="1"/>
      <p:bldP spid="14" grpId="0" animBg="1"/>
      <p:bldP spid="17" grpId="0" animBg="1"/>
      <p:bldP spid="18" grpId="0"/>
      <p:bldP spid="19" grpId="0" animBg="1"/>
      <p:bldP spid="2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535" y="274638"/>
            <a:ext cx="8415935" cy="1534182"/>
          </a:xfrm>
        </p:spPr>
        <p:txBody>
          <a:bodyPr>
            <a:noAutofit/>
          </a:bodyPr>
          <a:lstStyle/>
          <a:p>
            <a:pPr indent="361950" algn="l"/>
            <a:r>
              <a:rPr lang="ru-RU" sz="2000" dirty="0" smtClean="0"/>
              <a:t>22</a:t>
            </a:r>
            <a:r>
              <a:rPr lang="en-US" sz="2000" dirty="0" smtClean="0"/>
              <a:t>4</a:t>
            </a:r>
            <a:r>
              <a:rPr lang="ru-RU" sz="2000" dirty="0" smtClean="0"/>
              <a:t>. </a:t>
            </a:r>
            <a:r>
              <a:rPr lang="ru-RU" sz="2000" dirty="0"/>
              <a:t>Информационное сообщение на русском языке, </a:t>
            </a:r>
            <a:r>
              <a:rPr lang="ru-RU" sz="2000" dirty="0" smtClean="0"/>
              <a:t>первоначально </a:t>
            </a:r>
            <a:r>
              <a:rPr lang="ru-RU" sz="2000" dirty="0"/>
              <a:t>записанное в 8-битовом коде </a:t>
            </a:r>
            <a:r>
              <a:rPr lang="en-US" sz="2000" dirty="0"/>
              <a:t>Windows, </a:t>
            </a:r>
            <a:r>
              <a:rPr lang="ru-RU" sz="2000" dirty="0" smtClean="0"/>
              <a:t>было</a:t>
            </a:r>
            <a:r>
              <a:rPr lang="en-US" sz="2000" dirty="0" smtClean="0"/>
              <a:t> </a:t>
            </a:r>
            <a:r>
              <a:rPr lang="ru-RU" sz="2000" dirty="0" smtClean="0"/>
              <a:t>перекодировано </a:t>
            </a:r>
            <a:r>
              <a:rPr lang="ru-RU" sz="2000" dirty="0"/>
              <a:t>в 16-битовую кодировку </a:t>
            </a:r>
            <a:r>
              <a:rPr lang="en-US" sz="2000" dirty="0"/>
              <a:t>Unicode. </a:t>
            </a:r>
            <a:r>
              <a:rPr lang="ru-RU" sz="2000" dirty="0"/>
              <a:t>В </a:t>
            </a:r>
            <a:r>
              <a:rPr lang="ru-RU" sz="2000" dirty="0" smtClean="0"/>
              <a:t>результате </a:t>
            </a:r>
            <a:r>
              <a:rPr lang="ru-RU" sz="2000" dirty="0"/>
              <a:t>информационный объём сообщения стал </a:t>
            </a:r>
            <a:r>
              <a:rPr lang="ru-RU" sz="2000" dirty="0" smtClean="0"/>
              <a:t>равен</a:t>
            </a:r>
            <a:r>
              <a:rPr lang="en-US" sz="2000" dirty="0" smtClean="0"/>
              <a:t> </a:t>
            </a:r>
            <a:r>
              <a:rPr lang="ru-RU" sz="2000" dirty="0" smtClean="0"/>
              <a:t>2 </a:t>
            </a:r>
            <a:r>
              <a:rPr lang="ru-RU" sz="2000" dirty="0"/>
              <a:t>Мбайт. Найдите количество символов в сообщении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16" name="Управляющая кнопка: в начало 15">
            <a:hlinkClick r:id="rId2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76545" y="1898830"/>
            <a:ext cx="1665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Дано: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41530" y="2303875"/>
            <a:ext cx="180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=2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Мбайт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бит</a:t>
            </a:r>
          </a:p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1916705" y="2168860"/>
            <a:ext cx="0" cy="166518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41530" y="3293984"/>
            <a:ext cx="157517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141730" y="1898830"/>
            <a:ext cx="1665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Решение: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TextBox 8"/>
              <p:cNvSpPr txBox="1"/>
              <p:nvPr/>
            </p:nvSpPr>
            <p:spPr>
              <a:xfrm>
                <a:off x="2137482" y="2396208"/>
                <a:ext cx="5170582" cy="9810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=</m:t>
                      </m:r>
                      <m:r>
                        <a:rPr lang="en-US" sz="2800" i="1">
                          <a:latin typeface="Cambria Math"/>
                        </a:rPr>
                        <m:t>𝐾</m:t>
                      </m:r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</a:rPr>
                        <m:t>⇒</m:t>
                      </m:r>
                      <m:r>
                        <a:rPr lang="en-US" sz="2800" b="0" i="1" smtClean="0">
                          <a:latin typeface="Cambria Math"/>
                        </a:rPr>
                        <m:t>𝐾</m:t>
                      </m:r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ru-RU" sz="2800" b="0" i="1" smtClean="0">
                              <a:latin typeface="Cambria Math"/>
                            </a:rPr>
                            <m:t>Мбайт</m:t>
                          </m:r>
                        </m:num>
                        <m:den>
                          <m:r>
                            <a:rPr lang="ru-RU" sz="2800" b="0" i="1" smtClean="0">
                              <a:latin typeface="Cambria Math"/>
                            </a:rPr>
                            <m:t>16 бит</m:t>
                          </m:r>
                        </m:den>
                      </m:f>
                      <m:r>
                        <a:rPr lang="ru-RU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7482" y="2396208"/>
                <a:ext cx="5170582" cy="981038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1" name="TextBox 20"/>
              <p:cNvSpPr txBox="1"/>
              <p:nvPr/>
            </p:nvSpPr>
            <p:spPr>
              <a:xfrm>
                <a:off x="1916705" y="3519010"/>
                <a:ext cx="7295059" cy="9569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ru-RU" sz="28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p>
                            <m:sSupPr>
                              <m:ctrlPr>
                                <a:rPr lang="ru-RU" sz="28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ru-RU" sz="28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ru-RU" sz="2800" b="0" i="1" smtClean="0">
                                  <a:latin typeface="Cambria Math"/>
                                  <a:ea typeface="Cambria Math"/>
                                </a:rPr>
                                <m:t>20</m:t>
                              </m:r>
                            </m:sup>
                          </m:sSup>
                          <m:r>
                            <a:rPr lang="ru-RU" sz="2800" b="0" i="1" smtClean="0">
                              <a:latin typeface="Cambria Math"/>
                              <a:ea typeface="Cambria Math"/>
                            </a:rPr>
                            <m:t>байт</m:t>
                          </m:r>
                        </m:num>
                        <m:den>
                          <m:r>
                            <a:rPr lang="ru-RU" sz="2800" b="0" i="1" smtClean="0">
                              <a:latin typeface="Cambria Math"/>
                            </a:rPr>
                            <m:t>2 байта</m:t>
                          </m:r>
                        </m:den>
                      </m:f>
                      <m:r>
                        <a:rPr lang="ru-RU" sz="28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ru-RU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800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ru-RU" sz="2800" b="0" i="1" smtClean="0">
                              <a:latin typeface="Cambria Math"/>
                            </a:rPr>
                            <m:t>20</m:t>
                          </m:r>
                        </m:sup>
                      </m:sSup>
                      <m:r>
                        <a:rPr lang="ru-RU" sz="2800" i="1">
                          <a:latin typeface="Cambria Math"/>
                        </a:rPr>
                        <m:t>=1 048 576</m:t>
                      </m:r>
                      <m:r>
                        <a:rPr lang="ru-RU" sz="2800" b="0" i="0" smtClean="0">
                          <a:latin typeface="Cambria Math"/>
                        </a:rPr>
                        <m:t>(символов)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6705" y="3519010"/>
                <a:ext cx="7295059" cy="956929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2141730" y="4779150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К = 1048576 символов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04778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3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8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11" grpId="0"/>
      <p:bldP spid="9" grpId="0" animBg="1"/>
      <p:bldP spid="21" grpId="0" animBg="1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535" y="274638"/>
            <a:ext cx="8415935" cy="1534182"/>
          </a:xfrm>
        </p:spPr>
        <p:txBody>
          <a:bodyPr>
            <a:noAutofit/>
          </a:bodyPr>
          <a:lstStyle/>
          <a:p>
            <a:pPr indent="361950" algn="l"/>
            <a:r>
              <a:rPr lang="ru-RU" sz="2000" dirty="0"/>
              <a:t>225. Сообщение занимает 3 страницы по 40 строк, в каждой строке записано 60 символов. Информационный объём всего сообщения равен 14 400 байтов. Сколько двоичных разрядов было использовано на кодирование одного символа?</a:t>
            </a:r>
          </a:p>
        </p:txBody>
      </p:sp>
      <p:sp>
        <p:nvSpPr>
          <p:cNvPr id="16" name="Управляющая кнопка: в начало 15">
            <a:hlinkClick r:id="rId2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76545" y="1898830"/>
            <a:ext cx="1665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Дано: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41530" y="2303875"/>
            <a:ext cx="18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K=3∙40∙60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I= 14400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байтов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2141730" y="2168860"/>
            <a:ext cx="0" cy="166518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41530" y="3023955"/>
            <a:ext cx="179595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141730" y="1898830"/>
            <a:ext cx="1665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Решение: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TextBox 8"/>
              <p:cNvSpPr txBox="1"/>
              <p:nvPr/>
            </p:nvSpPr>
            <p:spPr>
              <a:xfrm>
                <a:off x="2137482" y="2396208"/>
                <a:ext cx="6592446" cy="9105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𝐼</m:t>
                      </m:r>
                      <m:r>
                        <a:rPr lang="en-US" sz="2800" i="1">
                          <a:latin typeface="Cambria Math"/>
                        </a:rPr>
                        <m:t>=</m:t>
                      </m:r>
                      <m:r>
                        <a:rPr lang="en-US" sz="2800" i="1">
                          <a:latin typeface="Cambria Math"/>
                        </a:rPr>
                        <m:t>𝐾𝑖</m:t>
                      </m:r>
                      <m:r>
                        <a:rPr lang="en-US" sz="2800" b="0" i="1" smtClean="0">
                          <a:latin typeface="Cambria Math"/>
                        </a:rPr>
                        <m:t>⇒</m:t>
                      </m:r>
                      <m:r>
                        <a:rPr lang="en-US" sz="2800" b="0" i="1" smtClean="0">
                          <a:latin typeface="Cambria Math"/>
                        </a:rPr>
                        <m:t>𝑖</m:t>
                      </m:r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/>
                            </a:rPr>
                            <m:t>𝐼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/>
                            </a:rPr>
                            <m:t>𝐾</m:t>
                          </m:r>
                        </m:den>
                      </m:f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/>
                            </a:rPr>
                            <m:t>14400</m:t>
                          </m:r>
                          <m:r>
                            <a:rPr lang="ru-RU" sz="2800" b="0" i="1" smtClean="0">
                              <a:latin typeface="Cambria Math"/>
                            </a:rPr>
                            <m:t> байт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/>
                            </a:rPr>
                            <m:t>3</m:t>
                          </m:r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∙40∙60</m:t>
                          </m:r>
                          <m:r>
                            <a:rPr lang="ru-RU" sz="2800" b="0" i="1" smtClean="0">
                              <a:latin typeface="Cambria Math"/>
                            </a:rPr>
                            <m:t> символов</m:t>
                          </m:r>
                        </m:den>
                      </m:f>
                      <m:r>
                        <a:rPr lang="ru-RU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7482" y="2396208"/>
                <a:ext cx="6592446" cy="910570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1" name="TextBox 20"/>
              <p:cNvSpPr txBox="1"/>
              <p:nvPr/>
            </p:nvSpPr>
            <p:spPr>
              <a:xfrm>
                <a:off x="1916705" y="3519010"/>
                <a:ext cx="729505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0" i="1" smtClean="0">
                          <a:latin typeface="Cambria Math"/>
                        </a:rPr>
                        <m:t>=</m:t>
                      </m:r>
                      <m:r>
                        <a:rPr lang="ru-RU" sz="2800" b="0" i="0" smtClean="0">
                          <a:latin typeface="Cambria Math"/>
                        </a:rPr>
                        <m:t>2(байта)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6705" y="3519010"/>
                <a:ext cx="7295059" cy="523220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2141730" y="4779150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</a:t>
            </a:r>
            <a:r>
              <a:rPr lang="en-US" dirty="0" smtClean="0"/>
              <a:t>i = 2 </a:t>
            </a:r>
            <a:r>
              <a:rPr lang="ru-RU" dirty="0" smtClean="0"/>
              <a:t>байта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9927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11" grpId="0"/>
      <p:bldP spid="9" grpId="0" animBg="1"/>
      <p:bldP spid="21" grpId="0" animBg="1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2"/>
          <p:cNvSpPr>
            <a:spLocks/>
          </p:cNvSpPr>
          <p:nvPr/>
        </p:nvSpPr>
        <p:spPr bwMode="auto">
          <a:xfrm>
            <a:off x="1116013" y="188913"/>
            <a:ext cx="777716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3200" b="1" dirty="0">
                <a:latin typeface="Calibri" pitchFamily="34" charset="0"/>
              </a:rPr>
              <a:t>Представление текстовой информации в памяти компьютера</a:t>
            </a:r>
          </a:p>
        </p:txBody>
      </p:sp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1116013" y="1052513"/>
            <a:ext cx="7848600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 algn="just"/>
            <a:r>
              <a:rPr lang="ru-RU" sz="2200">
                <a:latin typeface="Calibri" pitchFamily="34" charset="0"/>
              </a:rPr>
              <a:t>Текст состоит из символов - букв, цифр, знаков препинания и  т.  д.,  которые компьютер различает по их </a:t>
            </a:r>
            <a:r>
              <a:rPr lang="ru-RU" sz="2200" b="1">
                <a:latin typeface="Calibri" pitchFamily="34" charset="0"/>
              </a:rPr>
              <a:t>двоичному коду</a:t>
            </a:r>
            <a:r>
              <a:rPr lang="ru-RU" sz="2200">
                <a:latin typeface="Calibri" pitchFamily="34" charset="0"/>
              </a:rPr>
              <a:t>.</a:t>
            </a: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1066800" y="1905000"/>
            <a:ext cx="7921625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/>
            <a:r>
              <a:rPr lang="ru-RU" sz="2200" dirty="0">
                <a:latin typeface="Calibri" pitchFamily="34" charset="0"/>
              </a:rPr>
              <a:t>Соответствие между изображениями символов и кодами символов устанавливается с помощью </a:t>
            </a:r>
            <a:r>
              <a:rPr lang="ru-RU" sz="2200" b="1" dirty="0">
                <a:latin typeface="Calibri" pitchFamily="34" charset="0"/>
              </a:rPr>
              <a:t>кодовых таблиц</a:t>
            </a:r>
            <a:r>
              <a:rPr lang="ru-RU" sz="2200" dirty="0" smtClean="0">
                <a:latin typeface="Calibri" pitchFamily="34" charset="0"/>
              </a:rPr>
              <a:t>.</a:t>
            </a:r>
            <a:endParaRPr lang="en-US" sz="2200" dirty="0" smtClean="0">
              <a:latin typeface="Calibri" pitchFamily="34" charset="0"/>
            </a:endParaRPr>
          </a:p>
          <a:p>
            <a:pPr indent="182563"/>
            <a:endParaRPr lang="en-US" sz="2200" dirty="0" smtClean="0">
              <a:latin typeface="Calibri" pitchFamily="34" charset="0"/>
            </a:endParaRPr>
          </a:p>
          <a:p>
            <a:pPr indent="182563"/>
            <a:r>
              <a:rPr lang="ru-RU" sz="2200" b="1" dirty="0" smtClean="0">
                <a:latin typeface="Calibri" pitchFamily="34" charset="0"/>
              </a:rPr>
              <a:t>Кодовая </a:t>
            </a:r>
            <a:r>
              <a:rPr lang="ru-RU" sz="2200" b="1" dirty="0" smtClean="0">
                <a:latin typeface="Calibri" pitchFamily="34" charset="0"/>
              </a:rPr>
              <a:t>таблица</a:t>
            </a:r>
            <a:r>
              <a:rPr lang="en-US" sz="2200" b="1" dirty="0" smtClean="0">
                <a:latin typeface="Calibri" pitchFamily="34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ASCII</a:t>
            </a:r>
          </a:p>
          <a:p>
            <a:pPr indent="182563"/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182563">
              <a:buFont typeface="Arial" pitchFamily="34" charset="0"/>
              <a:buChar char="•"/>
            </a:pPr>
            <a:r>
              <a:rPr lang="ru-RU" sz="2400" b="1" dirty="0" smtClean="0">
                <a:latin typeface="Calibri" pitchFamily="34" charset="0"/>
              </a:rPr>
              <a:t>0 – 32 </a:t>
            </a:r>
            <a:r>
              <a:rPr lang="ru-RU" sz="2400" dirty="0" smtClean="0">
                <a:latin typeface="Calibri" pitchFamily="34" charset="0"/>
              </a:rPr>
              <a:t>-</a:t>
            </a:r>
            <a:r>
              <a:rPr lang="ru-RU" sz="2400" b="1" dirty="0" smtClean="0">
                <a:latin typeface="Calibri" pitchFamily="34" charset="0"/>
              </a:rPr>
              <a:t> </a:t>
            </a:r>
            <a:r>
              <a:rPr lang="ru-RU" sz="2400" dirty="0" smtClean="0">
                <a:latin typeface="Calibri" pitchFamily="34" charset="0"/>
              </a:rPr>
              <a:t>управляющие </a:t>
            </a:r>
            <a:r>
              <a:rPr lang="ru-RU" sz="2400" dirty="0" smtClean="0">
                <a:latin typeface="Calibri" pitchFamily="34" charset="0"/>
              </a:rPr>
              <a:t>символы</a:t>
            </a:r>
            <a:endParaRPr lang="en-US" sz="2400" dirty="0" smtClean="0">
              <a:latin typeface="Calibri" pitchFamily="34" charset="0"/>
            </a:endParaRPr>
          </a:p>
          <a:p>
            <a:pPr indent="182563">
              <a:buFont typeface="Arial" pitchFamily="34" charset="0"/>
              <a:buChar char="•"/>
            </a:pPr>
            <a:endParaRPr lang="en-US" sz="2400" dirty="0" smtClean="0">
              <a:latin typeface="Calibri" pitchFamily="34" charset="0"/>
            </a:endParaRPr>
          </a:p>
          <a:p>
            <a:pPr indent="182563">
              <a:buFont typeface="Arial" pitchFamily="34" charset="0"/>
              <a:buChar char="•"/>
            </a:pPr>
            <a:r>
              <a:rPr lang="ru-RU" sz="2400" b="1" dirty="0" smtClean="0">
                <a:latin typeface="Calibri" pitchFamily="34" charset="0"/>
              </a:rPr>
              <a:t>33 </a:t>
            </a:r>
            <a:r>
              <a:rPr lang="ru-RU" sz="2400" b="1" dirty="0" smtClean="0">
                <a:latin typeface="Calibri" pitchFamily="34" charset="0"/>
              </a:rPr>
              <a:t>– 127 </a:t>
            </a:r>
            <a:r>
              <a:rPr lang="ru-RU" sz="2400" dirty="0" smtClean="0">
                <a:latin typeface="Calibri" pitchFamily="34" charset="0"/>
              </a:rPr>
              <a:t>–</a:t>
            </a:r>
            <a:r>
              <a:rPr lang="ru-RU" sz="2400" b="1" dirty="0" smtClean="0">
                <a:latin typeface="Calibri" pitchFamily="34" charset="0"/>
              </a:rPr>
              <a:t> </a:t>
            </a:r>
            <a:r>
              <a:rPr lang="ru-RU" sz="2400" dirty="0" smtClean="0">
                <a:latin typeface="Calibri" pitchFamily="34" charset="0"/>
              </a:rPr>
              <a:t>латинские буквы, знаки препинания, цифры, знаки арифметических </a:t>
            </a:r>
            <a:r>
              <a:rPr lang="ru-RU" sz="2400" dirty="0" smtClean="0">
                <a:latin typeface="Calibri" pitchFamily="34" charset="0"/>
              </a:rPr>
              <a:t>операций</a:t>
            </a:r>
            <a:endParaRPr lang="en-US" sz="2400" dirty="0" smtClean="0">
              <a:latin typeface="Calibri" pitchFamily="34" charset="0"/>
            </a:endParaRPr>
          </a:p>
          <a:p>
            <a:pPr indent="182563">
              <a:buFont typeface="Arial" pitchFamily="34" charset="0"/>
              <a:buChar char="•"/>
            </a:pPr>
            <a:endParaRPr lang="en-US" sz="24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alibri" pitchFamily="34" charset="0"/>
              </a:rPr>
              <a:t>128 – 256 </a:t>
            </a:r>
            <a:r>
              <a:rPr lang="ru-RU" sz="2400" dirty="0" smtClean="0">
                <a:latin typeface="Calibri" pitchFamily="34" charset="0"/>
              </a:rPr>
              <a:t>–</a:t>
            </a:r>
            <a:r>
              <a:rPr lang="ru-RU" sz="2400" b="1" dirty="0" smtClean="0">
                <a:latin typeface="Calibri" pitchFamily="34" charset="0"/>
              </a:rPr>
              <a:t> </a:t>
            </a:r>
            <a:r>
              <a:rPr lang="ru-RU" sz="2400" dirty="0" smtClean="0">
                <a:latin typeface="Calibri" pitchFamily="34" charset="0"/>
              </a:rPr>
              <a:t>буквы национального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Calibri" pitchFamily="34" charset="0"/>
              </a:rPr>
              <a:t>алфавита</a:t>
            </a:r>
          </a:p>
          <a:p>
            <a:pPr indent="182563"/>
            <a:endParaRPr lang="ru-RU" sz="2400" dirty="0" smtClean="0">
              <a:latin typeface="Calibri" pitchFamily="34" charset="0"/>
            </a:endParaRPr>
          </a:p>
          <a:p>
            <a:pPr indent="182563"/>
            <a:endParaRPr lang="ru-RU" sz="2400" dirty="0" smtClean="0">
              <a:latin typeface="Calibri" pitchFamily="34" charset="0"/>
            </a:endParaRPr>
          </a:p>
          <a:p>
            <a:pPr indent="182563"/>
            <a:endParaRPr lang="ru-RU" sz="2400" dirty="0" smtClean="0">
              <a:latin typeface="Calibri" pitchFamily="34" charset="0"/>
            </a:endParaRPr>
          </a:p>
          <a:p>
            <a:pPr indent="182563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182563"/>
            <a:endParaRPr lang="ru-RU" sz="2200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535" y="274638"/>
            <a:ext cx="8415935" cy="1534182"/>
          </a:xfrm>
        </p:spPr>
        <p:txBody>
          <a:bodyPr>
            <a:noAutofit/>
          </a:bodyPr>
          <a:lstStyle/>
          <a:p>
            <a:pPr indent="361950" algn="l"/>
            <a:r>
              <a:rPr lang="ru-RU" sz="2000" dirty="0" smtClean="0"/>
              <a:t>226. </a:t>
            </a:r>
            <a:r>
              <a:rPr lang="ru-RU" sz="2000" dirty="0"/>
              <a:t>Сообщение, информационный объём которого </a:t>
            </a:r>
            <a:r>
              <a:rPr lang="ru-RU" sz="2000" dirty="0" smtClean="0"/>
              <a:t>равен</a:t>
            </a:r>
            <a:r>
              <a:rPr lang="en-US" sz="2000" dirty="0" smtClean="0"/>
              <a:t> </a:t>
            </a:r>
            <a:r>
              <a:rPr lang="ru-RU" sz="2000" dirty="0" smtClean="0"/>
              <a:t>10 </a:t>
            </a:r>
            <a:r>
              <a:rPr lang="ru-RU" sz="2000" dirty="0"/>
              <a:t>Кбайт, занимает 8 страниц по 32 строки, в </a:t>
            </a:r>
            <a:r>
              <a:rPr lang="ru-RU" sz="2000" dirty="0" smtClean="0"/>
              <a:t>каждой</a:t>
            </a:r>
            <a:r>
              <a:rPr lang="en-US" sz="2000" dirty="0" smtClean="0"/>
              <a:t> </a:t>
            </a:r>
            <a:r>
              <a:rPr lang="ru-RU" sz="2000" dirty="0" smtClean="0"/>
              <a:t>из </a:t>
            </a:r>
            <a:r>
              <a:rPr lang="ru-RU" sz="2000" dirty="0"/>
              <a:t>которых записано 40 символов. Сколько символов </a:t>
            </a:r>
            <a:r>
              <a:rPr lang="ru-RU" sz="2000" dirty="0" smtClean="0"/>
              <a:t>в</a:t>
            </a:r>
            <a:r>
              <a:rPr lang="en-US" sz="2000" dirty="0" smtClean="0"/>
              <a:t> </a:t>
            </a:r>
            <a:r>
              <a:rPr lang="ru-RU" sz="2000" dirty="0" smtClean="0"/>
              <a:t>алфавите</a:t>
            </a:r>
            <a:r>
              <a:rPr lang="ru-RU" sz="2000" dirty="0"/>
              <a:t>, на котором записано это </a:t>
            </a:r>
            <a:r>
              <a:rPr lang="ru-RU" sz="2000" dirty="0" smtClean="0"/>
              <a:t>сообщение?</a:t>
            </a:r>
            <a:endParaRPr lang="ru-RU" sz="2000" dirty="0"/>
          </a:p>
        </p:txBody>
      </p:sp>
      <p:sp>
        <p:nvSpPr>
          <p:cNvPr id="16" name="Управляющая кнопка: в начало 15">
            <a:hlinkClick r:id="rId2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76545" y="1898830"/>
            <a:ext cx="1665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Дано: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41530" y="2303875"/>
            <a:ext cx="18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K=8∙32∙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I= 10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Кбайт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1736685" y="2168860"/>
            <a:ext cx="0" cy="166518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341530" y="3023955"/>
            <a:ext cx="1395155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141730" y="1898830"/>
            <a:ext cx="1665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Решение: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TextBox 8"/>
              <p:cNvSpPr txBox="1"/>
              <p:nvPr/>
            </p:nvSpPr>
            <p:spPr>
              <a:xfrm>
                <a:off x="2137482" y="2396208"/>
                <a:ext cx="6592446" cy="9560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𝐼</m:t>
                      </m:r>
                      <m:r>
                        <a:rPr lang="en-US" sz="2800" i="1">
                          <a:latin typeface="Cambria Math"/>
                        </a:rPr>
                        <m:t>=</m:t>
                      </m:r>
                      <m:r>
                        <a:rPr lang="en-US" sz="2800" i="1">
                          <a:latin typeface="Cambria Math"/>
                        </a:rPr>
                        <m:t>𝐾𝑖</m:t>
                      </m:r>
                      <m:r>
                        <a:rPr lang="en-US" sz="2800" b="0" i="1" smtClean="0">
                          <a:latin typeface="Cambria Math"/>
                        </a:rPr>
                        <m:t>⇒</m:t>
                      </m:r>
                      <m:r>
                        <a:rPr lang="en-US" sz="2800" b="0" i="1" smtClean="0">
                          <a:latin typeface="Cambria Math"/>
                        </a:rPr>
                        <m:t>𝑖</m:t>
                      </m:r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/>
                            </a:rPr>
                            <m:t>𝐼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/>
                            </a:rPr>
                            <m:t>𝐾</m:t>
                          </m:r>
                        </m:den>
                      </m:f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/>
                            </a:rPr>
                            <m:t>10</m:t>
                          </m:r>
                          <m:r>
                            <a:rPr lang="ru-RU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sSup>
                            <m:sSupPr>
                              <m:ctrlPr>
                                <a:rPr lang="ru-RU" sz="280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ru-RU" sz="28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ru-RU" sz="2800" b="0" i="1" smtClean="0"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sup>
                          </m:sSup>
                          <m:r>
                            <a:rPr lang="ru-RU" sz="2800" b="0" i="1" smtClean="0">
                              <a:latin typeface="Cambria Math"/>
                            </a:rPr>
                            <m:t>байт</m:t>
                          </m:r>
                        </m:num>
                        <m:den>
                          <m:r>
                            <a:rPr lang="ru-RU" sz="2800" b="0" i="1" smtClean="0">
                              <a:latin typeface="Cambria Math"/>
                            </a:rPr>
                            <m:t>8</m:t>
                          </m:r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ru-RU" sz="2800" b="0" i="1" smtClean="0">
                              <a:latin typeface="Cambria Math"/>
                              <a:ea typeface="Cambria Math"/>
                            </a:rPr>
                            <m:t>32</m:t>
                          </m:r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ru-RU" sz="28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  <m:r>
                            <a:rPr lang="ru-RU" sz="2800" b="0" i="1" smtClean="0">
                              <a:latin typeface="Cambria Math"/>
                            </a:rPr>
                            <m:t> символов</m:t>
                          </m:r>
                        </m:den>
                      </m:f>
                      <m:r>
                        <a:rPr lang="ru-RU" sz="2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7482" y="2396208"/>
                <a:ext cx="6592446" cy="956031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1" name="TextBox 20"/>
              <p:cNvSpPr txBox="1"/>
              <p:nvPr/>
            </p:nvSpPr>
            <p:spPr>
              <a:xfrm>
                <a:off x="1916705" y="3519010"/>
                <a:ext cx="729505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0" i="1" smtClean="0">
                          <a:latin typeface="Cambria Math"/>
                        </a:rPr>
                        <m:t>=</m:t>
                      </m:r>
                      <m:r>
                        <a:rPr lang="ru-RU" sz="2800" b="0" i="0" smtClean="0">
                          <a:latin typeface="Cambria Math"/>
                        </a:rPr>
                        <m:t>1байт</m:t>
                      </m:r>
                      <m:r>
                        <a:rPr lang="en-US" sz="2800" b="0" i="0" smtClean="0">
                          <a:latin typeface="Cambria Math"/>
                        </a:rPr>
                        <m:t>=8</m:t>
                      </m:r>
                      <m:r>
                        <a:rPr lang="ru-RU" sz="2800" b="0" i="0" smtClean="0">
                          <a:latin typeface="Cambria Math"/>
                        </a:rPr>
                        <m:t> бит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6705" y="3519010"/>
                <a:ext cx="7295059" cy="523220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2141730" y="530991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</a:t>
            </a:r>
            <a:r>
              <a:rPr lang="en-US" dirty="0"/>
              <a:t>N</a:t>
            </a:r>
            <a:r>
              <a:rPr lang="en-US" dirty="0" smtClean="0"/>
              <a:t>= 256</a:t>
            </a:r>
            <a:r>
              <a:rPr lang="ru-RU" dirty="0" smtClean="0"/>
              <a:t> символов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4" name="TextBox 13"/>
              <p:cNvSpPr txBox="1"/>
              <p:nvPr/>
            </p:nvSpPr>
            <p:spPr>
              <a:xfrm>
                <a:off x="1916705" y="4149080"/>
                <a:ext cx="7295059" cy="5371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𝑁</m:t>
                      </m:r>
                      <m:r>
                        <a:rPr lang="ru-RU" sz="28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ru-RU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𝑖</m:t>
                          </m:r>
                        </m:sup>
                      </m:sSup>
                      <m:r>
                        <a:rPr lang="en-US" sz="2800" b="0" i="1" smtClean="0">
                          <a:latin typeface="Cambria Math"/>
                        </a:rPr>
                        <m:t>⇒</m:t>
                      </m:r>
                      <m:r>
                        <m:rPr>
                          <m:sty m:val="p"/>
                        </m:rPr>
                        <a:rPr lang="en-US" sz="2800" b="0" i="0" smtClean="0">
                          <a:latin typeface="Cambria Math"/>
                        </a:rPr>
                        <m:t>N</m:t>
                      </m:r>
                      <m:r>
                        <a:rPr lang="en-US" sz="2800" b="0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ru-RU" sz="2800" b="0" i="1" smtClean="0">
                              <a:latin typeface="Cambria Math"/>
                            </a:rPr>
                            <m:t>8</m:t>
                          </m:r>
                        </m:sup>
                      </m:sSup>
                      <m:r>
                        <a:rPr lang="ru-RU" sz="2800" b="0" i="1" smtClean="0">
                          <a:latin typeface="Cambria Math"/>
                        </a:rPr>
                        <m:t>=256 символов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6705" y="4149080"/>
                <a:ext cx="7295059" cy="537135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4026096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11" grpId="0"/>
      <p:bldP spid="9" grpId="0" animBg="1"/>
      <p:bldP spid="21" grpId="0" animBg="1"/>
      <p:bldP spid="22" grpId="0"/>
      <p:bldP spid="1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535" y="274638"/>
            <a:ext cx="8415935" cy="1534182"/>
          </a:xfrm>
        </p:spPr>
        <p:txBody>
          <a:bodyPr>
            <a:noAutofit/>
          </a:bodyPr>
          <a:lstStyle/>
          <a:p>
            <a:pPr indent="361950" algn="l"/>
            <a:r>
              <a:rPr lang="ru-RU" sz="2000" dirty="0" smtClean="0"/>
              <a:t>227. </a:t>
            </a:r>
            <a:r>
              <a:rPr lang="ru-RU" sz="2000" dirty="0"/>
              <a:t>Информационный объём сообщения, записанного </a:t>
            </a:r>
            <a:r>
              <a:rPr lang="ru-RU" sz="2000" dirty="0" smtClean="0"/>
              <a:t>в 16-битовом </a:t>
            </a:r>
            <a:r>
              <a:rPr lang="ru-RU" sz="2000" dirty="0"/>
              <a:t>коде Unicode, составляет 12 Кбайт. </a:t>
            </a:r>
            <a:r>
              <a:rPr lang="ru-RU" sz="2000" dirty="0" smtClean="0"/>
              <a:t>Сколько страниц </a:t>
            </a:r>
            <a:r>
              <a:rPr lang="ru-RU" sz="2000" dirty="0"/>
              <a:t>занимает это сообщение, если известно, что </a:t>
            </a:r>
            <a:r>
              <a:rPr lang="ru-RU" sz="2000" dirty="0" smtClean="0"/>
              <a:t>на каждой </a:t>
            </a:r>
            <a:r>
              <a:rPr lang="ru-RU" sz="2000" dirty="0"/>
              <a:t>странице 64 строки по 32 символа в строке?</a:t>
            </a:r>
          </a:p>
        </p:txBody>
      </p:sp>
      <p:sp>
        <p:nvSpPr>
          <p:cNvPr id="16" name="Управляющая кнопка: в начало 15">
            <a:hlinkClick r:id="rId2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76545" y="1898830"/>
            <a:ext cx="1665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Дано: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41530" y="2303875"/>
            <a:ext cx="1800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=16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бит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I= 1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Кбайт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трок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=64</a:t>
            </a:r>
          </a:p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имволов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=32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траниц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1961710" y="2168860"/>
            <a:ext cx="0" cy="166518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314799" y="3564019"/>
            <a:ext cx="1646911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141730" y="1898830"/>
            <a:ext cx="1665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Решение: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TextBox 8"/>
              <p:cNvSpPr txBox="1"/>
              <p:nvPr/>
            </p:nvSpPr>
            <p:spPr>
              <a:xfrm>
                <a:off x="2137481" y="3551959"/>
                <a:ext cx="6456191" cy="9569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𝐾</m:t>
                      </m:r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/>
                            </a:rPr>
                            <m:t>𝐼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/>
                            </a:rPr>
                            <m:t>𝑖</m:t>
                          </m:r>
                        </m:den>
                      </m:f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/>
                            </a:rPr>
                            <m:t>12</m:t>
                          </m:r>
                          <m:r>
                            <a:rPr lang="ru-RU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sSup>
                            <m:sSupPr>
                              <m:ctrlPr>
                                <a:rPr lang="ru-RU" sz="280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ru-RU" sz="28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ru-RU" sz="2800" b="0" i="1" smtClean="0"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sup>
                          </m:sSup>
                          <m:r>
                            <a:rPr lang="ru-RU" sz="2800" b="0" i="1" smtClean="0">
                              <a:latin typeface="Cambria Math"/>
                            </a:rPr>
                            <m:t>байт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ru-RU" sz="2800" b="0" i="1" smtClean="0">
                              <a:latin typeface="Cambria Math"/>
                            </a:rPr>
                            <m:t> байта</m:t>
                          </m:r>
                        </m:den>
                      </m:f>
                      <m:r>
                        <a:rPr lang="ru-RU" sz="2800" b="0" i="1" smtClean="0">
                          <a:latin typeface="Cambria Math"/>
                        </a:rPr>
                        <m:t>=6144(символа)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7481" y="3551959"/>
                <a:ext cx="6456191" cy="956929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2141730" y="593998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траниц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3 страницы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8" name="TextBox 17"/>
              <p:cNvSpPr txBox="1"/>
              <p:nvPr/>
            </p:nvSpPr>
            <p:spPr>
              <a:xfrm>
                <a:off x="2137481" y="2213865"/>
                <a:ext cx="7295059" cy="1024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ru-RU" sz="2800" b="0" i="1" smtClean="0">
                              <a:latin typeface="Cambria Math"/>
                            </a:rPr>
                            <m:t>страниц</m:t>
                          </m:r>
                        </m:sub>
                      </m:sSub>
                      <m:r>
                        <a:rPr lang="ru-RU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/>
                            </a:rPr>
                            <m:t>𝐾</m:t>
                          </m:r>
                        </m:num>
                        <m:den>
                          <m:sSub>
                            <m:sSubPr>
                              <m:ctrlPr>
                                <a:rPr lang="ru-RU" sz="28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ru-RU" sz="2800" b="0" i="1" smtClean="0">
                                  <a:latin typeface="Cambria Math"/>
                                </a:rPr>
                                <m:t>строк</m:t>
                              </m:r>
                            </m:sub>
                          </m:sSub>
                          <m:r>
                            <a:rPr lang="ru-RU" sz="28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ru-RU" sz="28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/>
                                  <a:ea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ru-RU" sz="2800" b="0" i="1" smtClean="0">
                                  <a:latin typeface="Cambria Math"/>
                                  <a:ea typeface="Cambria Math"/>
                                </a:rPr>
                                <m:t>символов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7481" y="2213865"/>
                <a:ext cx="7295059" cy="1024511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9" name="TextBox 18"/>
              <p:cNvSpPr txBox="1"/>
              <p:nvPr/>
            </p:nvSpPr>
            <p:spPr>
              <a:xfrm>
                <a:off x="2137481" y="4822470"/>
                <a:ext cx="7295059" cy="901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ru-RU" sz="2800" b="0" i="1" smtClean="0">
                              <a:latin typeface="Cambria Math"/>
                            </a:rPr>
                            <m:t>страниц</m:t>
                          </m:r>
                        </m:sub>
                      </m:sSub>
                      <m:r>
                        <a:rPr lang="ru-RU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b="0" i="1" smtClean="0">
                              <a:latin typeface="Cambria Math"/>
                            </a:rPr>
                            <m:t>6144</m:t>
                          </m:r>
                        </m:num>
                        <m:den>
                          <m:r>
                            <a:rPr lang="ru-RU" sz="2800" b="0" i="1" smtClean="0">
                              <a:latin typeface="Cambria Math"/>
                            </a:rPr>
                            <m:t>64</m:t>
                          </m:r>
                          <m:r>
                            <a:rPr lang="ru-RU" sz="2800" b="0" i="1" smtClean="0">
                              <a:latin typeface="Cambria Math"/>
                              <a:ea typeface="Cambria Math"/>
                            </a:rPr>
                            <m:t>∙32</m:t>
                          </m:r>
                        </m:den>
                      </m:f>
                      <m:r>
                        <a:rPr lang="ru-RU" sz="2800" b="0" i="1" smtClean="0">
                          <a:latin typeface="Cambria Math"/>
                        </a:rPr>
                        <m:t>=3(страницы)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7481" y="4822470"/>
                <a:ext cx="7295059" cy="901785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569307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8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3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8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11" grpId="0"/>
      <p:bldP spid="9" grpId="0" animBg="1"/>
      <p:bldP spid="22" grpId="0"/>
      <p:bldP spid="18" grpId="0" animBg="1"/>
      <p:bldP spid="1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535" y="274638"/>
            <a:ext cx="8415935" cy="1534182"/>
          </a:xfrm>
        </p:spPr>
        <p:txBody>
          <a:bodyPr>
            <a:noAutofit/>
          </a:bodyPr>
          <a:lstStyle/>
          <a:p>
            <a:pPr indent="361950" algn="l"/>
            <a:r>
              <a:rPr lang="ru-RU" sz="2000" dirty="0" smtClean="0"/>
              <a:t>228</a:t>
            </a:r>
            <a:r>
              <a:rPr lang="ru-RU" sz="2000" dirty="0"/>
              <a:t>. Информационный объём сообщения, записанного в </a:t>
            </a:r>
            <a:r>
              <a:rPr lang="ru-RU" sz="2000" dirty="0" smtClean="0"/>
              <a:t>8-битовом </a:t>
            </a:r>
            <a:r>
              <a:rPr lang="ru-RU" sz="2000" dirty="0"/>
              <a:t>коде КОИ-8, составляет 8 Кбайт. Сколько </a:t>
            </a:r>
            <a:r>
              <a:rPr lang="ru-RU" sz="2000" dirty="0" smtClean="0"/>
              <a:t>листов бумаги </a:t>
            </a:r>
            <a:r>
              <a:rPr lang="ru-RU" sz="2000" dirty="0"/>
              <a:t>потребуется для распечатки этого текста </a:t>
            </a:r>
            <a:r>
              <a:rPr lang="ru-RU" sz="2000" dirty="0" smtClean="0"/>
              <a:t>при двусторонней </a:t>
            </a:r>
            <a:r>
              <a:rPr lang="ru-RU" sz="2000" dirty="0"/>
              <a:t>печати, если каждая страница </a:t>
            </a:r>
            <a:r>
              <a:rPr lang="ru-RU" sz="2000" dirty="0" smtClean="0"/>
              <a:t>содержит 32 </a:t>
            </a:r>
            <a:r>
              <a:rPr lang="ru-RU" sz="2000" dirty="0"/>
              <a:t>строки по 40 символов в строке?</a:t>
            </a:r>
          </a:p>
        </p:txBody>
      </p:sp>
      <p:sp>
        <p:nvSpPr>
          <p:cNvPr id="16" name="Управляющая кнопка: в начало 15">
            <a:hlinkClick r:id="rId2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76545" y="1898830"/>
            <a:ext cx="1665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Дано: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41530" y="2303875"/>
            <a:ext cx="1800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бит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I=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Кбайт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трок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=32</a:t>
            </a:r>
          </a:p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имволов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=40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листов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1961710" y="2168860"/>
            <a:ext cx="0" cy="166518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314799" y="3564019"/>
            <a:ext cx="1646911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141730" y="1898830"/>
            <a:ext cx="1665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Решение: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TextBox 8"/>
              <p:cNvSpPr txBox="1"/>
              <p:nvPr/>
            </p:nvSpPr>
            <p:spPr>
              <a:xfrm>
                <a:off x="2137481" y="3551959"/>
                <a:ext cx="6257419" cy="9569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𝐾</m:t>
                      </m:r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/>
                            </a:rPr>
                            <m:t>𝐼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/>
                            </a:rPr>
                            <m:t>𝑖</m:t>
                          </m:r>
                        </m:den>
                      </m:f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b="0" i="1" smtClean="0">
                              <a:latin typeface="Cambria Math"/>
                            </a:rPr>
                            <m:t>8</m:t>
                          </m:r>
                          <m:r>
                            <a:rPr lang="ru-RU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sSup>
                            <m:sSupPr>
                              <m:ctrlPr>
                                <a:rPr lang="ru-RU" sz="280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ru-RU" sz="28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ru-RU" sz="2800" b="0" i="1" smtClean="0"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sup>
                          </m:sSup>
                          <m:r>
                            <a:rPr lang="ru-RU" sz="2800" b="0" i="1" smtClean="0">
                              <a:latin typeface="Cambria Math"/>
                            </a:rPr>
                            <m:t>байт</m:t>
                          </m:r>
                        </m:num>
                        <m:den>
                          <m:r>
                            <a:rPr lang="ru-RU" sz="2800" b="0" i="1" smtClean="0">
                              <a:latin typeface="Cambria Math"/>
                            </a:rPr>
                            <m:t>1 байт</m:t>
                          </m:r>
                        </m:den>
                      </m:f>
                      <m:r>
                        <a:rPr lang="ru-RU" sz="2800" b="0" i="1" smtClean="0">
                          <a:latin typeface="Cambria Math"/>
                        </a:rPr>
                        <m:t>=8192(символа)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7481" y="3551959"/>
                <a:ext cx="6257419" cy="956929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2141730" y="593998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листов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3,2 листа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8" name="TextBox 17"/>
              <p:cNvSpPr txBox="1"/>
              <p:nvPr/>
            </p:nvSpPr>
            <p:spPr>
              <a:xfrm>
                <a:off x="2137481" y="2213865"/>
                <a:ext cx="7295059" cy="1024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ru-RU" sz="2800" b="0" i="1" smtClean="0">
                              <a:latin typeface="Cambria Math"/>
                            </a:rPr>
                            <m:t>листов</m:t>
                          </m:r>
                        </m:sub>
                      </m:sSub>
                      <m:r>
                        <a:rPr lang="ru-RU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/>
                            </a:rPr>
                            <m:t>𝐾</m:t>
                          </m:r>
                        </m:num>
                        <m:den>
                          <m:sSub>
                            <m:sSubPr>
                              <m:ctrlPr>
                                <a:rPr lang="ru-RU" sz="28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ru-RU" sz="2800" b="0" i="1" smtClean="0">
                                  <a:latin typeface="Cambria Math"/>
                                </a:rPr>
                                <m:t>строк</m:t>
                              </m:r>
                            </m:sub>
                          </m:sSub>
                          <m:r>
                            <a:rPr lang="ru-RU" sz="28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ru-RU" sz="28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/>
                                  <a:ea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ru-RU" sz="2800" b="0" i="1" smtClean="0">
                                  <a:latin typeface="Cambria Math"/>
                                  <a:ea typeface="Cambria Math"/>
                                </a:rPr>
                                <m:t>символов</m:t>
                              </m:r>
                            </m:sub>
                          </m:sSub>
                        </m:den>
                      </m:f>
                      <m:r>
                        <a:rPr lang="ru-RU" sz="2800" b="0" i="1" smtClean="0">
                          <a:latin typeface="Cambria Math"/>
                        </a:rPr>
                        <m:t>:2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7481" y="2213865"/>
                <a:ext cx="7295059" cy="1024511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9" name="TextBox 18"/>
              <p:cNvSpPr txBox="1"/>
              <p:nvPr/>
            </p:nvSpPr>
            <p:spPr>
              <a:xfrm>
                <a:off x="2137481" y="4822470"/>
                <a:ext cx="7295059" cy="901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ru-RU" sz="2800" b="0" i="1" smtClean="0">
                              <a:latin typeface="Cambria Math"/>
                            </a:rPr>
                            <m:t>страниц</m:t>
                          </m:r>
                        </m:sub>
                      </m:sSub>
                      <m:r>
                        <a:rPr lang="ru-RU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b="0" i="1" smtClean="0">
                              <a:latin typeface="Cambria Math"/>
                            </a:rPr>
                            <m:t>8192</m:t>
                          </m:r>
                        </m:num>
                        <m:den>
                          <m:r>
                            <a:rPr lang="ru-RU" sz="2800" b="0" i="1" smtClean="0">
                              <a:latin typeface="Cambria Math"/>
                            </a:rPr>
                            <m:t>32</m:t>
                          </m:r>
                          <m:r>
                            <a:rPr lang="ru-RU" sz="2800" b="0" i="1" smtClean="0">
                              <a:latin typeface="Cambria Math"/>
                              <a:ea typeface="Cambria Math"/>
                            </a:rPr>
                            <m:t>∙40</m:t>
                          </m:r>
                        </m:den>
                      </m:f>
                      <m:r>
                        <a:rPr lang="ru-RU" sz="2800" b="0" i="1" smtClean="0">
                          <a:latin typeface="Cambria Math"/>
                        </a:rPr>
                        <m:t>:2=3,2(листа)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7481" y="4822470"/>
                <a:ext cx="7295059" cy="901785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03764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6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1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6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3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11" grpId="0"/>
      <p:bldP spid="9" grpId="0" animBg="1"/>
      <p:bldP spid="22" grpId="0"/>
      <p:bldP spid="18" grpId="0" animBg="1"/>
      <p:bldP spid="1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535" y="274638"/>
            <a:ext cx="8415935" cy="1534182"/>
          </a:xfrm>
        </p:spPr>
        <p:txBody>
          <a:bodyPr>
            <a:noAutofit/>
          </a:bodyPr>
          <a:lstStyle/>
          <a:p>
            <a:pPr indent="361950" algn="l"/>
            <a:r>
              <a:rPr lang="ru-RU" sz="2000" dirty="0"/>
              <a:t>229. Зная, что в кодировке ASCII десятичный код </a:t>
            </a:r>
            <a:r>
              <a:rPr lang="ru-RU" sz="2000" dirty="0" smtClean="0"/>
              <a:t>каждой строчной </a:t>
            </a:r>
            <a:r>
              <a:rPr lang="ru-RU" sz="2000" dirty="0"/>
              <a:t>латинской буквы на 32 больше кода </a:t>
            </a:r>
            <a:r>
              <a:rPr lang="ru-RU" sz="2000" dirty="0" smtClean="0"/>
              <a:t>соответствующей </a:t>
            </a:r>
            <a:r>
              <a:rPr lang="ru-RU" sz="2000" dirty="0"/>
              <a:t>прописной буквы, декодируйте следующее </a:t>
            </a:r>
            <a:r>
              <a:rPr lang="ru-RU" sz="2000" dirty="0" smtClean="0"/>
              <a:t>сообщение:</a:t>
            </a:r>
            <a:endParaRPr lang="ru-RU" sz="2000" dirty="0"/>
          </a:p>
        </p:txBody>
      </p:sp>
      <p:sp>
        <p:nvSpPr>
          <p:cNvPr id="16" name="Управляющая кнопка: в начало 15">
            <a:hlinkClick r:id="rId2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76545" y="1943835"/>
            <a:ext cx="7569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77 105 99 107 101 121 32 77 111 117 115 101.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6545" y="2663915"/>
            <a:ext cx="75698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pc="2500" dirty="0" smtClean="0"/>
              <a:t>Mickey Mouse</a:t>
            </a:r>
            <a:endParaRPr lang="ru-RU" sz="4000" spc="2500" dirty="0"/>
          </a:p>
        </p:txBody>
      </p:sp>
      <p:pic>
        <p:nvPicPr>
          <p:cNvPr id="21506" name="Picture 2" descr="ÐÐ°ÑÑÐ¸Ð½ÐºÐ¸ Ð¿Ð¾ Ð·Ð°Ð¿ÑÐ¾ÑÑ Mickey Mou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1" y="3333749"/>
            <a:ext cx="4191000" cy="31718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52562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535" y="274638"/>
            <a:ext cx="8415935" cy="949117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/>
              <a:t>230</a:t>
            </a:r>
            <a:r>
              <a:rPr lang="ru-RU" sz="2000" dirty="0"/>
              <a:t>. В таблице ниже представлена часть кодовой </a:t>
            </a:r>
            <a:r>
              <a:rPr lang="ru-RU" sz="2000" dirty="0" smtClean="0"/>
              <a:t>таблицы ASCII: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Каков десятичный код символа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«q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»?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Управляющая кнопка: в начало 15">
            <a:hlinkClick r:id="rId3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92545955"/>
              </p:ext>
            </p:extLst>
          </p:nvPr>
        </p:nvGraphicFramePr>
        <p:xfrm>
          <a:off x="1464259" y="1358770"/>
          <a:ext cx="6096001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72925"/>
                <a:gridCol w="531868"/>
                <a:gridCol w="531868"/>
                <a:gridCol w="531868"/>
                <a:gridCol w="531868"/>
                <a:gridCol w="531868"/>
                <a:gridCol w="531868"/>
                <a:gridCol w="53186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Символ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Десятичный</a:t>
                      </a:r>
                      <a:r>
                        <a:rPr lang="ru-RU" baseline="0" dirty="0" smtClean="0"/>
                        <a:t>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49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66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97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98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76746" y="2528900"/>
            <a:ext cx="990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446875" y="2528900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Код символа «</a:t>
            </a:r>
            <a:r>
              <a:rPr lang="en-US" dirty="0" smtClean="0"/>
              <a:t>q</a:t>
            </a:r>
            <a:r>
              <a:rPr lang="ru-RU" dirty="0" smtClean="0"/>
              <a:t>» - 113 (81+32)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5967155" y="2033847"/>
            <a:ext cx="225026" cy="5400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47205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535" y="274638"/>
            <a:ext cx="8415935" cy="949117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/>
              <a:t>231. </a:t>
            </a:r>
            <a:r>
              <a:rPr lang="ru-RU" sz="2000" dirty="0"/>
              <a:t>В кодировке ASCII последовательностью десятичных </a:t>
            </a:r>
            <a:r>
              <a:rPr lang="ru-RU" sz="2000" dirty="0" smtClean="0"/>
              <a:t>чисел </a:t>
            </a:r>
            <a:r>
              <a:rPr lang="ru-RU" sz="2000" dirty="0"/>
              <a:t>66 65 83 73 67 закодировано слово BASIC. </a:t>
            </a:r>
            <a:r>
              <a:rPr lang="ru-RU" sz="2000" dirty="0" smtClean="0"/>
              <a:t>Какая последовательность </a:t>
            </a:r>
            <a:r>
              <a:rPr lang="ru-RU" sz="2000" dirty="0"/>
              <a:t>десятичных чисел будет </a:t>
            </a:r>
            <a:r>
              <a:rPr lang="ru-RU" sz="2000" dirty="0" smtClean="0"/>
              <a:t>соответствовать </a:t>
            </a:r>
            <a:r>
              <a:rPr lang="ru-RU" sz="2000" dirty="0"/>
              <a:t>этому слову, записанному строчными буквами?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Управляющая кнопка: в начало 15">
            <a:hlinkClick r:id="rId3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926595" y="2528900"/>
            <a:ext cx="990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826694" y="2528900"/>
            <a:ext cx="5985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98 97 115 105 99 </a:t>
            </a:r>
          </a:p>
          <a:p>
            <a:r>
              <a:rPr lang="ru-RU" dirty="0" smtClean="0"/>
              <a:t>66+32=98; 65+32=97; 83+32=115; 73+32=105; 67+32=99</a:t>
            </a:r>
          </a:p>
        </p:txBody>
      </p:sp>
    </p:spTree>
    <p:extLst>
      <p:ext uri="{BB962C8B-B14F-4D97-AF65-F5344CB8AC3E}">
        <p14:creationId xmlns:p14="http://schemas.microsoft.com/office/powerpoint/2010/main" xmlns="" val="4009204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535" y="274638"/>
            <a:ext cx="8415935" cy="949117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/>
              <a:t>232. </a:t>
            </a:r>
            <a:r>
              <a:rPr lang="ru-RU" sz="2000" dirty="0"/>
              <a:t>Десятичный код латинской буквы «е» в кодовой </a:t>
            </a:r>
            <a:r>
              <a:rPr lang="ru-RU" sz="2000" dirty="0" smtClean="0"/>
              <a:t>таблице ASCII </a:t>
            </a:r>
            <a:r>
              <a:rPr lang="ru-RU" sz="2000" dirty="0"/>
              <a:t>равен 101. Какая последовательность </a:t>
            </a:r>
            <a:r>
              <a:rPr lang="ru-RU" sz="2000" dirty="0" smtClean="0"/>
              <a:t>десятичных кодов </a:t>
            </a:r>
            <a:r>
              <a:rPr lang="ru-RU" sz="2000" dirty="0"/>
              <a:t>будет соответствовать слову «</a:t>
            </a:r>
            <a:r>
              <a:rPr lang="ru-RU" sz="2000" dirty="0" err="1"/>
              <a:t>hello</a:t>
            </a:r>
            <a:r>
              <a:rPr lang="ru-RU" sz="2000" dirty="0"/>
              <a:t>»?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Управляющая кнопка: в начало 15">
            <a:hlinkClick r:id="rId3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926595" y="2528900"/>
            <a:ext cx="990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826695" y="2528900"/>
            <a:ext cx="229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104 101 108 108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111</a:t>
            </a:r>
            <a:endParaRPr lang="ru-RU" dirty="0" smtClean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72152553"/>
              </p:ext>
            </p:extLst>
          </p:nvPr>
        </p:nvGraphicFramePr>
        <p:xfrm>
          <a:off x="1476014" y="3519010"/>
          <a:ext cx="6096001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0821"/>
                <a:gridCol w="1121295"/>
                <a:gridCol w="1121295"/>
                <a:gridCol w="1121295"/>
                <a:gridCol w="1121295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e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Номер буквы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Код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104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108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111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03686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535" y="274638"/>
            <a:ext cx="8415935" cy="949117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/>
              <a:t>233. </a:t>
            </a:r>
            <a:r>
              <a:rPr lang="ru-RU" sz="2000" dirty="0"/>
              <a:t>Из имеющихся фрагментов текста «1999», «2011</a:t>
            </a:r>
            <a:r>
              <a:rPr lang="ru-RU" sz="2000" dirty="0" smtClean="0"/>
              <a:t>», «</a:t>
            </a:r>
            <a:r>
              <a:rPr lang="ru-RU" sz="2000" dirty="0"/>
              <a:t>файл», «</a:t>
            </a:r>
            <a:r>
              <a:rPr lang="ru-RU" sz="2000" dirty="0" err="1"/>
              <a:t>file</a:t>
            </a:r>
            <a:r>
              <a:rPr lang="ru-RU" sz="2000" dirty="0"/>
              <a:t>», «2аЗЬ» выберите тот, которому </a:t>
            </a:r>
            <a:r>
              <a:rPr lang="ru-RU" sz="2000" dirty="0" smtClean="0"/>
              <a:t>соответствует </a:t>
            </a:r>
            <a:r>
              <a:rPr lang="ru-RU" sz="2000" dirty="0"/>
              <a:t>наименьшая сумма кодов символов в </a:t>
            </a:r>
            <a:r>
              <a:rPr lang="ru-RU" sz="2000" dirty="0" smtClean="0"/>
              <a:t>таблице ASCII</a:t>
            </a:r>
            <a:r>
              <a:rPr lang="ru-RU" sz="2000" dirty="0"/>
              <a:t>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Управляющая кнопка: в начало 15">
            <a:hlinkClick r:id="rId3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926595" y="2528900"/>
            <a:ext cx="990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826695" y="2528900"/>
            <a:ext cx="2295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2011</a:t>
            </a:r>
          </a:p>
          <a:p>
            <a:r>
              <a:rPr lang="ru-RU" dirty="0" smtClean="0"/>
              <a:t>50+48+49+49</a:t>
            </a:r>
          </a:p>
        </p:txBody>
      </p:sp>
    </p:spTree>
    <p:extLst>
      <p:ext uri="{BB962C8B-B14F-4D97-AF65-F5344CB8AC3E}">
        <p14:creationId xmlns:p14="http://schemas.microsoft.com/office/powerpoint/2010/main" xmlns="" val="105799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535" y="274638"/>
            <a:ext cx="8415935" cy="1534182"/>
          </a:xfrm>
        </p:spPr>
        <p:txBody>
          <a:bodyPr>
            <a:noAutofit/>
          </a:bodyPr>
          <a:lstStyle/>
          <a:p>
            <a:pPr indent="361950" algn="l"/>
            <a:r>
              <a:rPr lang="ru-RU" sz="2000" dirty="0" smtClean="0"/>
              <a:t>234</a:t>
            </a:r>
            <a:r>
              <a:rPr lang="ru-RU" sz="2000" dirty="0"/>
              <a:t>. Средняя скорость передачи данных по некоторому </a:t>
            </a:r>
            <a:r>
              <a:rPr lang="ru-RU" sz="2000" dirty="0" smtClean="0"/>
              <a:t>каналу </a:t>
            </a:r>
            <a:r>
              <a:rPr lang="ru-RU" sz="2000" dirty="0"/>
              <a:t>связи равна 29 Кбит/с. Сколько секунд </a:t>
            </a:r>
            <a:r>
              <a:rPr lang="ru-RU" sz="2000" dirty="0" smtClean="0"/>
              <a:t>потребуется для </a:t>
            </a:r>
            <a:r>
              <a:rPr lang="ru-RU" sz="2000" dirty="0"/>
              <a:t>передачи по этому каналу 50 страниц текста, </a:t>
            </a:r>
            <a:r>
              <a:rPr lang="ru-RU" sz="2000" dirty="0" smtClean="0"/>
              <a:t>если считать</a:t>
            </a:r>
            <a:r>
              <a:rPr lang="ru-RU" sz="2000" dirty="0"/>
              <a:t>, что один символ кодируется одним байтом и </a:t>
            </a:r>
            <a:r>
              <a:rPr lang="ru-RU" sz="2000" dirty="0" smtClean="0"/>
              <a:t>на каждой </a:t>
            </a:r>
            <a:r>
              <a:rPr lang="ru-RU" sz="2000" dirty="0"/>
              <a:t>странице в среднем 96 символов?</a:t>
            </a:r>
          </a:p>
        </p:txBody>
      </p:sp>
      <p:sp>
        <p:nvSpPr>
          <p:cNvPr id="16" name="Управляющая кнопка: в начало 15">
            <a:hlinkClick r:id="rId2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76545" y="1898830"/>
            <a:ext cx="1665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Дано: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41530" y="2303875"/>
            <a:ext cx="1800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V=29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Кбит/с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i=1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байт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=8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бит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траниц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=50</a:t>
            </a:r>
          </a:p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имволов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=96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1961710" y="2168860"/>
            <a:ext cx="0" cy="166518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314799" y="3564019"/>
            <a:ext cx="1646911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141730" y="1898830"/>
            <a:ext cx="1665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Решение: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TextBox 8"/>
              <p:cNvSpPr txBox="1"/>
              <p:nvPr/>
            </p:nvSpPr>
            <p:spPr>
              <a:xfrm>
                <a:off x="2137481" y="3551959"/>
                <a:ext cx="3876895" cy="8559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𝑡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50</m:t>
                          </m:r>
                          <m:r>
                            <a:rPr lang="ru-RU" sz="24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96∙8 </m:t>
                          </m:r>
                          <m:r>
                            <a:rPr lang="ru-RU" sz="2400" b="0" i="1" smtClean="0">
                              <a:latin typeface="Cambria Math"/>
                            </a:rPr>
                            <m:t>бит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29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ru-RU" sz="2400" b="0" i="1" smtClean="0">
                              <a:latin typeface="Cambria Math"/>
                              <a:ea typeface="Cambria Math"/>
                            </a:rPr>
                            <m:t>1024 </m:t>
                          </m:r>
                          <m:r>
                            <a:rPr lang="ru-RU" sz="2400" b="0" i="1" smtClean="0">
                              <a:latin typeface="Cambria Math"/>
                            </a:rPr>
                            <m:t>бит/с</m:t>
                          </m:r>
                        </m:den>
                      </m:f>
                      <m:r>
                        <a:rPr lang="ru-RU" sz="2400" b="0" i="1" smtClean="0">
                          <a:latin typeface="Cambria Math"/>
                          <a:ea typeface="Cambria Math"/>
                        </a:rPr>
                        <m:t>≈1,3 </m:t>
                      </m:r>
                      <m:r>
                        <a:rPr lang="ru-RU" sz="2400" b="0" i="1" smtClean="0">
                          <a:latin typeface="Cambria Math"/>
                        </a:rPr>
                        <m:t>с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7481" y="3551959"/>
                <a:ext cx="3876895" cy="855940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2141730" y="593998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</a:t>
            </a:r>
            <a:r>
              <a:rPr lang="en-US" dirty="0" smtClean="0"/>
              <a:t>t=1,3 c.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8" name="TextBox 17"/>
              <p:cNvSpPr txBox="1"/>
              <p:nvPr/>
            </p:nvSpPr>
            <p:spPr>
              <a:xfrm>
                <a:off x="2137481" y="2213865"/>
                <a:ext cx="6664989" cy="7978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𝑡</m:t>
                      </m:r>
                      <m:r>
                        <a:rPr lang="ru-RU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𝐼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𝑉</m:t>
                          </m:r>
                        </m:den>
                      </m:f>
                      <m:r>
                        <a:rPr lang="en-US" sz="2400" b="0" i="0" smtClean="0">
                          <a:latin typeface="Cambria Math"/>
                          <a:ea typeface="Cambria Math"/>
                        </a:rPr>
                        <m:t>;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/>
                          <a:ea typeface="Cambria Math"/>
                        </a:rPr>
                        <m:t>I</m:t>
                      </m:r>
                      <m:r>
                        <a:rPr lang="en-US" sz="2400" b="0" i="0" smtClean="0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𝑁</m:t>
                          </m:r>
                        </m:e>
                        <m:sub>
                          <m:r>
                            <a:rPr lang="ru-RU" sz="2400" b="0" i="1" smtClean="0">
                              <a:latin typeface="Cambria Math"/>
                              <a:ea typeface="Cambria Math"/>
                            </a:rPr>
                            <m:t>стр.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𝑁</m:t>
                          </m:r>
                        </m:e>
                        <m:sub>
                          <m:r>
                            <a:rPr lang="ru-RU" sz="2400" b="0" i="1" smtClean="0">
                              <a:latin typeface="Cambria Math"/>
                              <a:ea typeface="Cambria Math"/>
                            </a:rPr>
                            <m:t>сим.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𝑖</m:t>
                      </m:r>
                      <m:r>
                        <a:rPr lang="ru-RU" sz="2400" b="0" i="1" smtClean="0">
                          <a:latin typeface="Cambria Math"/>
                          <a:ea typeface="Cambria Math"/>
                        </a:rPr>
                        <m:t>⇒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𝑡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  <a:ea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ru-RU" sz="2400" i="1">
                                  <a:latin typeface="Cambria Math"/>
                                  <a:ea typeface="Cambria Math"/>
                                </a:rPr>
                                <m:t>стр.</m:t>
                              </m:r>
                            </m:sub>
                          </m:sSub>
                          <m:r>
                            <a:rPr lang="en-US" sz="24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  <a:ea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ru-RU" sz="2400" i="1">
                                  <a:latin typeface="Cambria Math"/>
                                  <a:ea typeface="Cambria Math"/>
                                </a:rPr>
                                <m:t>сим.</m:t>
                              </m:r>
                            </m:sub>
                          </m:sSub>
                          <m:r>
                            <a:rPr lang="ru-RU" sz="240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𝑖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𝑉</m:t>
                          </m:r>
                        </m:den>
                      </m:f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7481" y="2213865"/>
                <a:ext cx="6664989" cy="797847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авая фигурная скобка 3"/>
          <p:cNvSpPr/>
          <p:nvPr/>
        </p:nvSpPr>
        <p:spPr>
          <a:xfrm rot="5400000" flipV="1">
            <a:off x="4164713" y="2216106"/>
            <a:ext cx="274512" cy="1440161"/>
          </a:xfrm>
          <a:prstGeom prst="rightBrace">
            <a:avLst>
              <a:gd name="adj1" fmla="val 48354"/>
              <a:gd name="adj2" fmla="val 50862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165938" y="3023955"/>
            <a:ext cx="361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0508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8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3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8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5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11" grpId="0"/>
      <p:bldP spid="9" grpId="0" animBg="1"/>
      <p:bldP spid="22" grpId="0"/>
      <p:bldP spid="18" grpId="0" animBg="1"/>
      <p:bldP spid="4" grpId="0" animBg="1"/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535" y="274638"/>
            <a:ext cx="8415935" cy="1534182"/>
          </a:xfrm>
        </p:spPr>
        <p:txBody>
          <a:bodyPr>
            <a:noAutofit/>
          </a:bodyPr>
          <a:lstStyle/>
          <a:p>
            <a:pPr indent="361950" algn="l"/>
            <a:r>
              <a:rPr lang="ru-RU" sz="2000" dirty="0" smtClean="0"/>
              <a:t>235</a:t>
            </a:r>
            <a:r>
              <a:rPr lang="ru-RU" sz="2000" dirty="0"/>
              <a:t>. Скорость передачи данных по некоторому каналу </a:t>
            </a:r>
            <a:r>
              <a:rPr lang="ru-RU" sz="2000" dirty="0" smtClean="0"/>
              <a:t>связи равна </a:t>
            </a:r>
            <a:r>
              <a:rPr lang="ru-RU" sz="2000" dirty="0"/>
              <a:t>32 Кбит/с. Передача текстового файла через </a:t>
            </a:r>
            <a:r>
              <a:rPr lang="ru-RU" sz="2000" dirty="0" smtClean="0"/>
              <a:t>это соединение </a:t>
            </a:r>
            <a:r>
              <a:rPr lang="ru-RU" sz="2000" dirty="0"/>
              <a:t>заняла 48 с. </a:t>
            </a:r>
            <a:r>
              <a:rPr lang="ru-RU" sz="2000" dirty="0" smtClean="0"/>
              <a:t>Сколько </a:t>
            </a:r>
            <a:r>
              <a:rPr lang="ru-RU" sz="2000" dirty="0"/>
              <a:t>страниц содержал </a:t>
            </a:r>
            <a:r>
              <a:rPr lang="ru-RU" sz="2000" dirty="0" smtClean="0"/>
              <a:t>переданный </a:t>
            </a:r>
            <a:r>
              <a:rPr lang="ru-RU" sz="2000" dirty="0"/>
              <a:t>текст, если известно, что один символ </a:t>
            </a:r>
            <a:r>
              <a:rPr lang="ru-RU" sz="2000" dirty="0" smtClean="0"/>
              <a:t>кодируется </a:t>
            </a:r>
            <a:r>
              <a:rPr lang="ru-RU" sz="2000" dirty="0"/>
              <a:t>2 байтами и на каждой странице в среднем 128 </a:t>
            </a:r>
            <a:r>
              <a:rPr lang="ru-RU" sz="2000" dirty="0" smtClean="0"/>
              <a:t>символов</a:t>
            </a:r>
            <a:r>
              <a:rPr lang="ru-RU" sz="2000" dirty="0"/>
              <a:t>?</a:t>
            </a:r>
          </a:p>
        </p:txBody>
      </p:sp>
      <p:sp>
        <p:nvSpPr>
          <p:cNvPr id="16" name="Управляющая кнопка: в начало 15">
            <a:hlinkClick r:id="rId2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76545" y="1898830"/>
            <a:ext cx="1665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Дано: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41530" y="2303875"/>
            <a:ext cx="1800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V=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Кбит/с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i=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байт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бит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t=48 c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имволов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=128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траниц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2137481" y="2168860"/>
            <a:ext cx="4249" cy="216634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314799" y="3551959"/>
            <a:ext cx="1822682" cy="1206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771800" y="1898830"/>
            <a:ext cx="1665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Решение: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TextBox 8"/>
              <p:cNvSpPr txBox="1"/>
              <p:nvPr/>
            </p:nvSpPr>
            <p:spPr>
              <a:xfrm>
                <a:off x="2137481" y="3551959"/>
                <a:ext cx="6532879" cy="8386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𝑡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32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sup>
                          </m:sSup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128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∙16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/>
                                </a:rPr>
                                <m:t>5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/>
                                </a:rPr>
                                <m:t>7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/>
                                </a:rPr>
                                <m:t>15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/>
                                </a:rPr>
                                <m:t>11</m:t>
                              </m:r>
                            </m:sup>
                          </m:sSup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</a:rPr>
                        <m:t>=16(</m:t>
                      </m:r>
                      <m:r>
                        <a:rPr lang="ru-RU" sz="2400" b="0" i="1" smtClean="0">
                          <a:latin typeface="Cambria Math"/>
                        </a:rPr>
                        <m:t>стр.)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7481" y="3551959"/>
                <a:ext cx="6532879" cy="838691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2141730" y="593998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траниц</a:t>
            </a:r>
            <a:r>
              <a:rPr lang="ru-RU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/>
              <a:t>=1</a:t>
            </a:r>
            <a:r>
              <a:rPr lang="ru-RU" dirty="0" smtClean="0"/>
              <a:t>6</a:t>
            </a:r>
            <a:r>
              <a:rPr lang="en-US" dirty="0" smtClean="0"/>
              <a:t> </a:t>
            </a:r>
            <a:r>
              <a:rPr lang="ru-RU" dirty="0" smtClean="0"/>
              <a:t>страниц</a:t>
            </a:r>
            <a:r>
              <a:rPr lang="en-US" dirty="0" smtClean="0"/>
              <a:t>.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8" name="TextBox 17"/>
              <p:cNvSpPr txBox="1"/>
              <p:nvPr/>
            </p:nvSpPr>
            <p:spPr>
              <a:xfrm>
                <a:off x="2137481" y="2213865"/>
                <a:ext cx="6664989" cy="8459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i="1" smtClean="0">
                          <a:latin typeface="Cambria Math"/>
                        </a:rPr>
                        <m:t>I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𝐾𝑖</m:t>
                      </m:r>
                      <m:r>
                        <a:rPr lang="en-US" sz="2400" b="0" i="1" smtClean="0">
                          <a:latin typeface="Cambria Math"/>
                        </a:rPr>
                        <m:t>;</m:t>
                      </m:r>
                      <m:r>
                        <a:rPr lang="en-US" sz="2400" b="0" i="1" smtClean="0">
                          <a:latin typeface="Cambria Math"/>
                        </a:rPr>
                        <m:t>𝐾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𝑁</m:t>
                          </m:r>
                        </m:e>
                        <m:sub>
                          <m:r>
                            <a:rPr lang="ru-RU" sz="2400" b="0" i="1" smtClean="0">
                              <a:latin typeface="Cambria Math"/>
                              <a:ea typeface="Cambria Math"/>
                            </a:rPr>
                            <m:t>стр.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𝑁</m:t>
                          </m:r>
                        </m:e>
                        <m:sub>
                          <m:r>
                            <a:rPr lang="ru-RU" sz="2400" b="0" i="1" smtClean="0">
                              <a:latin typeface="Cambria Math"/>
                              <a:ea typeface="Cambria Math"/>
                            </a:rPr>
                            <m:t>сим.</m:t>
                          </m:r>
                        </m:sub>
                      </m:sSub>
                      <m:r>
                        <a:rPr lang="ru-RU" sz="2400" b="0" i="1" smtClean="0">
                          <a:latin typeface="Cambria Math"/>
                          <a:ea typeface="Cambria Math"/>
                        </a:rPr>
                        <m:t>⇒</m:t>
                      </m:r>
                      <m:sSub>
                        <m:sSubPr>
                          <m:ctrlPr>
                            <a:rPr lang="ru-RU" sz="24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𝑁</m:t>
                          </m:r>
                        </m:e>
                        <m:sub>
                          <m:r>
                            <a:rPr lang="ru-RU" sz="2400" b="0" i="1" smtClean="0">
                              <a:latin typeface="Cambria Math"/>
                              <a:ea typeface="Cambria Math"/>
                            </a:rPr>
                            <m:t>стр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𝐼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ru-RU" sz="2400" b="0" i="1" smtClean="0">
                                  <a:latin typeface="Cambria Math"/>
                                  <a:ea typeface="Cambria Math"/>
                                </a:rPr>
                                <m:t>сим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𝑖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𝑉𝑡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  <a:ea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ru-RU" sz="2400" i="1">
                                  <a:latin typeface="Cambria Math"/>
                                  <a:ea typeface="Cambria Math"/>
                                </a:rPr>
                                <m:t>сим</m:t>
                              </m:r>
                            </m:sub>
                          </m:sSub>
                          <m:r>
                            <a:rPr lang="en-US" sz="2400" i="1">
                              <a:latin typeface="Cambria Math"/>
                              <a:ea typeface="Cambria Math"/>
                            </a:rPr>
                            <m:t>𝑖</m:t>
                          </m:r>
                        </m:den>
                      </m:f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7481" y="2213865"/>
                <a:ext cx="6664989" cy="845937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042701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3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11" grpId="0"/>
      <p:bldP spid="9" grpId="0" animBg="1"/>
      <p:bldP spid="22" grpId="0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-487077" y="-1547694"/>
            <a:ext cx="10118154" cy="6647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43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3200" b="0" i="0" u="none" strike="noStrike" cap="none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latin typeface="Tahoma" pitchFamily="34" charset="0"/>
                <a:cs typeface="Tahoma" pitchFamily="34" charset="0"/>
              </a:rPr>
              <a:t> 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latin typeface="Tahoma" pitchFamily="34" charset="0"/>
                <a:cs typeface="Tahoma" pitchFamily="34" charset="0"/>
              </a:rPr>
              <a:t>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</a:t>
            </a:r>
          </a:p>
        </p:txBody>
      </p:sp>
      <p:pic>
        <p:nvPicPr>
          <p:cNvPr id="2050" name="Picture 2" descr="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696886"/>
            <a:ext cx="7410450" cy="616111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19200" y="152400"/>
            <a:ext cx="69481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/>
              <a:t>Стандартная часть таблицы кодов ASCII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535" y="274638"/>
            <a:ext cx="8415935" cy="1534182"/>
          </a:xfrm>
        </p:spPr>
        <p:txBody>
          <a:bodyPr>
            <a:noAutofit/>
          </a:bodyPr>
          <a:lstStyle/>
          <a:p>
            <a:pPr indent="361950" algn="l"/>
            <a:r>
              <a:rPr lang="ru-RU" sz="2000" dirty="0" smtClean="0"/>
              <a:t>236. </a:t>
            </a:r>
            <a:r>
              <a:rPr lang="ru-RU" sz="2000" dirty="0"/>
              <a:t>Для кодирования каждой буквы используется </a:t>
            </a:r>
            <a:r>
              <a:rPr lang="ru-RU" sz="2000" dirty="0" smtClean="0"/>
              <a:t>двузначное </a:t>
            </a:r>
            <a:r>
              <a:rPr lang="ru-RU" sz="2000" dirty="0"/>
              <a:t>число. Известно, что буква «е» закодирована </a:t>
            </a:r>
            <a:r>
              <a:rPr lang="ru-RU" sz="2000" dirty="0" smtClean="0"/>
              <a:t>числом 20</a:t>
            </a:r>
            <a:r>
              <a:rPr lang="ru-RU" sz="2000" dirty="0"/>
              <a:t>. Среди слов «полка», «поле», «пока», «кол» есть </a:t>
            </a:r>
            <a:r>
              <a:rPr lang="ru-RU" sz="2000" dirty="0" smtClean="0"/>
              <a:t>слова</a:t>
            </a:r>
            <a:r>
              <a:rPr lang="ru-RU" sz="2000" dirty="0"/>
              <a:t>, кодируемые последовательностями цифр: </a:t>
            </a:r>
            <a:r>
              <a:rPr lang="ru-RU" sz="2000" dirty="0" smtClean="0"/>
              <a:t>11321220, 11321022</a:t>
            </a:r>
            <a:r>
              <a:rPr lang="ru-RU" sz="2000" dirty="0"/>
              <a:t>. Пользуясь данным кодом, закодируйте </a:t>
            </a:r>
            <a:r>
              <a:rPr lang="ru-RU" sz="2000" dirty="0" smtClean="0"/>
              <a:t>слово «колокол».</a:t>
            </a:r>
            <a:endParaRPr lang="ru-RU" sz="2000" dirty="0"/>
          </a:p>
        </p:txBody>
      </p:sp>
      <p:sp>
        <p:nvSpPr>
          <p:cNvPr id="16" name="Управляющая кнопка: в начало 15">
            <a:hlinkClick r:id="rId3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896925" y="1988840"/>
            <a:ext cx="1350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Решение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21550" y="2528900"/>
            <a:ext cx="4500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Рассмотрим последовательность </a:t>
            </a:r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5427095" y="2528900"/>
            <a:ext cx="2043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11  32  12  20 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521550" y="3113965"/>
            <a:ext cx="4500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Слово из 4-х букв, на конце «е»</a:t>
            </a:r>
            <a:endParaRPr lang="ru-RU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5499176" y="3113965"/>
            <a:ext cx="2178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spc="2500" dirty="0" smtClean="0"/>
              <a:t>поле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5427095" y="3788606"/>
            <a:ext cx="2250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п-11, о-32, л-12</a:t>
            </a:r>
            <a:endParaRPr lang="ru-RU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521550" y="4353198"/>
            <a:ext cx="4500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11 32 10 22 – слово из 4-х букв, начинается на «по», не «поле» </a:t>
            </a:r>
            <a:endParaRPr lang="ru-RU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5427096" y="4468189"/>
            <a:ext cx="900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пока </a:t>
            </a:r>
            <a:endParaRPr lang="ru-RU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521550" y="5147771"/>
            <a:ext cx="4500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«колокол» </a:t>
            </a:r>
            <a:endParaRPr lang="ru-RU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5427095" y="5147771"/>
            <a:ext cx="2475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10321232103212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567248" y="4468189"/>
            <a:ext cx="1479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к-10, а-22</a:t>
            </a:r>
            <a:r>
              <a:rPr lang="ru-RU" sz="2400" dirty="0" smtClean="0"/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224661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  <p:bldP spid="17" grpId="0"/>
      <p:bldP spid="19" grpId="0"/>
      <p:bldP spid="20" grpId="0"/>
      <p:bldP spid="21" grpId="0"/>
      <p:bldP spid="23" grpId="0"/>
      <p:bldP spid="24" grpId="0"/>
      <p:bldP spid="25" grpId="0"/>
      <p:bldP spid="2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535" y="274638"/>
            <a:ext cx="8415935" cy="1534182"/>
          </a:xfrm>
        </p:spPr>
        <p:txBody>
          <a:bodyPr>
            <a:noAutofit/>
          </a:bodyPr>
          <a:lstStyle/>
          <a:p>
            <a:pPr indent="361950" algn="l"/>
            <a:r>
              <a:rPr lang="ru-RU" sz="2000" dirty="0" smtClean="0"/>
              <a:t>237. </a:t>
            </a:r>
            <a:r>
              <a:rPr lang="ru-RU" sz="2000" dirty="0"/>
              <a:t>Документ состоит из текстовой и графической информации. Текст содержит 60 строк по 40 символов в каждой строке; информационный вес одного символа — 8 битов. Размер 8-цветного изображения — 240 х 300 пикселей. Вычислите информационный объём этого документа, ответ выразите в байтах.</a:t>
            </a:r>
          </a:p>
        </p:txBody>
      </p:sp>
      <p:sp>
        <p:nvSpPr>
          <p:cNvPr id="16" name="Управляющая кнопка: в начало 15">
            <a:hlinkClick r:id="rId2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76545" y="1898830"/>
            <a:ext cx="1665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Дано: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341530" y="2303875"/>
                <a:ext cx="1800200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ru-RU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текст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</a:t>
                </a:r>
                <a:r>
                  <a:rPr lang="en-US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∙</m:t>
                    </m:r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ru-RU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текст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бит</a:t>
                </a:r>
              </a:p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ru-RU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граф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240</a:t>
                </a:r>
                <a:r>
                  <a:rPr lang="en-US" dirty="0" smtClean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∙</m:t>
                    </m:r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300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N=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цветов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 -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</a:t>
                </a:r>
              </a:p>
              <a:p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530" y="2303875"/>
                <a:ext cx="1800200" cy="203132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2712" t="-18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Прямая соединительная линия 6"/>
          <p:cNvCxnSpPr/>
          <p:nvPr/>
        </p:nvCxnSpPr>
        <p:spPr>
          <a:xfrm flipV="1">
            <a:off x="2137481" y="2168860"/>
            <a:ext cx="4249" cy="216634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314799" y="3551959"/>
            <a:ext cx="1822682" cy="1206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771800" y="1898830"/>
            <a:ext cx="1665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Решение: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2141730" y="593998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I=29400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байт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8" name="TextBox 17"/>
              <p:cNvSpPr txBox="1"/>
              <p:nvPr/>
            </p:nvSpPr>
            <p:spPr>
              <a:xfrm>
                <a:off x="2137481" y="2213865"/>
                <a:ext cx="6664989" cy="4735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𝐼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ru-RU" sz="2400" b="0" i="1" smtClean="0">
                              <a:latin typeface="Cambria Math"/>
                            </a:rPr>
                            <m:t>т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ru-RU" sz="2400" b="0" i="1" smtClean="0">
                              <a:latin typeface="Cambria Math"/>
                            </a:rPr>
                            <m:t>г</m:t>
                          </m:r>
                        </m:sub>
                      </m:sSub>
                      <m:r>
                        <a:rPr lang="ru-RU" sz="2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ru-RU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ru-RU" sz="2400" b="0" i="1" smtClean="0">
                              <a:latin typeface="Cambria Math"/>
                            </a:rPr>
                            <m:t>т</m:t>
                          </m:r>
                        </m:sub>
                      </m:sSub>
                      <m:sSub>
                        <m:sSubPr>
                          <m:ctrlPr>
                            <a:rPr lang="ru-RU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ru-RU" sz="2400" b="0" i="1" smtClean="0">
                              <a:latin typeface="Cambria Math"/>
                            </a:rPr>
                            <m:t>т</m:t>
                          </m:r>
                        </m:sub>
                      </m:sSub>
                      <m:r>
                        <a:rPr lang="ru-RU" sz="24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ru-RU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ru-RU" sz="2400" b="0" i="1" smtClean="0">
                              <a:latin typeface="Cambria Math"/>
                            </a:rPr>
                            <m:t>г</m:t>
                          </m:r>
                        </m:sub>
                      </m:sSub>
                      <m:sSub>
                        <m:sSubPr>
                          <m:ctrlPr>
                            <a:rPr lang="ru-RU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ru-RU" sz="2400" b="0" i="1" smtClean="0">
                              <a:latin typeface="Cambria Math"/>
                            </a:rPr>
                            <m:t>г</m:t>
                          </m:r>
                        </m:sub>
                      </m:sSub>
                      <m:r>
                        <a:rPr lang="en-US" sz="2400" b="0" i="0" smtClean="0">
                          <a:latin typeface="Cambria Math"/>
                        </a:rPr>
                        <m:t>;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ru-RU" sz="2400" b="0" i="1" smtClean="0">
                              <a:latin typeface="Cambria Math"/>
                            </a:rPr>
                            <m:t>г</m:t>
                          </m:r>
                        </m:sub>
                      </m:sSub>
                      <m:r>
                        <a:rPr lang="ru-RU" sz="2400" b="0" i="1" smtClean="0">
                          <a:latin typeface="Cambria Math"/>
                        </a:rPr>
                        <m:t>=3 т.к.</m:t>
                      </m:r>
                      <m:r>
                        <a:rPr lang="en-US" sz="2400" b="0" i="1" smtClean="0">
                          <a:latin typeface="Cambria Math"/>
                        </a:rPr>
                        <m:t>𝑁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sup>
                      </m:sSup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7481" y="2213865"/>
                <a:ext cx="6664989" cy="473591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2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4" name="TextBox 13"/>
              <p:cNvSpPr txBox="1"/>
              <p:nvPr/>
            </p:nvSpPr>
            <p:spPr>
              <a:xfrm>
                <a:off x="2137481" y="2888940"/>
                <a:ext cx="6664989" cy="9441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𝐼</m:t>
                      </m:r>
                      <m:r>
                        <a:rPr lang="en-US" sz="2800" b="0" i="1" smtClean="0">
                          <a:latin typeface="Cambria Math"/>
                        </a:rPr>
                        <m:t>=60∙40∙8+</m:t>
                      </m:r>
                      <m:r>
                        <a:rPr lang="ru-RU" sz="2800" b="0" i="1" smtClean="0">
                          <a:latin typeface="Cambria Math"/>
                          <a:ea typeface="Cambria Math"/>
                        </a:rPr>
                        <m:t>240∙300∙3==235200бит</m:t>
                      </m:r>
                      <m:r>
                        <a:rPr lang="ru-RU" sz="2800" i="1">
                          <a:latin typeface="Cambria Math"/>
                          <a:ea typeface="Cambria Math"/>
                        </a:rPr>
                        <m:t>=29400 байт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7481" y="2888940"/>
                <a:ext cx="6664989" cy="944169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4234249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8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3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8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4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11" grpId="0"/>
      <p:bldP spid="22" grpId="0"/>
      <p:bldP spid="18" grpId="0" animBg="1"/>
      <p:bldP spid="1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535" y="274638"/>
            <a:ext cx="8415935" cy="1534182"/>
          </a:xfrm>
        </p:spPr>
        <p:txBody>
          <a:bodyPr>
            <a:noAutofit/>
          </a:bodyPr>
          <a:lstStyle/>
          <a:p>
            <a:pPr indent="361950" algn="l"/>
            <a:r>
              <a:rPr lang="ru-RU" sz="2000" dirty="0" smtClean="0"/>
              <a:t>238. </a:t>
            </a:r>
            <a:r>
              <a:rPr lang="ru-RU" sz="2000" dirty="0"/>
              <a:t>Рукопись автора содержит 1600 страниц. На </a:t>
            </a:r>
            <a:r>
              <a:rPr lang="ru-RU" sz="2000" dirty="0" smtClean="0"/>
              <a:t>каждой странице </a:t>
            </a:r>
            <a:r>
              <a:rPr lang="ru-RU" sz="2000" dirty="0"/>
              <a:t>128 строк, в каждой строке 64 символа. </a:t>
            </a:r>
            <a:r>
              <a:rPr lang="ru-RU" sz="2000" dirty="0" smtClean="0"/>
              <a:t>Каждый </a:t>
            </a:r>
            <a:r>
              <a:rPr lang="ru-RU" sz="2000" dirty="0"/>
              <a:t>символ кодируется 16 битами. Кроме того, </a:t>
            </a:r>
            <a:r>
              <a:rPr lang="ru-RU" sz="2000" dirty="0" smtClean="0"/>
              <a:t>рукопись </a:t>
            </a:r>
            <a:r>
              <a:rPr lang="ru-RU" sz="2000" dirty="0"/>
              <a:t>содержит 600 иллюстраций по 5 Мбайт </a:t>
            </a:r>
            <a:r>
              <a:rPr lang="ru-RU" sz="2000" dirty="0" smtClean="0"/>
              <a:t>каждая. Можно </a:t>
            </a:r>
            <a:r>
              <a:rPr lang="ru-RU" sz="2000" dirty="0"/>
              <a:t>ли записать в несжатом виде файл с </a:t>
            </a:r>
            <a:r>
              <a:rPr lang="ru-RU" sz="2000" dirty="0" smtClean="0"/>
              <a:t>рукописью на </a:t>
            </a:r>
            <a:r>
              <a:rPr lang="ru-RU" sz="2000" dirty="0" err="1"/>
              <a:t>флеш</a:t>
            </a:r>
            <a:r>
              <a:rPr lang="ru-RU" sz="2000" dirty="0"/>
              <a:t>-карту объёмом 4 Гбайт? Каков </a:t>
            </a:r>
            <a:r>
              <a:rPr lang="ru-RU" sz="2000" dirty="0" smtClean="0"/>
              <a:t>информационный </a:t>
            </a:r>
            <a:r>
              <a:rPr lang="ru-RU" sz="2000" dirty="0"/>
              <a:t>объём рукописи в мегабайтах?</a:t>
            </a:r>
          </a:p>
        </p:txBody>
      </p:sp>
      <p:sp>
        <p:nvSpPr>
          <p:cNvPr id="16" name="Управляющая кнопка: в начало 15">
            <a:hlinkClick r:id="rId2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76545" y="1898830"/>
            <a:ext cx="1665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Дано: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341530" y="2303875"/>
                <a:ext cx="1800200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ru-RU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стр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=1600</a:t>
                </a:r>
              </a:p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ru-RU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текст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128</a:t>
                </a:r>
                <a:r>
                  <a:rPr lang="en-US" dirty="0" smtClean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b="0" i="1" smtClean="0">
                        <a:latin typeface="Cambria Math"/>
                        <a:ea typeface="Cambria Math"/>
                      </a:rPr>
                      <m:t>6</m:t>
                    </m:r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ru-RU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текст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бит</a:t>
                </a:r>
              </a:p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ru-RU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илл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=600</a:t>
                </a:r>
              </a:p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ru-RU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илл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=5 Мбайт</a:t>
                </a:r>
              </a:p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ru-RU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флеш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=4 Гбайт</a:t>
                </a:r>
              </a:p>
              <a:p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 -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</a:t>
                </a:r>
              </a:p>
              <a:p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530" y="2303875"/>
                <a:ext cx="1800200" cy="2585323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2712" t="-117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Прямая соединительная линия 6"/>
          <p:cNvCxnSpPr/>
          <p:nvPr/>
        </p:nvCxnSpPr>
        <p:spPr>
          <a:xfrm flipV="1">
            <a:off x="2141730" y="2168860"/>
            <a:ext cx="0" cy="25202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314799" y="4059070"/>
            <a:ext cx="1822682" cy="1206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771800" y="1898830"/>
            <a:ext cx="1665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Решение: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2141730" y="593998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I=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3025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Мбайт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8" name="TextBox 17"/>
              <p:cNvSpPr txBox="1"/>
              <p:nvPr/>
            </p:nvSpPr>
            <p:spPr>
              <a:xfrm>
                <a:off x="2137481" y="2213865"/>
                <a:ext cx="6664989" cy="561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𝐼</m:t>
                      </m:r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ru-RU" sz="2800" b="0" i="1" smtClean="0">
                              <a:latin typeface="Cambria Math"/>
                            </a:rPr>
                            <m:t>т</m:t>
                          </m:r>
                        </m:sub>
                      </m:sSub>
                      <m:sSub>
                        <m:sSub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ru-RU" sz="2800" b="0" i="1" smtClean="0">
                              <a:latin typeface="Cambria Math"/>
                            </a:rPr>
                            <m:t>стр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ru-RU" sz="2800" b="0" i="1" smtClean="0">
                              <a:latin typeface="Cambria Math"/>
                            </a:rPr>
                            <m:t>г</m:t>
                          </m:r>
                        </m:sub>
                      </m:sSub>
                      <m:sSub>
                        <m:sSub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ru-RU" sz="2800" b="0" i="1" smtClean="0">
                              <a:latin typeface="Cambria Math"/>
                            </a:rPr>
                            <m:t>илл</m:t>
                          </m:r>
                        </m:sub>
                      </m:sSub>
                      <m:r>
                        <a:rPr lang="ru-RU" sz="28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ru-RU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ru-RU" sz="2800" b="0" i="1" smtClean="0">
                              <a:latin typeface="Cambria Math"/>
                            </a:rPr>
                            <m:t>т</m:t>
                          </m:r>
                        </m:sub>
                      </m:sSub>
                      <m:sSub>
                        <m:sSubPr>
                          <m:ctrlPr>
                            <a:rPr lang="ru-RU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ru-RU" sz="2800" b="0" i="1" smtClean="0">
                              <a:latin typeface="Cambria Math"/>
                            </a:rPr>
                            <m:t>т</m:t>
                          </m:r>
                        </m:sub>
                      </m:sSub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ru-RU" sz="2800" i="1">
                              <a:latin typeface="Cambria Math"/>
                            </a:rPr>
                            <m:t>стр</m:t>
                          </m:r>
                        </m:sub>
                      </m:sSub>
                      <m:r>
                        <a:rPr lang="ru-RU" sz="28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ru-RU" sz="2800" i="1">
                              <a:latin typeface="Cambria Math"/>
                            </a:rPr>
                            <m:t>г</m:t>
                          </m:r>
                        </m:sub>
                      </m:sSub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ru-RU" sz="2800" i="1">
                              <a:latin typeface="Cambria Math"/>
                            </a:rPr>
                            <m:t>илл</m:t>
                          </m:r>
                        </m:sub>
                      </m:sSub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7481" y="2213865"/>
                <a:ext cx="6664989" cy="561885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4" name="TextBox 13"/>
              <p:cNvSpPr txBox="1"/>
              <p:nvPr/>
            </p:nvSpPr>
            <p:spPr>
              <a:xfrm>
                <a:off x="2137481" y="2888940"/>
                <a:ext cx="6664989" cy="1007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𝐼</m:t>
                      </m:r>
                      <m:r>
                        <a:rPr lang="en-US" sz="2000" b="0" i="1" smtClean="0">
                          <a:latin typeface="Cambria Math"/>
                        </a:rPr>
                        <m:t>=128∙64∙16∙1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600+5∙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20</m:t>
                          </m:r>
                        </m:sup>
                      </m:sSup>
                      <m:r>
                        <a:rPr lang="en-US" sz="2000" i="1">
                          <a:latin typeface="Cambria Math"/>
                          <a:ea typeface="Cambria Math"/>
                        </a:rPr>
                        <m:t>∙8∙600</m:t>
                      </m:r>
                      <m:r>
                        <a:rPr lang="ru-RU" sz="20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=209</m:t>
                      </m:r>
                      <m:r>
                        <a:rPr lang="ru-RU" sz="2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715</m:t>
                      </m:r>
                      <m:r>
                        <a:rPr lang="ru-RU" sz="2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200+25</m:t>
                      </m:r>
                      <m:r>
                        <a:rPr lang="ru-RU" sz="2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165</m:t>
                      </m:r>
                      <m:r>
                        <a:rPr lang="ru-RU" sz="2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824</m:t>
                      </m:r>
                      <m:r>
                        <a:rPr lang="ru-RU" sz="2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000</m:t>
                      </m:r>
                      <m:r>
                        <a:rPr lang="ru-RU" sz="20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=25</m:t>
                      </m:r>
                      <m:r>
                        <a:rPr lang="ru-RU" sz="2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375</m:t>
                      </m:r>
                      <m:r>
                        <a:rPr lang="ru-RU" sz="2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539</m:t>
                      </m:r>
                      <m:r>
                        <a:rPr lang="ru-RU" sz="20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200</m:t>
                      </m:r>
                      <m:r>
                        <a:rPr lang="ru-RU" sz="2000" b="0" i="1" smtClean="0">
                          <a:latin typeface="Cambria Math"/>
                          <a:ea typeface="Cambria Math"/>
                        </a:rPr>
                        <m:t>бит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=3025</m:t>
                      </m:r>
                      <m:r>
                        <a:rPr lang="ru-RU" sz="2000" b="0" i="1" smtClean="0">
                          <a:latin typeface="Cambria Math"/>
                          <a:ea typeface="Cambria Math"/>
                        </a:rPr>
                        <m:t>Мбайт≈3Гбайт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7481" y="2888940"/>
                <a:ext cx="6664989" cy="1007648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5" name="TextBox 14"/>
              <p:cNvSpPr txBox="1"/>
              <p:nvPr/>
            </p:nvSpPr>
            <p:spPr>
              <a:xfrm>
                <a:off x="2137481" y="4039440"/>
                <a:ext cx="6664989" cy="4276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ru-RU" sz="2000" b="0" i="1" smtClean="0">
                              <a:latin typeface="Cambria Math"/>
                            </a:rPr>
                            <m:t>флеш</m:t>
                          </m:r>
                        </m:sub>
                      </m:sSub>
                      <m:r>
                        <a:rPr lang="en-US" sz="2000" b="0" i="1" smtClean="0">
                          <a:latin typeface="Cambria Math"/>
                        </a:rPr>
                        <m:t>&gt;</m:t>
                      </m:r>
                      <m:r>
                        <a:rPr lang="en-US" sz="2000" b="0" i="1" smtClean="0">
                          <a:latin typeface="Cambria Math"/>
                        </a:rPr>
                        <m:t>𝐼</m:t>
                      </m:r>
                      <m:r>
                        <a:rPr lang="en-US" sz="2000" b="0" i="1" smtClean="0">
                          <a:latin typeface="Cambria Math"/>
                        </a:rPr>
                        <m:t>−можно записа</m:t>
                      </m:r>
                      <m:r>
                        <a:rPr lang="ru-RU" sz="2000" b="0" i="1" smtClean="0">
                          <a:latin typeface="Cambria Math"/>
                        </a:rPr>
                        <m:t>ть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7481" y="4039440"/>
                <a:ext cx="6664989" cy="427681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b="-114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793981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8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3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8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8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11" grpId="0"/>
      <p:bldP spid="22" grpId="0"/>
      <p:bldP spid="18" grpId="0" animBg="1"/>
      <p:bldP spid="14" grpId="0" animBg="1"/>
      <p:bldP spid="1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535" y="274638"/>
            <a:ext cx="8415935" cy="814102"/>
          </a:xfrm>
        </p:spPr>
        <p:txBody>
          <a:bodyPr>
            <a:noAutofit/>
          </a:bodyPr>
          <a:lstStyle/>
          <a:p>
            <a:pPr indent="361950" algn="l"/>
            <a:r>
              <a:rPr lang="ru-RU" sz="2000" dirty="0" smtClean="0"/>
              <a:t>23</a:t>
            </a:r>
            <a:r>
              <a:rPr lang="en-US" sz="2000" dirty="0" smtClean="0"/>
              <a:t>9</a:t>
            </a:r>
            <a:r>
              <a:rPr lang="ru-RU" sz="2000" dirty="0" smtClean="0"/>
              <a:t>. </a:t>
            </a:r>
            <a:r>
              <a:rPr lang="ru-RU" sz="2000" dirty="0"/>
              <a:t>Установите соответствие между объектами и </a:t>
            </a:r>
            <a:r>
              <a:rPr lang="ru-RU" sz="2000" dirty="0" smtClean="0"/>
              <a:t>действиями</a:t>
            </a:r>
            <a:r>
              <a:rPr lang="ru-RU" sz="2000" dirty="0"/>
              <a:t>, которые можно выполнять с ними. </a:t>
            </a:r>
          </a:p>
        </p:txBody>
      </p:sp>
      <p:sp>
        <p:nvSpPr>
          <p:cNvPr id="16" name="Управляющая кнопка: в начало 15">
            <a:hlinkClick r:id="rId3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27178" y="1493785"/>
            <a:ext cx="1755195" cy="324000"/>
          </a:xfrm>
          <a:prstGeom prst="roundRect">
            <a:avLst>
              <a:gd name="adj" fmla="val 5000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n>
                  <a:solidFill>
                    <a:schemeClr val="tx1"/>
                  </a:solidFill>
                </a:ln>
              </a:rPr>
              <a:t>Символ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11560" y="2503629"/>
            <a:ext cx="1755195" cy="324000"/>
          </a:xfrm>
          <a:prstGeom prst="roundRect">
            <a:avLst>
              <a:gd name="adj" fmla="val 5000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n>
                  <a:solidFill>
                    <a:schemeClr val="tx1"/>
                  </a:solidFill>
                </a:ln>
              </a:rPr>
              <a:t>Слово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16766" y="3513473"/>
            <a:ext cx="1755195" cy="324000"/>
          </a:xfrm>
          <a:prstGeom prst="roundRect">
            <a:avLst>
              <a:gd name="adj" fmla="val 5000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n>
                  <a:solidFill>
                    <a:schemeClr val="tx1"/>
                  </a:solidFill>
                </a:ln>
              </a:rPr>
              <a:t>Абзац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21972" y="4523317"/>
            <a:ext cx="1755195" cy="324000"/>
          </a:xfrm>
          <a:prstGeom prst="roundRect">
            <a:avLst>
              <a:gd name="adj" fmla="val 5000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n>
                  <a:solidFill>
                    <a:schemeClr val="tx1"/>
                  </a:solidFill>
                </a:ln>
              </a:rPr>
              <a:t>Страница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32384" y="5533161"/>
            <a:ext cx="1755195" cy="324000"/>
          </a:xfrm>
          <a:prstGeom prst="roundRect">
            <a:avLst>
              <a:gd name="adj" fmla="val 5000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n>
                  <a:solidFill>
                    <a:schemeClr val="tx1"/>
                  </a:solidFill>
                </a:ln>
              </a:rPr>
              <a:t>Документ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4166955" y="1385755"/>
            <a:ext cx="4203395" cy="540060"/>
          </a:xfrm>
          <a:prstGeom prst="roundRect">
            <a:avLst>
              <a:gd name="adj" fmla="val 5000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n>
                  <a:solidFill>
                    <a:schemeClr val="tx1"/>
                  </a:solidFill>
                </a:ln>
              </a:rPr>
              <a:t>Расстановка номеров страниц,</a:t>
            </a:r>
          </a:p>
          <a:p>
            <a:pPr algn="ctr"/>
            <a:r>
              <a:rPr lang="ru-RU" sz="1400" dirty="0">
                <a:ln>
                  <a:solidFill>
                    <a:schemeClr val="tx1"/>
                  </a:solidFill>
                </a:ln>
              </a:rPr>
              <a:t>создание оглавления</a:t>
            </a: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4166955" y="2193076"/>
            <a:ext cx="4203395" cy="540060"/>
          </a:xfrm>
          <a:prstGeom prst="roundRect">
            <a:avLst>
              <a:gd name="adj" fmla="val 5000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n>
                  <a:solidFill>
                    <a:schemeClr val="tx1"/>
                  </a:solidFill>
                </a:ln>
              </a:rPr>
              <a:t>Изменение </a:t>
            </a:r>
            <a:r>
              <a:rPr lang="ru-RU" sz="1400" dirty="0" smtClean="0">
                <a:ln>
                  <a:solidFill>
                    <a:schemeClr val="tx1"/>
                  </a:solidFill>
                </a:ln>
              </a:rPr>
              <a:t>шрифта,</a:t>
            </a:r>
            <a:r>
              <a:rPr lang="en-US" sz="1400" dirty="0" smtClean="0">
                <a:ln>
                  <a:solidFill>
                    <a:schemeClr val="tx1"/>
                  </a:solidFill>
                </a:ln>
              </a:rPr>
              <a:t> </a:t>
            </a:r>
            <a:r>
              <a:rPr lang="ru-RU" sz="1400" dirty="0" smtClean="0">
                <a:ln>
                  <a:solidFill>
                    <a:schemeClr val="tx1"/>
                  </a:solidFill>
                </a:ln>
              </a:rPr>
              <a:t>начертания,</a:t>
            </a:r>
            <a:r>
              <a:rPr lang="en-US" sz="1400" dirty="0" smtClean="0">
                <a:ln>
                  <a:solidFill>
                    <a:schemeClr val="tx1"/>
                  </a:solidFill>
                </a:ln>
              </a:rPr>
              <a:t> </a:t>
            </a:r>
            <a:r>
              <a:rPr lang="ru-RU" sz="1400" dirty="0" smtClean="0">
                <a:ln>
                  <a:solidFill>
                    <a:schemeClr val="tx1"/>
                  </a:solidFill>
                </a:ln>
              </a:rPr>
              <a:t>размера </a:t>
            </a:r>
            <a:r>
              <a:rPr lang="ru-RU" sz="1400" dirty="0">
                <a:ln>
                  <a:solidFill>
                    <a:schemeClr val="tx1"/>
                  </a:solidFill>
                </a:ln>
              </a:rPr>
              <a:t>и цвета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4166955" y="3000397"/>
            <a:ext cx="4203395" cy="1350150"/>
          </a:xfrm>
          <a:prstGeom prst="roundRect">
            <a:avLst>
              <a:gd name="adj" fmla="val 5000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n>
                  <a:solidFill>
                    <a:schemeClr val="tx1"/>
                  </a:solidFill>
                </a:ln>
              </a:rPr>
              <a:t>Выравнивание по левому </a:t>
            </a:r>
            <a:r>
              <a:rPr lang="ru-RU" sz="1400" dirty="0" smtClean="0">
                <a:ln>
                  <a:solidFill>
                    <a:schemeClr val="tx1"/>
                  </a:solidFill>
                </a:ln>
              </a:rPr>
              <a:t>краю,</a:t>
            </a:r>
            <a:r>
              <a:rPr lang="en-US" sz="1400" dirty="0" smtClean="0">
                <a:ln>
                  <a:solidFill>
                    <a:schemeClr val="tx1"/>
                  </a:solidFill>
                </a:ln>
              </a:rPr>
              <a:t> </a:t>
            </a:r>
            <a:r>
              <a:rPr lang="ru-RU" sz="1400" dirty="0" smtClean="0">
                <a:ln>
                  <a:solidFill>
                    <a:schemeClr val="tx1"/>
                  </a:solidFill>
                </a:ln>
              </a:rPr>
              <a:t>по </a:t>
            </a:r>
            <a:r>
              <a:rPr lang="ru-RU" sz="1400" dirty="0">
                <a:ln>
                  <a:solidFill>
                    <a:schemeClr val="tx1"/>
                  </a:solidFill>
                </a:ln>
              </a:rPr>
              <a:t>правому краю, по </a:t>
            </a:r>
            <a:r>
              <a:rPr lang="ru-RU" sz="1400" dirty="0" smtClean="0">
                <a:ln>
                  <a:solidFill>
                    <a:schemeClr val="tx1"/>
                  </a:solidFill>
                </a:ln>
              </a:rPr>
              <a:t>центру</a:t>
            </a:r>
            <a:r>
              <a:rPr lang="en-US" sz="1400" dirty="0" smtClean="0">
                <a:ln>
                  <a:solidFill>
                    <a:schemeClr val="tx1"/>
                  </a:solidFill>
                </a:ln>
              </a:rPr>
              <a:t> </a:t>
            </a:r>
            <a:r>
              <a:rPr lang="ru-RU" sz="1400" dirty="0" smtClean="0">
                <a:ln>
                  <a:solidFill>
                    <a:schemeClr val="tx1"/>
                  </a:solidFill>
                </a:ln>
              </a:rPr>
              <a:t>и </a:t>
            </a:r>
            <a:r>
              <a:rPr lang="ru-RU" sz="1400" dirty="0">
                <a:ln>
                  <a:solidFill>
                    <a:schemeClr val="tx1"/>
                  </a:solidFill>
                </a:ln>
              </a:rPr>
              <a:t>по ширине; установка </a:t>
            </a:r>
            <a:r>
              <a:rPr lang="ru-RU" sz="1400" dirty="0" smtClean="0">
                <a:ln>
                  <a:solidFill>
                    <a:schemeClr val="tx1"/>
                  </a:solidFill>
                </a:ln>
              </a:rPr>
              <a:t>отступов</a:t>
            </a:r>
            <a:r>
              <a:rPr lang="en-US" sz="1400" dirty="0" smtClean="0">
                <a:ln>
                  <a:solidFill>
                    <a:schemeClr val="tx1"/>
                  </a:solidFill>
                </a:ln>
              </a:rPr>
              <a:t> </a:t>
            </a:r>
            <a:r>
              <a:rPr lang="ru-RU" sz="1400" dirty="0" smtClean="0">
                <a:ln>
                  <a:solidFill>
                    <a:schemeClr val="tx1"/>
                  </a:solidFill>
                </a:ln>
              </a:rPr>
              <a:t>справа </a:t>
            </a:r>
            <a:r>
              <a:rPr lang="ru-RU" sz="1400" dirty="0">
                <a:ln>
                  <a:solidFill>
                    <a:schemeClr val="tx1"/>
                  </a:solidFill>
                </a:ln>
              </a:rPr>
              <a:t>и слева; отступа </a:t>
            </a:r>
            <a:r>
              <a:rPr lang="ru-RU" sz="1400" dirty="0" smtClean="0">
                <a:ln>
                  <a:solidFill>
                    <a:schemeClr val="tx1"/>
                  </a:solidFill>
                </a:ln>
              </a:rPr>
              <a:t>первой</a:t>
            </a:r>
            <a:r>
              <a:rPr lang="en-US" sz="1400" dirty="0" smtClean="0">
                <a:ln>
                  <a:solidFill>
                    <a:schemeClr val="tx1"/>
                  </a:solidFill>
                </a:ln>
              </a:rPr>
              <a:t>  c</a:t>
            </a:r>
            <a:r>
              <a:rPr lang="ru-RU" sz="1400" dirty="0" smtClean="0">
                <a:ln>
                  <a:solidFill>
                    <a:schemeClr val="tx1"/>
                  </a:solidFill>
                </a:ln>
              </a:rPr>
              <a:t>троки;</a:t>
            </a:r>
            <a:r>
              <a:rPr lang="en-US" sz="1400" dirty="0" smtClean="0">
                <a:ln>
                  <a:solidFill>
                    <a:schemeClr val="tx1"/>
                  </a:solidFill>
                </a:ln>
              </a:rPr>
              <a:t> </a:t>
            </a:r>
            <a:r>
              <a:rPr lang="ru-RU" sz="1400" dirty="0" smtClean="0">
                <a:ln>
                  <a:solidFill>
                    <a:schemeClr val="tx1"/>
                  </a:solidFill>
                </a:ln>
              </a:rPr>
              <a:t>междустрочного </a:t>
            </a:r>
            <a:r>
              <a:rPr lang="ru-RU" sz="1400" dirty="0">
                <a:ln>
                  <a:solidFill>
                    <a:schemeClr val="tx1"/>
                  </a:solidFill>
                </a:ln>
              </a:rPr>
              <a:t>интервала;</a:t>
            </a:r>
          </a:p>
          <a:p>
            <a:pPr algn="ctr"/>
            <a:r>
              <a:rPr lang="ru-RU" sz="1400" dirty="0">
                <a:ln>
                  <a:solidFill>
                    <a:schemeClr val="tx1"/>
                  </a:solidFill>
                </a:ln>
              </a:rPr>
              <a:t>отступов до и после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166955" y="4617808"/>
            <a:ext cx="4203395" cy="540060"/>
          </a:xfrm>
          <a:prstGeom prst="roundRect">
            <a:avLst>
              <a:gd name="adj" fmla="val 5000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n>
                  <a:solidFill>
                    <a:schemeClr val="tx1"/>
                  </a:solidFill>
                </a:ln>
              </a:rPr>
              <a:t>Изменение </a:t>
            </a:r>
            <a:r>
              <a:rPr lang="ru-RU" sz="1400" dirty="0" smtClean="0">
                <a:ln>
                  <a:solidFill>
                    <a:schemeClr val="tx1"/>
                  </a:solidFill>
                </a:ln>
              </a:rPr>
              <a:t>шрифта,</a:t>
            </a:r>
            <a:r>
              <a:rPr lang="en-US" sz="1400" dirty="0" smtClean="0">
                <a:ln>
                  <a:solidFill>
                    <a:schemeClr val="tx1"/>
                  </a:solidFill>
                </a:ln>
              </a:rPr>
              <a:t> </a:t>
            </a:r>
            <a:r>
              <a:rPr lang="ru-RU" sz="1400" dirty="0" smtClean="0">
                <a:ln>
                  <a:solidFill>
                    <a:schemeClr val="tx1"/>
                  </a:solidFill>
                </a:ln>
              </a:rPr>
              <a:t>начертания</a:t>
            </a:r>
            <a:r>
              <a:rPr lang="ru-RU" sz="1400" dirty="0">
                <a:ln>
                  <a:solidFill>
                    <a:schemeClr val="tx1"/>
                  </a:solidFill>
                </a:ln>
              </a:rPr>
              <a:t>, </a:t>
            </a:r>
            <a:r>
              <a:rPr lang="ru-RU" sz="1400" dirty="0" smtClean="0">
                <a:ln>
                  <a:solidFill>
                    <a:schemeClr val="tx1"/>
                  </a:solidFill>
                </a:ln>
              </a:rPr>
              <a:t>размера</a:t>
            </a:r>
            <a:r>
              <a:rPr lang="en-US" sz="1400" dirty="0" smtClean="0">
                <a:ln>
                  <a:solidFill>
                    <a:schemeClr val="tx1"/>
                  </a:solidFill>
                </a:ln>
              </a:rPr>
              <a:t> </a:t>
            </a:r>
            <a:r>
              <a:rPr lang="ru-RU" sz="1400" dirty="0" smtClean="0">
                <a:ln>
                  <a:solidFill>
                    <a:schemeClr val="tx1"/>
                  </a:solidFill>
                </a:ln>
              </a:rPr>
              <a:t>и </a:t>
            </a:r>
            <a:r>
              <a:rPr lang="ru-RU" sz="1400" dirty="0">
                <a:ln>
                  <a:solidFill>
                    <a:schemeClr val="tx1"/>
                  </a:solidFill>
                </a:ln>
              </a:rPr>
              <a:t>цвета </a:t>
            </a:r>
            <a:r>
              <a:rPr lang="ru-RU" sz="1400" dirty="0" smtClean="0">
                <a:ln>
                  <a:solidFill>
                    <a:schemeClr val="tx1"/>
                  </a:solidFill>
                </a:ln>
              </a:rPr>
              <a:t>символов,</a:t>
            </a:r>
            <a:r>
              <a:rPr lang="en-US" sz="1400" dirty="0" smtClean="0">
                <a:ln>
                  <a:solidFill>
                    <a:schemeClr val="tx1"/>
                  </a:solidFill>
                </a:ln>
              </a:rPr>
              <a:t> </a:t>
            </a:r>
            <a:r>
              <a:rPr lang="ru-RU" sz="1400" dirty="0" err="1" smtClean="0">
                <a:ln>
                  <a:solidFill>
                    <a:schemeClr val="tx1"/>
                  </a:solidFill>
                </a:ln>
              </a:rPr>
              <a:t>межбуквенного</a:t>
            </a:r>
            <a:r>
              <a:rPr lang="ru-RU" sz="1400" dirty="0" smtClean="0">
                <a:ln>
                  <a:solidFill>
                    <a:schemeClr val="tx1"/>
                  </a:solidFill>
                </a:ln>
              </a:rPr>
              <a:t> </a:t>
            </a:r>
            <a:r>
              <a:rPr lang="ru-RU" sz="1400" dirty="0">
                <a:ln>
                  <a:solidFill>
                    <a:schemeClr val="tx1"/>
                  </a:solidFill>
                </a:ln>
              </a:rPr>
              <a:t>интервала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4166955" y="5425131"/>
            <a:ext cx="4203395" cy="540060"/>
          </a:xfrm>
          <a:prstGeom prst="roundRect">
            <a:avLst>
              <a:gd name="adj" fmla="val 5000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n>
                  <a:solidFill>
                    <a:schemeClr val="tx1"/>
                  </a:solidFill>
                </a:ln>
              </a:rPr>
              <a:t>Задание размеров и ориентации;</a:t>
            </a:r>
          </a:p>
          <a:p>
            <a:pPr algn="ctr"/>
            <a:r>
              <a:rPr lang="ru-RU" sz="1400" dirty="0">
                <a:ln>
                  <a:solidFill>
                    <a:schemeClr val="tx1"/>
                  </a:solidFill>
                </a:ln>
              </a:rPr>
              <a:t>полей, рамок, колонтитулов</a:t>
            </a:r>
          </a:p>
        </p:txBody>
      </p:sp>
      <p:cxnSp>
        <p:nvCxnSpPr>
          <p:cNvPr id="6" name="Прямая со стрелкой 5"/>
          <p:cNvCxnSpPr>
            <a:stCxn id="18" idx="3"/>
            <a:endCxn id="31" idx="1"/>
          </p:cNvCxnSpPr>
          <p:nvPr/>
        </p:nvCxnSpPr>
        <p:spPr>
          <a:xfrm>
            <a:off x="2382373" y="1655785"/>
            <a:ext cx="1784582" cy="8073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22" idx="3"/>
            <a:endCxn id="33" idx="1"/>
          </p:cNvCxnSpPr>
          <p:nvPr/>
        </p:nvCxnSpPr>
        <p:spPr>
          <a:xfrm>
            <a:off x="2366755" y="2665629"/>
            <a:ext cx="1800200" cy="22222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7" idx="3"/>
            <a:endCxn id="32" idx="1"/>
          </p:cNvCxnSpPr>
          <p:nvPr/>
        </p:nvCxnSpPr>
        <p:spPr>
          <a:xfrm flipV="1">
            <a:off x="2371961" y="3675472"/>
            <a:ext cx="1794994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28" idx="3"/>
            <a:endCxn id="34" idx="1"/>
          </p:cNvCxnSpPr>
          <p:nvPr/>
        </p:nvCxnSpPr>
        <p:spPr>
          <a:xfrm>
            <a:off x="2377167" y="4685317"/>
            <a:ext cx="1789788" cy="10098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endCxn id="30" idx="1"/>
          </p:cNvCxnSpPr>
          <p:nvPr/>
        </p:nvCxnSpPr>
        <p:spPr>
          <a:xfrm flipV="1">
            <a:off x="2387579" y="1655785"/>
            <a:ext cx="1779376" cy="40393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34495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6091" y="133313"/>
            <a:ext cx="5310590" cy="319047"/>
          </a:xfrm>
        </p:spPr>
        <p:txBody>
          <a:bodyPr>
            <a:noAutofit/>
          </a:bodyPr>
          <a:lstStyle/>
          <a:p>
            <a:pPr algn="l"/>
            <a:r>
              <a:rPr lang="ru-RU" sz="1400" dirty="0" smtClean="0"/>
              <a:t>240. Кроссворд по теме «Обработка текстовой информации»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Управляющая кнопка: в начало 15">
            <a:hlinkClick r:id="rId3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82338" y="452360"/>
            <a:ext cx="5438096" cy="5361905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51520" y="133312"/>
            <a:ext cx="1620180" cy="3190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400" u="sng" dirty="0" smtClean="0"/>
              <a:t>По горизонтали</a:t>
            </a:r>
            <a:endParaRPr lang="ru-RU" sz="14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51520" y="1358770"/>
            <a:ext cx="1620180" cy="3190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400" u="sng" dirty="0" smtClean="0"/>
              <a:t>По вертикали</a:t>
            </a:r>
            <a:endParaRPr lang="ru-RU" sz="14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548680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/>
              <a:t>4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1520" y="908720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4599129"/>
            <a:ext cx="3240360" cy="133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4. Форматирование, применяемое к произвольным символьным фрагментам (отдельным </a:t>
            </a:r>
            <a:r>
              <a:rPr lang="ru-RU" sz="1600" dirty="0" smtClean="0"/>
              <a:t>символам</a:t>
            </a:r>
            <a:r>
              <a:rPr lang="ru-RU" sz="1600" dirty="0"/>
              <a:t>, словам, строкам, предложениям) и абзацам.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50738" y="753725"/>
            <a:ext cx="1466667" cy="200000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>
          <a:xfrm>
            <a:off x="746575" y="548680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/>
              <a:t>7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46575" y="908720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1520" y="4623228"/>
            <a:ext cx="324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7. Ориентация листа бумаги, при которой высота листа больше его ширины. 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62969" y="1493785"/>
            <a:ext cx="1724266" cy="20005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51520" y="4625841"/>
            <a:ext cx="3240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11. Этап создания текстового документа, на котором его просматривают, исправляют обнаруженные ошибки и вносят необходимые изменения.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241630" y="548680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11</a:t>
            </a:r>
            <a:endParaRPr lang="ru-RU" sz="1400" b="1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241630" y="908720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72100" y="2657681"/>
            <a:ext cx="3467584" cy="27626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51520" y="4644135"/>
            <a:ext cx="324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12. Процесс оформления текста.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759006" y="548680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12</a:t>
            </a:r>
            <a:endParaRPr lang="ru-RU" sz="1400" b="1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759006" y="908720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6237" y="3113965"/>
            <a:ext cx="3496163" cy="257211"/>
          </a:xfrm>
          <a:prstGeom prst="rect">
            <a:avLst/>
          </a:prstGeom>
        </p:spPr>
      </p:pic>
      <p:sp>
        <p:nvSpPr>
          <p:cNvPr id="29" name="Скругленный прямоугольник 28"/>
          <p:cNvSpPr/>
          <p:nvPr/>
        </p:nvSpPr>
        <p:spPr>
          <a:xfrm>
            <a:off x="2276745" y="563648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13</a:t>
            </a:r>
            <a:endParaRPr lang="ru-RU" sz="1400" b="1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276745" y="923688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51520" y="4628453"/>
            <a:ext cx="3240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13. Промежуточное хранилище данных, предоставляемое программным обеспечением и предназначенное для переноса или копирования между приложениями через операции Вырезать, Копировать, Вставить.</a:t>
            </a: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93617" y="3370862"/>
            <a:ext cx="1238423" cy="238158"/>
          </a:xfrm>
          <a:prstGeom prst="rect">
            <a:avLst/>
          </a:prstGeom>
        </p:spPr>
      </p:pic>
      <p:sp>
        <p:nvSpPr>
          <p:cNvPr id="33" name="Скругленный прямоугольник 32"/>
          <p:cNvSpPr/>
          <p:nvPr/>
        </p:nvSpPr>
        <p:spPr>
          <a:xfrm>
            <a:off x="2771800" y="563648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15</a:t>
            </a:r>
            <a:endParaRPr lang="ru-RU" sz="1400" b="1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2771800" y="923688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51520" y="4668233"/>
            <a:ext cx="3150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15. Часть текстового документа, составленная из названий разделов определённых уровней. 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91980" y="3875443"/>
            <a:ext cx="2562583" cy="228632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3288997" y="563648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17</a:t>
            </a:r>
            <a:endParaRPr lang="ru-RU" sz="1400" b="1" dirty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288997" y="923688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51520" y="4692042"/>
            <a:ext cx="3240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17. Форматирование, позволяющее быстро изменить стиль одинаковых структурных элементов во всем документе.</a:t>
            </a:r>
            <a:endParaRPr lang="ru-RU" dirty="0"/>
          </a:p>
        </p:txBody>
      </p:sp>
      <p:pic>
        <p:nvPicPr>
          <p:cNvPr id="39" name="Рисунок 3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33665" y="4351445"/>
            <a:ext cx="2038635" cy="247685"/>
          </a:xfrm>
          <a:prstGeom prst="rect">
            <a:avLst/>
          </a:prstGeom>
        </p:spPr>
      </p:pic>
      <p:sp>
        <p:nvSpPr>
          <p:cNvPr id="41" name="Скругленный прямоугольник 40"/>
          <p:cNvSpPr/>
          <p:nvPr/>
        </p:nvSpPr>
        <p:spPr>
          <a:xfrm>
            <a:off x="3806915" y="563648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19</a:t>
            </a:r>
            <a:endParaRPr lang="ru-RU" sz="1400" b="1" dirty="0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806915" y="923688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51520" y="4713238"/>
            <a:ext cx="3150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19. </a:t>
            </a:r>
            <a:r>
              <a:rPr lang="ru-RU" sz="1600" dirty="0"/>
              <a:t>Ориентация листа бумаги, при которой ширина листа больше его высоты.</a:t>
            </a:r>
          </a:p>
        </p:txBody>
      </p:sp>
      <p:pic>
        <p:nvPicPr>
          <p:cNvPr id="43" name="Рисунок 4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72100" y="5325129"/>
            <a:ext cx="2257740" cy="219106"/>
          </a:xfrm>
          <a:prstGeom prst="rect">
            <a:avLst/>
          </a:prstGeom>
        </p:spPr>
      </p:pic>
      <p:sp>
        <p:nvSpPr>
          <p:cNvPr id="45" name="Скругленный прямоугольник 44"/>
          <p:cNvSpPr/>
          <p:nvPr/>
        </p:nvSpPr>
        <p:spPr>
          <a:xfrm>
            <a:off x="251519" y="1808820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1</a:t>
            </a:r>
            <a:endParaRPr lang="ru-RU" sz="1400" b="1" dirty="0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251519" y="2168860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51520" y="4689430"/>
            <a:ext cx="30374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1. Наклонное начертание символов.</a:t>
            </a:r>
            <a:endParaRPr lang="ru-RU" dirty="0"/>
          </a:p>
        </p:txBody>
      </p:sp>
      <p:pic>
        <p:nvPicPr>
          <p:cNvPr id="47" name="Рисунок 4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93762" y="551167"/>
            <a:ext cx="209579" cy="1428950"/>
          </a:xfrm>
          <a:prstGeom prst="rect">
            <a:avLst/>
          </a:prstGeom>
        </p:spPr>
      </p:pic>
      <p:sp>
        <p:nvSpPr>
          <p:cNvPr id="49" name="Скругленный прямоугольник 48"/>
          <p:cNvSpPr/>
          <p:nvPr/>
        </p:nvSpPr>
        <p:spPr>
          <a:xfrm>
            <a:off x="746575" y="1808820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/>
              <a:t>2</a:t>
            </a: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746575" y="2168860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51519" y="4668233"/>
            <a:ext cx="324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2. Выполненные в едином стиле изображения символов, используемых для письма.</a:t>
            </a:r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88575" y="483014"/>
            <a:ext cx="247685" cy="1190791"/>
          </a:xfrm>
          <a:prstGeom prst="rect">
            <a:avLst/>
          </a:prstGeom>
        </p:spPr>
      </p:pic>
      <p:sp>
        <p:nvSpPr>
          <p:cNvPr id="53" name="Скругленный прямоугольник 52"/>
          <p:cNvSpPr/>
          <p:nvPr/>
        </p:nvSpPr>
        <p:spPr>
          <a:xfrm>
            <a:off x="1241629" y="1808820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3</a:t>
            </a:r>
            <a:endParaRPr lang="ru-RU" sz="1400" b="1" dirty="0"/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1241629" y="2168860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51520" y="4713238"/>
            <a:ext cx="3239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3. Расположение абзаца относительно боковых границ страницы.</a:t>
            </a:r>
          </a:p>
        </p:txBody>
      </p:sp>
      <p:pic>
        <p:nvPicPr>
          <p:cNvPr id="55" name="Рисунок 5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50004" y="770174"/>
            <a:ext cx="257211" cy="2838846"/>
          </a:xfrm>
          <a:prstGeom prst="rect">
            <a:avLst/>
          </a:prstGeom>
        </p:spPr>
      </p:pic>
      <p:sp>
        <p:nvSpPr>
          <p:cNvPr id="57" name="Скругленный прямоугольник 56"/>
          <p:cNvSpPr/>
          <p:nvPr/>
        </p:nvSpPr>
        <p:spPr>
          <a:xfrm>
            <a:off x="1759005" y="1808820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/>
              <a:t>5</a:t>
            </a: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1759005" y="2168860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51519" y="4734145"/>
            <a:ext cx="324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5. Интервал, определяющий расстояние между соседними строками внутри абзаца.</a:t>
            </a:r>
          </a:p>
        </p:txBody>
      </p:sp>
      <p:pic>
        <p:nvPicPr>
          <p:cNvPr id="60" name="Рисунок 5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9197" y="773705"/>
            <a:ext cx="238158" cy="3096057"/>
          </a:xfrm>
          <a:prstGeom prst="rect">
            <a:avLst/>
          </a:prstGeom>
        </p:spPr>
      </p:pic>
      <p:sp>
        <p:nvSpPr>
          <p:cNvPr id="62" name="Скругленный прямоугольник 61"/>
          <p:cNvSpPr/>
          <p:nvPr/>
        </p:nvSpPr>
        <p:spPr>
          <a:xfrm>
            <a:off x="2276745" y="1808820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6</a:t>
            </a:r>
            <a:endParaRPr lang="ru-RU" sz="1400" b="1" dirty="0"/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2276745" y="2168860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51519" y="4734145"/>
            <a:ext cx="34420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6. Текстовая информация, представленная на бумажном, электронном или ином материальном носителе.</a:t>
            </a:r>
          </a:p>
        </p:txBody>
      </p:sp>
      <p:pic>
        <p:nvPicPr>
          <p:cNvPr id="1024" name="Рисунок 1023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63912" y="1031280"/>
            <a:ext cx="238158" cy="1886213"/>
          </a:xfrm>
          <a:prstGeom prst="rect">
            <a:avLst/>
          </a:prstGeom>
        </p:spPr>
      </p:pic>
      <p:sp>
        <p:nvSpPr>
          <p:cNvPr id="66" name="Скругленный прямоугольник 65"/>
          <p:cNvSpPr/>
          <p:nvPr/>
        </p:nvSpPr>
        <p:spPr>
          <a:xfrm>
            <a:off x="2771800" y="1808820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/>
              <a:t>8</a:t>
            </a:r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2771800" y="2168860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1025" name="TextBox 1024"/>
          <p:cNvSpPr txBox="1"/>
          <p:nvPr/>
        </p:nvSpPr>
        <p:spPr>
          <a:xfrm>
            <a:off x="251520" y="4689140"/>
            <a:ext cx="33308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8. Режим работы текстового редактора, при котором символ, стоящий за курсором, заменяется символом, вводимым с клавиатуры.</a:t>
            </a:r>
          </a:p>
        </p:txBody>
      </p:sp>
      <p:pic>
        <p:nvPicPr>
          <p:cNvPr id="1027" name="Рисунок 102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42130" y="1964572"/>
            <a:ext cx="238158" cy="1419423"/>
          </a:xfrm>
          <a:prstGeom prst="rect">
            <a:avLst/>
          </a:prstGeom>
        </p:spPr>
      </p:pic>
      <p:sp>
        <p:nvSpPr>
          <p:cNvPr id="70" name="Скругленный прямоугольник 69"/>
          <p:cNvSpPr/>
          <p:nvPr/>
        </p:nvSpPr>
        <p:spPr>
          <a:xfrm>
            <a:off x="251518" y="2573905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9</a:t>
            </a:r>
            <a:endParaRPr lang="ru-RU" sz="1400" b="1" dirty="0"/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251518" y="2933945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1029" name="TextBox 1028"/>
          <p:cNvSpPr txBox="1"/>
          <p:nvPr/>
        </p:nvSpPr>
        <p:spPr>
          <a:xfrm>
            <a:off x="251518" y="4689430"/>
            <a:ext cx="3150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9. Список, элемент которого сам является списком.</a:t>
            </a:r>
          </a:p>
        </p:txBody>
      </p:sp>
      <p:pic>
        <p:nvPicPr>
          <p:cNvPr id="1030" name="Рисунок 1029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19270" y="2213865"/>
            <a:ext cx="247685" cy="3315163"/>
          </a:xfrm>
          <a:prstGeom prst="rect">
            <a:avLst/>
          </a:prstGeom>
        </p:spPr>
      </p:pic>
      <p:sp>
        <p:nvSpPr>
          <p:cNvPr id="75" name="Скругленный прямоугольник 74"/>
          <p:cNvSpPr/>
          <p:nvPr/>
        </p:nvSpPr>
        <p:spPr>
          <a:xfrm>
            <a:off x="746575" y="2573905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10</a:t>
            </a:r>
            <a:endParaRPr lang="ru-RU" sz="1400" b="1" dirty="0"/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746575" y="2933945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1031" name="TextBox 1030"/>
          <p:cNvSpPr txBox="1"/>
          <p:nvPr/>
        </p:nvSpPr>
        <p:spPr>
          <a:xfrm>
            <a:off x="240267" y="4713238"/>
            <a:ext cx="30374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10. Минимальная графическая единица </a:t>
            </a:r>
            <a:r>
              <a:rPr lang="ru-RU" sz="1600" dirty="0" smtClean="0"/>
              <a:t>текста.</a:t>
            </a:r>
            <a:endParaRPr lang="ru-RU" sz="1600" dirty="0"/>
          </a:p>
        </p:txBody>
      </p:sp>
      <p:pic>
        <p:nvPicPr>
          <p:cNvPr id="1032" name="Рисунок 1031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02270" y="2438890"/>
            <a:ext cx="190527" cy="1409897"/>
          </a:xfrm>
          <a:prstGeom prst="rect">
            <a:avLst/>
          </a:prstGeom>
        </p:spPr>
      </p:pic>
      <p:sp>
        <p:nvSpPr>
          <p:cNvPr id="79" name="Скругленный прямоугольник 78"/>
          <p:cNvSpPr/>
          <p:nvPr/>
        </p:nvSpPr>
        <p:spPr>
          <a:xfrm>
            <a:off x="1241630" y="2573905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12</a:t>
            </a:r>
            <a:endParaRPr lang="ru-RU" sz="1400" b="1" dirty="0"/>
          </a:p>
        </p:txBody>
      </p:sp>
      <p:sp>
        <p:nvSpPr>
          <p:cNvPr id="80" name="Скругленный прямоугольник 79"/>
          <p:cNvSpPr/>
          <p:nvPr/>
        </p:nvSpPr>
        <p:spPr>
          <a:xfrm>
            <a:off x="1241630" y="2933945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1033" name="TextBox 1032"/>
          <p:cNvSpPr txBox="1"/>
          <p:nvPr/>
        </p:nvSpPr>
        <p:spPr>
          <a:xfrm>
            <a:off x="240266" y="4689140"/>
            <a:ext cx="324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12. Произвольное количество следующих один за другим символов текста.</a:t>
            </a:r>
          </a:p>
        </p:txBody>
      </p:sp>
      <p:pic>
        <p:nvPicPr>
          <p:cNvPr id="1034" name="Рисунок 1033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2934" y="3096282"/>
            <a:ext cx="219106" cy="1952898"/>
          </a:xfrm>
          <a:prstGeom prst="rect">
            <a:avLst/>
          </a:prstGeom>
        </p:spPr>
      </p:pic>
      <p:sp>
        <p:nvSpPr>
          <p:cNvPr id="83" name="Скругленный прямоугольник 82"/>
          <p:cNvSpPr/>
          <p:nvPr/>
        </p:nvSpPr>
        <p:spPr>
          <a:xfrm>
            <a:off x="1759004" y="2573905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14</a:t>
            </a:r>
            <a:endParaRPr lang="ru-RU" sz="1400" b="1" dirty="0"/>
          </a:p>
        </p:txBody>
      </p:sp>
      <p:sp>
        <p:nvSpPr>
          <p:cNvPr id="84" name="Скругленный прямоугольник 83"/>
          <p:cNvSpPr/>
          <p:nvPr/>
        </p:nvSpPr>
        <p:spPr>
          <a:xfrm>
            <a:off x="1759004" y="2933945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1035" name="TextBox 1034"/>
          <p:cNvSpPr txBox="1"/>
          <p:nvPr/>
        </p:nvSpPr>
        <p:spPr>
          <a:xfrm>
            <a:off x="240266" y="4734145"/>
            <a:ext cx="32516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14. Размер шрифта</a:t>
            </a:r>
            <a:r>
              <a:rPr lang="ru-RU" sz="1600" dirty="0" smtClean="0"/>
              <a:t>.</a:t>
            </a:r>
            <a:endParaRPr lang="ru-RU" dirty="0"/>
          </a:p>
        </p:txBody>
      </p:sp>
      <p:pic>
        <p:nvPicPr>
          <p:cNvPr id="1036" name="Рисунок 1035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8079" y="3649790"/>
            <a:ext cx="219106" cy="1219370"/>
          </a:xfrm>
          <a:prstGeom prst="rect">
            <a:avLst/>
          </a:prstGeom>
        </p:spPr>
      </p:pic>
      <p:sp>
        <p:nvSpPr>
          <p:cNvPr id="87" name="Скругленный прямоугольник 86"/>
          <p:cNvSpPr/>
          <p:nvPr/>
        </p:nvSpPr>
        <p:spPr>
          <a:xfrm>
            <a:off x="2276744" y="2573905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16</a:t>
            </a:r>
            <a:endParaRPr lang="ru-RU" sz="1400" b="1" dirty="0"/>
          </a:p>
        </p:txBody>
      </p:sp>
      <p:sp>
        <p:nvSpPr>
          <p:cNvPr id="88" name="Скругленный прямоугольник 87"/>
          <p:cNvSpPr/>
          <p:nvPr/>
        </p:nvSpPr>
        <p:spPr>
          <a:xfrm>
            <a:off x="2276744" y="2933945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1037" name="TextBox 1036"/>
          <p:cNvSpPr txBox="1"/>
          <p:nvPr/>
        </p:nvSpPr>
        <p:spPr>
          <a:xfrm>
            <a:off x="240266" y="4644135"/>
            <a:ext cx="3240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16. Режим работы текстового редактора, при котором существующий текст сдвигается вправо, освобождая место вводимому тексту.</a:t>
            </a:r>
          </a:p>
        </p:txBody>
      </p:sp>
      <p:pic>
        <p:nvPicPr>
          <p:cNvPr id="1038" name="Рисунок 1037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87546" y="3887310"/>
            <a:ext cx="209579" cy="1676634"/>
          </a:xfrm>
          <a:prstGeom prst="rect">
            <a:avLst/>
          </a:prstGeom>
        </p:spPr>
      </p:pic>
      <p:sp>
        <p:nvSpPr>
          <p:cNvPr id="91" name="Скругленный прямоугольник 90"/>
          <p:cNvSpPr/>
          <p:nvPr/>
        </p:nvSpPr>
        <p:spPr>
          <a:xfrm>
            <a:off x="2771799" y="2573905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18</a:t>
            </a:r>
            <a:endParaRPr lang="ru-RU" sz="1400" b="1" dirty="0"/>
          </a:p>
        </p:txBody>
      </p:sp>
      <p:sp>
        <p:nvSpPr>
          <p:cNvPr id="92" name="Скругленный прямоугольник 91"/>
          <p:cNvSpPr/>
          <p:nvPr/>
        </p:nvSpPr>
        <p:spPr>
          <a:xfrm>
            <a:off x="2771799" y="2933945"/>
            <a:ext cx="405045" cy="27003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1039" name="TextBox 1038"/>
          <p:cNvSpPr txBox="1"/>
          <p:nvPr/>
        </p:nvSpPr>
        <p:spPr>
          <a:xfrm>
            <a:off x="240266" y="4670846"/>
            <a:ext cx="34533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18. Часть документа между двумя соседними непечатаемыми управляющими символами, получаемыми при нажатии клавиши </a:t>
            </a:r>
            <a:r>
              <a:rPr lang="ru-RU" sz="1600" dirty="0" err="1"/>
              <a:t>Enter</a:t>
            </a:r>
            <a:r>
              <a:rPr lang="ru-RU" sz="1600" dirty="0"/>
              <a:t>.</a:t>
            </a:r>
            <a:endParaRPr lang="ru-RU" dirty="0"/>
          </a:p>
        </p:txBody>
      </p:sp>
      <p:pic>
        <p:nvPicPr>
          <p:cNvPr id="1040" name="Рисунок 1039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48133" y="4588453"/>
            <a:ext cx="219106" cy="1247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22189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3" dur="5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204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5" fill="hold">
                      <p:stCondLst>
                        <p:cond delay="0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210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1" fill="hold">
                      <p:stCondLst>
                        <p:cond delay="0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5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220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1" fill="hold">
                      <p:stCondLst>
                        <p:cond delay="0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1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252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3" fill="hold">
                      <p:stCondLst>
                        <p:cond delay="0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258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9" fill="hold">
                      <p:stCondLst>
                        <p:cond delay="0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3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268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9" fill="hold">
                      <p:stCondLst>
                        <p:cond delay="0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3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274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5" fill="hold">
                      <p:stCondLst>
                        <p:cond delay="0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9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284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5" fill="hold">
                      <p:stCondLst>
                        <p:cond delay="0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9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290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1" fill="hold">
                      <p:stCondLst>
                        <p:cond delay="0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5" dur="500"/>
                                        <p:tgtEl>
                                          <p:spTgt spid="1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300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1" fill="hold">
                      <p:stCondLst>
                        <p:cond delay="0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5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306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7" fill="hold">
                      <p:stCondLst>
                        <p:cond delay="0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1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316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7" fill="hold">
                      <p:stCondLst>
                        <p:cond delay="0"/>
                      </p:stCondLst>
                      <p:childTnLst>
                        <p:par>
                          <p:cTn id="318" fill="hold">
                            <p:stCondLst>
                              <p:cond delay="0"/>
                            </p:stCondLst>
                            <p:childTnLst>
                              <p:par>
                                <p:cTn id="3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1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1" grpId="0"/>
      <p:bldP spid="11" grpId="1"/>
      <p:bldP spid="20" grpId="0"/>
      <p:bldP spid="20" grpId="1"/>
      <p:bldP spid="24" grpId="0"/>
      <p:bldP spid="24" grpId="1"/>
      <p:bldP spid="28" grpId="0"/>
      <p:bldP spid="28" grpId="1"/>
      <p:bldP spid="32" grpId="0"/>
      <p:bldP spid="32" grpId="1"/>
      <p:bldP spid="36" grpId="0"/>
      <p:bldP spid="36" grpId="1"/>
      <p:bldP spid="40" grpId="0"/>
      <p:bldP spid="40" grpId="1"/>
      <p:bldP spid="44" grpId="0"/>
      <p:bldP spid="44" grpId="1"/>
      <p:bldP spid="48" grpId="0"/>
      <p:bldP spid="48" grpId="1"/>
      <p:bldP spid="52" grpId="0"/>
      <p:bldP spid="52" grpId="1"/>
      <p:bldP spid="56" grpId="0"/>
      <p:bldP spid="56" grpId="1"/>
      <p:bldP spid="61" grpId="0"/>
      <p:bldP spid="61" grpId="1"/>
      <p:bldP spid="1025" grpId="0"/>
      <p:bldP spid="1025" grpId="1"/>
      <p:bldP spid="1029" grpId="0"/>
      <p:bldP spid="1029" grpId="1"/>
      <p:bldP spid="1031" grpId="0"/>
      <p:bldP spid="1031" grpId="1"/>
      <p:bldP spid="1033" grpId="0"/>
      <p:bldP spid="1033" grpId="1"/>
      <p:bldP spid="1035" grpId="0"/>
      <p:bldP spid="1035" grpId="1"/>
      <p:bldP spid="1037" grpId="0" build="allAtOnce"/>
      <p:bldP spid="1039" grpId="0"/>
      <p:bldP spid="1039" grpId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412776"/>
            <a:ext cx="684076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Домашнее</a:t>
            </a:r>
            <a:r>
              <a:rPr lang="ru-RU" sz="6000" dirty="0" smtClean="0"/>
              <a:t> </a:t>
            </a:r>
            <a:r>
              <a:rPr lang="ru-RU" sz="5400" dirty="0" smtClean="0"/>
              <a:t>задание</a:t>
            </a:r>
          </a:p>
          <a:p>
            <a:pPr algn="ctr"/>
            <a:endParaRPr lang="ru-RU" sz="5400" dirty="0" smtClean="0"/>
          </a:p>
          <a:p>
            <a:pPr algn="ctr"/>
            <a:r>
              <a:rPr lang="ru-RU" sz="3600" dirty="0" smtClean="0"/>
              <a:t>§4.6, № 206–239</a:t>
            </a:r>
            <a:endParaRPr lang="ru-RU" sz="3600" dirty="0"/>
          </a:p>
        </p:txBody>
      </p:sp>
      <p:sp>
        <p:nvSpPr>
          <p:cNvPr id="4098" name="AutoShape 2" descr="ÐÐ°ÑÑÐ¸Ð½ÐºÐ¸ Ð¿Ð¾ Ð·Ð°Ð¿ÑÐ¾ÑÑ Ð·Ð½Ð°ÑÐ¾Ðº Adobe PageMak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ÐÐ°ÑÑÐ¸Ð½ÐºÐ¸ Ð¿Ð¾ Ð·Ð°Ð¿ÑÐ¾ÑÑ Ð·Ð½Ð°ÑÐ¾Ðº Adobe PageMak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43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1" u="none" strike="noStrike" cap="none" normalizeH="0" baseline="0" smtClean="0">
                <a:ln>
                  <a:noFill/>
                </a:ln>
                <a:solidFill>
                  <a:srgbClr val="000090"/>
                </a:solidFill>
                <a:effectLst/>
                <a:latin typeface="Times New Roman" pitchFamily="18" charset="0"/>
                <a:cs typeface="Times New Roman" pitchFamily="18" charset="0"/>
              </a:rPr>
              <a:t>Коды национального (русского) алфавита расширенной частитаблицы ASCII</a:t>
            </a:r>
            <a:endParaRPr kumimoji="0" lang="ru-RU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143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90"/>
                </a:solidFill>
                <a:effectLst/>
                <a:latin typeface="Tahoma" pitchFamily="34" charset="0"/>
                <a:cs typeface="Tahoma" pitchFamily="34" charset="0"/>
              </a:rPr>
              <a:t>  </a:t>
            </a:r>
            <a:r>
              <a:rPr kumimoji="0" lang="ru-RU" sz="55000" b="0" i="0" u="none" strike="noStrike" cap="none" normalizeH="0" baseline="0" smtClean="0">
                <a:ln>
                  <a:noFill/>
                </a:ln>
                <a:solidFill>
                  <a:srgbClr val="000090"/>
                </a:solidFill>
                <a:effectLst/>
                <a:latin typeface="Tahoma" pitchFamily="34" charset="0"/>
                <a:cs typeface="Tahoma" pitchFamily="34" charset="0"/>
              </a:rPr>
              <a:t> 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90"/>
                </a:solidFill>
                <a:effectLst/>
                <a:latin typeface="Tahoma" pitchFamily="34" charset="0"/>
                <a:cs typeface="Tahoma" pitchFamily="34" charset="0"/>
              </a:rPr>
              <a:t>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</a:t>
            </a:r>
          </a:p>
        </p:txBody>
      </p:sp>
      <p:pic>
        <p:nvPicPr>
          <p:cNvPr id="77826" name="Picture 2" descr="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52400"/>
            <a:ext cx="5702785" cy="6553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600" y="152400"/>
            <a:ext cx="2667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Коды национального (русского) алфавита расширенной </a:t>
            </a:r>
            <a:r>
              <a:rPr lang="ru-RU" sz="2400" b="1" i="1" dirty="0" err="1" smtClean="0"/>
              <a:t>частитаблицы</a:t>
            </a:r>
            <a:r>
              <a:rPr lang="ru-RU" sz="2400" b="1" i="1" dirty="0" smtClean="0"/>
              <a:t> ASCII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2"/>
          <p:cNvSpPr>
            <a:spLocks/>
          </p:cNvSpPr>
          <p:nvPr/>
        </p:nvSpPr>
        <p:spPr bwMode="auto">
          <a:xfrm>
            <a:off x="1116013" y="188913"/>
            <a:ext cx="777716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3200" b="1" dirty="0">
                <a:latin typeface="Calibri" pitchFamily="34" charset="0"/>
              </a:rPr>
              <a:t>Представление текстовой информации в памяти компьютера</a:t>
            </a:r>
          </a:p>
        </p:txBody>
      </p:sp>
      <p:sp>
        <p:nvSpPr>
          <p:cNvPr id="16694" name="Text Box 310"/>
          <p:cNvSpPr txBox="1">
            <a:spLocks noChangeArrowheads="1"/>
          </p:cNvSpPr>
          <p:nvPr/>
        </p:nvSpPr>
        <p:spPr bwMode="auto">
          <a:xfrm>
            <a:off x="762000" y="1143000"/>
            <a:ext cx="78486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 algn="ctr"/>
            <a:r>
              <a:rPr lang="ru-RU" sz="2200" b="1" dirty="0">
                <a:latin typeface="Calibri" pitchFamily="34" charset="0"/>
              </a:rPr>
              <a:t>Коды русских букв в разных кодировках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695" name="Group 311"/>
          <p:cNvGraphicFramePr>
            <a:graphicFrameLocks noGrp="1"/>
          </p:cNvGraphicFramePr>
          <p:nvPr/>
        </p:nvGraphicFramePr>
        <p:xfrm>
          <a:off x="1143000" y="1676400"/>
          <a:ext cx="7704137" cy="2773680"/>
        </p:xfrm>
        <a:graphic>
          <a:graphicData uri="http://schemas.openxmlformats.org/drawingml/2006/table">
            <a:tbl>
              <a:tblPr/>
              <a:tblGrid>
                <a:gridCol w="1370012"/>
                <a:gridCol w="1711325"/>
                <a:gridCol w="1541463"/>
                <a:gridCol w="1497012"/>
                <a:gridCol w="1584325"/>
              </a:tblGrid>
              <a:tr h="254000">
                <a:tc row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Символ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Кодировка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Windows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КОИ-8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десятичный код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двоичный код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десятичный код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двоичный код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</a:t>
                      </a:r>
                    </a:p>
                  </a:txBody>
                  <a:tcPr horzOverflow="overflow">
                    <a:lnL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11000000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11100001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</a:t>
                      </a:r>
                    </a:p>
                  </a:txBody>
                  <a:tcPr horzOverflow="overflow">
                    <a:lnL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11000001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11100010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</a:t>
                      </a:r>
                    </a:p>
                  </a:txBody>
                  <a:tcPr horzOverflow="overflow">
                    <a:lnL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11000010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11110111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732" name="Text Box 348"/>
          <p:cNvSpPr txBox="1">
            <a:spLocks noChangeArrowheads="1"/>
          </p:cNvSpPr>
          <p:nvPr/>
        </p:nvSpPr>
        <p:spPr bwMode="auto">
          <a:xfrm>
            <a:off x="1000125" y="4714875"/>
            <a:ext cx="7848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5125" algn="just"/>
            <a:r>
              <a:rPr lang="ru-RU" sz="2000" dirty="0">
                <a:latin typeface="Calibri" pitchFamily="34" charset="0"/>
              </a:rPr>
              <a:t>   Стандарт кодирования символов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Unicode</a:t>
            </a:r>
            <a:r>
              <a:rPr lang="ru-RU" sz="2000" dirty="0">
                <a:latin typeface="Calibri" pitchFamily="34" charset="0"/>
              </a:rPr>
              <a:t> позволяет пользоваться более чем двумя языками.  </a:t>
            </a:r>
          </a:p>
          <a:p>
            <a:pPr indent="365125" algn="just"/>
            <a:r>
              <a:rPr lang="ru-RU" sz="2000" dirty="0">
                <a:latin typeface="Calibri" pitchFamily="34" charset="0"/>
              </a:rPr>
              <a:t>   В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Unicode</a:t>
            </a:r>
            <a:r>
              <a:rPr lang="ru-RU" sz="2000" dirty="0">
                <a:latin typeface="Calibri" pitchFamily="34" charset="0"/>
              </a:rPr>
              <a:t> каждый символ кодируется шестнадцатиразрядным двоичным кодом. Такое количество разрядов позволяет закодировать 65 536 различных символов: 2</a:t>
            </a:r>
            <a:r>
              <a:rPr lang="ru-RU" sz="2000" baseline="30000" dirty="0">
                <a:latin typeface="Calibri" pitchFamily="34" charset="0"/>
              </a:rPr>
              <a:t>16</a:t>
            </a:r>
            <a:r>
              <a:rPr lang="ru-RU" sz="2000" dirty="0">
                <a:latin typeface="Calibri" pitchFamily="34" charset="0"/>
              </a:rPr>
              <a:t> = 65 536.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2"/>
          <p:cNvSpPr>
            <a:spLocks/>
          </p:cNvSpPr>
          <p:nvPr/>
        </p:nvSpPr>
        <p:spPr bwMode="auto">
          <a:xfrm>
            <a:off x="1116013" y="188913"/>
            <a:ext cx="777716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3200" b="1" dirty="0">
                <a:latin typeface="Calibri" pitchFamily="34" charset="0"/>
              </a:rPr>
              <a:t>Информационный объём фрагмента текста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7164388" y="1412875"/>
            <a:ext cx="1441450" cy="498475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Bef>
                <a:spcPct val="30000"/>
              </a:spcBef>
            </a:pPr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>
                <a:latin typeface="Calibri" pitchFamily="34" charset="0"/>
              </a:rPr>
              <a:t> </a:t>
            </a:r>
            <a:r>
              <a:rPr lang="ru-RU" sz="2000">
                <a:latin typeface="Calibri" pitchFamily="34" charset="0"/>
              </a:rPr>
              <a:t>= </a:t>
            </a:r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000">
                <a:latin typeface="Calibri" pitchFamily="34" charset="0"/>
                <a:sym typeface="Symbol" pitchFamily="18" charset="2"/>
              </a:rPr>
              <a:t></a:t>
            </a:r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i</a:t>
            </a:r>
            <a:endParaRPr lang="ru-RU" sz="24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258888" y="1052513"/>
            <a:ext cx="568801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 algn="just"/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>
                <a:latin typeface="Calibri" pitchFamily="34" charset="0"/>
              </a:rPr>
              <a:t> </a:t>
            </a:r>
            <a:r>
              <a:rPr lang="en-US" sz="2000">
                <a:latin typeface="Calibri" pitchFamily="34" charset="0"/>
              </a:rPr>
              <a:t>- </a:t>
            </a:r>
            <a:r>
              <a:rPr lang="ru-RU" sz="2200">
                <a:latin typeface="Calibri" pitchFamily="34" charset="0"/>
              </a:rPr>
              <a:t>информационный объём сообщения</a:t>
            </a:r>
          </a:p>
          <a:p>
            <a:pPr indent="182563" algn="just"/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b="1" i="1">
                <a:latin typeface="Calibri" pitchFamily="34" charset="0"/>
              </a:rPr>
              <a:t> – </a:t>
            </a:r>
            <a:r>
              <a:rPr lang="ru-RU" sz="2200">
                <a:latin typeface="Calibri" pitchFamily="34" charset="0"/>
              </a:rPr>
              <a:t>количество символов</a:t>
            </a:r>
          </a:p>
          <a:p>
            <a:pPr indent="182563" algn="just"/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i="1">
                <a:latin typeface="Calibri" pitchFamily="34" charset="0"/>
              </a:rPr>
              <a:t> – </a:t>
            </a:r>
            <a:r>
              <a:rPr lang="ru-RU" sz="2200">
                <a:latin typeface="Calibri" pitchFamily="34" charset="0"/>
              </a:rPr>
              <a:t>информационный вес символа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116013" y="2349500"/>
            <a:ext cx="7848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 algn="just">
              <a:lnSpc>
                <a:spcPct val="110000"/>
              </a:lnSpc>
              <a:spcBef>
                <a:spcPct val="30000"/>
              </a:spcBef>
            </a:pPr>
            <a:r>
              <a:rPr lang="ru-RU" sz="2200">
                <a:latin typeface="Calibri" pitchFamily="34" charset="0"/>
              </a:rPr>
              <a:t>В зависимости от разрядности используемой кодировки информационный вес символа текста, создаваемого на компьютере, может быть равен:</a:t>
            </a:r>
          </a:p>
          <a:p>
            <a:pPr indent="182563" algn="just">
              <a:lnSpc>
                <a:spcPct val="110000"/>
              </a:lnSpc>
              <a:spcBef>
                <a:spcPct val="30000"/>
              </a:spcBef>
              <a:buFontTx/>
              <a:buChar char="•"/>
            </a:pPr>
            <a:r>
              <a:rPr lang="ru-RU" sz="2200">
                <a:latin typeface="Calibri" pitchFamily="34" charset="0"/>
              </a:rPr>
              <a:t>8 битов (1 байт) - </a:t>
            </a:r>
            <a:r>
              <a:rPr lang="ru-RU" sz="2200" b="1">
                <a:latin typeface="Calibri" pitchFamily="34" charset="0"/>
              </a:rPr>
              <a:t>восьмиразрядная кодировка</a:t>
            </a:r>
            <a:r>
              <a:rPr lang="ru-RU" sz="2200">
                <a:latin typeface="Calibri" pitchFamily="34" charset="0"/>
              </a:rPr>
              <a:t>;</a:t>
            </a:r>
          </a:p>
          <a:p>
            <a:pPr indent="182563" algn="just">
              <a:lnSpc>
                <a:spcPct val="110000"/>
              </a:lnSpc>
              <a:spcBef>
                <a:spcPct val="30000"/>
              </a:spcBef>
              <a:buFontTx/>
              <a:buChar char="•"/>
            </a:pPr>
            <a:r>
              <a:rPr lang="ru-RU" sz="2200">
                <a:latin typeface="Calibri" pitchFamily="34" charset="0"/>
              </a:rPr>
              <a:t>6 битов (2 байта) - </a:t>
            </a:r>
            <a:r>
              <a:rPr lang="ru-RU" sz="2200" b="1">
                <a:latin typeface="Calibri" pitchFamily="34" charset="0"/>
              </a:rPr>
              <a:t>шестнадцатиразрядная кодировка</a:t>
            </a:r>
            <a:r>
              <a:rPr lang="ru-RU" sz="2200">
                <a:latin typeface="Calibri" pitchFamily="34" charset="0"/>
              </a:rPr>
              <a:t>.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1187450" y="4581525"/>
            <a:ext cx="7777163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 algn="just">
              <a:lnSpc>
                <a:spcPct val="110000"/>
              </a:lnSpc>
              <a:spcBef>
                <a:spcPct val="30000"/>
              </a:spcBef>
            </a:pPr>
            <a:r>
              <a:rPr lang="ru-RU" sz="2200" b="1">
                <a:latin typeface="Calibri" pitchFamily="34" charset="0"/>
              </a:rPr>
              <a:t>Информационный объём</a:t>
            </a:r>
            <a:r>
              <a:rPr lang="ru-RU" sz="2200">
                <a:latin typeface="Calibri" pitchFamily="34" charset="0"/>
              </a:rPr>
              <a:t> фрагмента текста - это количество битов, байтов (килобайтов, мегабайтов), необходимых для записи фрагмента оговорённым способом кодирования.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4"/>
          <p:cNvSpPr txBox="1">
            <a:spLocks noChangeArrowheads="1"/>
          </p:cNvSpPr>
          <p:nvPr/>
        </p:nvSpPr>
        <p:spPr bwMode="auto">
          <a:xfrm>
            <a:off x="250825" y="908050"/>
            <a:ext cx="8713788" cy="481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 algn="just">
              <a:lnSpc>
                <a:spcPct val="110000"/>
              </a:lnSpc>
              <a:spcBef>
                <a:spcPct val="30000"/>
              </a:spcBef>
            </a:pPr>
            <a:r>
              <a:rPr lang="ru-RU" sz="2000">
                <a:latin typeface="Calibri" pitchFamily="34" charset="0"/>
              </a:rPr>
              <a:t>Текст состоит из символов - букв, цифр, знаков препинания и т. д., которые человек различает по начертанию.  Компьютер различает вводимые символы по их двоичному коду. Соответствие между изображениями и кодами символов устанавливается с помощью </a:t>
            </a:r>
            <a:r>
              <a:rPr lang="ru-RU" sz="2000" b="1" i="1">
                <a:latin typeface="Calibri" pitchFamily="34" charset="0"/>
              </a:rPr>
              <a:t>кодовых таблиц</a:t>
            </a:r>
            <a:r>
              <a:rPr lang="ru-RU" sz="2000">
                <a:latin typeface="Calibri" pitchFamily="34" charset="0"/>
              </a:rPr>
              <a:t>.</a:t>
            </a:r>
          </a:p>
          <a:p>
            <a:pPr indent="182563" algn="just">
              <a:lnSpc>
                <a:spcPct val="110000"/>
              </a:lnSpc>
              <a:spcBef>
                <a:spcPct val="30000"/>
              </a:spcBef>
            </a:pPr>
            <a:r>
              <a:rPr lang="ru-RU" sz="2000">
                <a:latin typeface="Calibri" pitchFamily="34" charset="0"/>
              </a:rPr>
              <a:t>В зависимости от разрядности используемой кодировки информационный вес символа текста, создаваемого на компьютере, может быть равен:</a:t>
            </a:r>
          </a:p>
          <a:p>
            <a:pPr indent="182563" algn="just">
              <a:lnSpc>
                <a:spcPct val="110000"/>
              </a:lnSpc>
              <a:spcBef>
                <a:spcPct val="30000"/>
              </a:spcBef>
              <a:buFontTx/>
              <a:buChar char="•"/>
            </a:pPr>
            <a:r>
              <a:rPr lang="ru-RU" sz="2000">
                <a:latin typeface="Calibri" pitchFamily="34" charset="0"/>
              </a:rPr>
              <a:t>8 битов (1 байт) - </a:t>
            </a:r>
            <a:r>
              <a:rPr lang="ru-RU" sz="2000" b="1" i="1">
                <a:latin typeface="Calibri" pitchFamily="34" charset="0"/>
              </a:rPr>
              <a:t>восьмиразрядная кодировка</a:t>
            </a:r>
            <a:r>
              <a:rPr lang="ru-RU" sz="2000">
                <a:latin typeface="Calibri" pitchFamily="34" charset="0"/>
              </a:rPr>
              <a:t>;</a:t>
            </a:r>
          </a:p>
          <a:p>
            <a:pPr indent="182563" algn="just">
              <a:lnSpc>
                <a:spcPct val="110000"/>
              </a:lnSpc>
              <a:spcBef>
                <a:spcPct val="30000"/>
              </a:spcBef>
              <a:buFontTx/>
              <a:buChar char="•"/>
            </a:pPr>
            <a:r>
              <a:rPr lang="ru-RU" sz="2000">
                <a:latin typeface="Calibri" pitchFamily="34" charset="0"/>
              </a:rPr>
              <a:t>6 битов (2 байта) - </a:t>
            </a:r>
            <a:r>
              <a:rPr lang="ru-RU" sz="2000" b="1" i="1">
                <a:latin typeface="Calibri" pitchFamily="34" charset="0"/>
              </a:rPr>
              <a:t>шестнадцатиразрядная кодировка</a:t>
            </a:r>
            <a:r>
              <a:rPr lang="ru-RU" sz="2000">
                <a:latin typeface="Calibri" pitchFamily="34" charset="0"/>
              </a:rPr>
              <a:t>.</a:t>
            </a:r>
          </a:p>
          <a:p>
            <a:pPr indent="182563" algn="just">
              <a:lnSpc>
                <a:spcPct val="110000"/>
              </a:lnSpc>
              <a:spcBef>
                <a:spcPct val="30000"/>
              </a:spcBef>
            </a:pPr>
            <a:r>
              <a:rPr lang="ru-RU" sz="2000">
                <a:latin typeface="Calibri" pitchFamily="34" charset="0"/>
              </a:rPr>
              <a:t>Информационный объём фрагмента текста - это количество битов, байтов (килобайтов, мегабайтов), необходимых для записи фрагмента оговорённым способом кодирования</a:t>
            </a:r>
            <a:r>
              <a:rPr lang="ru-RU">
                <a:latin typeface="Calibri" pitchFamily="34" charset="0"/>
              </a:rPr>
              <a:t>.</a:t>
            </a:r>
          </a:p>
        </p:txBody>
      </p:sp>
      <p:sp>
        <p:nvSpPr>
          <p:cNvPr id="4" name="Заголовок 3"/>
          <p:cNvSpPr>
            <a:spLocks/>
          </p:cNvSpPr>
          <p:nvPr/>
        </p:nvSpPr>
        <p:spPr bwMode="auto">
          <a:xfrm>
            <a:off x="1042988" y="188913"/>
            <a:ext cx="7643812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4000" b="1" dirty="0">
                <a:latin typeface="Calibri" pitchFamily="34" charset="0"/>
              </a:rPr>
              <a:t>Самое главное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535" y="274638"/>
            <a:ext cx="8415935" cy="949117"/>
          </a:xfrm>
        </p:spPr>
        <p:txBody>
          <a:bodyPr>
            <a:noAutofit/>
          </a:bodyPr>
          <a:lstStyle/>
          <a:p>
            <a:pPr indent="361950" algn="l"/>
            <a:r>
              <a:rPr lang="ru-RU" sz="2000" dirty="0" smtClean="0"/>
              <a:t>206. </a:t>
            </a:r>
            <a:r>
              <a:rPr lang="ru-RU" sz="2000" dirty="0"/>
              <a:t>Закодируйте тексты в коде </a:t>
            </a:r>
            <a:r>
              <a:rPr lang="en-US" sz="2000" dirty="0"/>
              <a:t>ASCII </a:t>
            </a:r>
            <a:r>
              <a:rPr lang="ru-RU" sz="2000" dirty="0"/>
              <a:t>(кодовая таблица </a:t>
            </a:r>
            <a:r>
              <a:rPr lang="ru-RU" sz="2000" dirty="0" smtClean="0"/>
              <a:t>приведена </a:t>
            </a:r>
            <a:r>
              <a:rPr lang="ru-RU" sz="2000" dirty="0"/>
              <a:t>на стр. 179-180 учебника</a:t>
            </a:r>
            <a:r>
              <a:rPr lang="ru-RU" sz="2000" dirty="0" smtClean="0"/>
              <a:t>).</a:t>
            </a:r>
            <a:endParaRPr lang="ru-RU" sz="2000" dirty="0"/>
          </a:p>
        </p:txBody>
      </p:sp>
      <p:sp>
        <p:nvSpPr>
          <p:cNvPr id="16" name="Управляющая кнопка: в начало 15">
            <a:hlinkClick r:id="rId3" action="ppaction://hlinksldjump" highlightClick="1"/>
          </p:cNvPr>
          <p:cNvSpPr/>
          <p:nvPr/>
        </p:nvSpPr>
        <p:spPr>
          <a:xfrm>
            <a:off x="7722350" y="6264315"/>
            <a:ext cx="648000" cy="360040"/>
          </a:xfrm>
          <a:prstGeom prst="actionButtonBeginning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6912260" y="6264315"/>
            <a:ext cx="648000" cy="360040"/>
          </a:xfrm>
          <a:prstGeom prst="actionButtonForwardNex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04357516"/>
              </p:ext>
            </p:extLst>
          </p:nvPr>
        </p:nvGraphicFramePr>
        <p:xfrm>
          <a:off x="326757" y="1133745"/>
          <a:ext cx="8043593" cy="1137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12923"/>
                <a:gridCol w="603067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APPLE</a:t>
                      </a:r>
                      <a:endParaRPr lang="ru-RU" sz="20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Десятичный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Двоичный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2366754" y="1898830"/>
            <a:ext cx="5580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01000001 01010000 01010000 01001100 01000101 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96159707"/>
              </p:ext>
            </p:extLst>
          </p:nvPr>
        </p:nvGraphicFramePr>
        <p:xfrm>
          <a:off x="326757" y="2381090"/>
          <a:ext cx="8043593" cy="1137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12923"/>
                <a:gridCol w="603067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DELETE</a:t>
                      </a:r>
                      <a:endParaRPr lang="ru-RU" sz="20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Десятичный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Двоичный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366754" y="3158970"/>
            <a:ext cx="6120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</a:t>
            </a:r>
            <a:r>
              <a:rPr lang="ru-RU" dirty="0" smtClean="0"/>
              <a:t>1000100</a:t>
            </a:r>
            <a:r>
              <a:rPr lang="en-US" dirty="0"/>
              <a:t> 01000101 01001100 01000101 </a:t>
            </a:r>
            <a:r>
              <a:rPr lang="en-US" dirty="0" smtClean="0"/>
              <a:t>01010100 </a:t>
            </a:r>
            <a:r>
              <a:rPr lang="en-US" dirty="0"/>
              <a:t>01000101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366754" y="1529498"/>
            <a:ext cx="1766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65 80 80 76 69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366754" y="2789638"/>
            <a:ext cx="2056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68 69 76 69 84 69</a:t>
            </a:r>
            <a:endParaRPr lang="ru-RU" dirty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94416267"/>
              </p:ext>
            </p:extLst>
          </p:nvPr>
        </p:nvGraphicFramePr>
        <p:xfrm>
          <a:off x="326757" y="3600871"/>
          <a:ext cx="8043593" cy="1137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12923"/>
                <a:gridCol w="603067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MOUSE</a:t>
                      </a:r>
                      <a:endParaRPr lang="ru-RU" sz="20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Десятичный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Двоичный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7" name="TextBox 46"/>
          <p:cNvSpPr txBox="1"/>
          <p:nvPr/>
        </p:nvSpPr>
        <p:spPr>
          <a:xfrm>
            <a:off x="2366754" y="4014065"/>
            <a:ext cx="2056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77 79 85 83 69</a:t>
            </a:r>
            <a:endParaRPr lang="ru-RU" dirty="0"/>
          </a:p>
        </p:txBody>
      </p:sp>
      <p:sp>
        <p:nvSpPr>
          <p:cNvPr id="48" name="TextBox 47"/>
          <p:cNvSpPr txBox="1"/>
          <p:nvPr/>
        </p:nvSpPr>
        <p:spPr>
          <a:xfrm>
            <a:off x="2366754" y="4364813"/>
            <a:ext cx="6120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</a:t>
            </a:r>
            <a:r>
              <a:rPr lang="ru-RU" dirty="0"/>
              <a:t>1001101</a:t>
            </a:r>
            <a:r>
              <a:rPr lang="en-US" dirty="0"/>
              <a:t> 01001111 01010101 </a:t>
            </a:r>
            <a:r>
              <a:rPr lang="en-US" dirty="0" smtClean="0"/>
              <a:t>01010011 01000101</a:t>
            </a:r>
            <a:endParaRPr lang="ru-RU" dirty="0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04315818"/>
              </p:ext>
            </p:extLst>
          </p:nvPr>
        </p:nvGraphicFramePr>
        <p:xfrm>
          <a:off x="341530" y="4856365"/>
          <a:ext cx="8043593" cy="1137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12923"/>
                <a:gridCol w="603067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Текст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7-4=3</a:t>
                      </a:r>
                      <a:endParaRPr lang="ru-RU" sz="20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Десятичный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Двоичный код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2366754" y="5264913"/>
            <a:ext cx="2056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55 45 52 61 51 </a:t>
            </a:r>
            <a:endParaRPr lang="ru-RU" dirty="0"/>
          </a:p>
        </p:txBody>
      </p:sp>
      <p:sp>
        <p:nvSpPr>
          <p:cNvPr id="50" name="TextBox 49"/>
          <p:cNvSpPr txBox="1"/>
          <p:nvPr/>
        </p:nvSpPr>
        <p:spPr>
          <a:xfrm>
            <a:off x="2366754" y="5634245"/>
            <a:ext cx="6120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00110111 00101101 </a:t>
            </a:r>
            <a:r>
              <a:rPr lang="en-US" dirty="0"/>
              <a:t>00110100 </a:t>
            </a:r>
            <a:r>
              <a:rPr lang="en-US" dirty="0" smtClean="0"/>
              <a:t>00111101 00110011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69753" y="998730"/>
            <a:ext cx="591517" cy="648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Рисунок 5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08588" y="2262689"/>
            <a:ext cx="913847" cy="648000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08369" y="3550731"/>
            <a:ext cx="914284" cy="648000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80173" y="4801579"/>
            <a:ext cx="770677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04800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</p:childTnLst>
        </p:cTn>
      </p:par>
    </p:tnLst>
    <p:bldLst>
      <p:bldP spid="33" grpId="0"/>
      <p:bldP spid="9" grpId="0"/>
      <p:bldP spid="11" grpId="0"/>
      <p:bldP spid="12" grpId="0"/>
      <p:bldP spid="47" grpId="0"/>
      <p:bldP spid="48" grpId="0"/>
      <p:bldP spid="49" grpId="0"/>
      <p:bldP spid="50" grpId="0"/>
    </p:bldLst>
  </p:timing>
</p:sld>
</file>

<file path=ppt/theme/theme1.xml><?xml version="1.0" encoding="utf-8"?>
<a:theme xmlns:a="http://schemas.openxmlformats.org/drawingml/2006/main" name="9 кл  электронные таблицы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9 кл  электронные таблицы</Template>
  <TotalTime>376</TotalTime>
  <Words>3262</Words>
  <Application>Microsoft Office PowerPoint</Application>
  <PresentationFormat>Экран (4:3)</PresentationFormat>
  <Paragraphs>701</Paragraphs>
  <Slides>45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9 кл  электронные таблицы</vt:lpstr>
      <vt:lpstr>Оценка количественных параметров текстовых документов</vt:lpstr>
      <vt:lpstr>Ключевые слова</vt:lpstr>
      <vt:lpstr>Слайд 3</vt:lpstr>
      <vt:lpstr>Слайд 4</vt:lpstr>
      <vt:lpstr>Слайд 5</vt:lpstr>
      <vt:lpstr>Слайд 6</vt:lpstr>
      <vt:lpstr>Слайд 7</vt:lpstr>
      <vt:lpstr>Слайд 8</vt:lpstr>
      <vt:lpstr>206. Закодируйте тексты в коде ASCII (кодовая таблица приведена на стр. 179-180 учебника).</vt:lpstr>
      <vt:lpstr>207. Декодируйте тексты с помощью кодовой таблицы ASCII.</vt:lpstr>
      <vt:lpstr>208. Для кодирования букв русского языка существует несколько различных кодировок, являющихся расширениями таблицы кодов ASCII. То есть первая часть каждой расширенной таблицы кодировки совпадает с таблицей ASCII, а вторая часть (коды русских букв) у каждой таблицы своя. Ниже приведён фрагмент кодовой таблицы КОИ-8 («Код обмена информацией»).  Заполните пустые ячейки таблицы КОИ-8, выполнив следующую последовательность действий: 1) отметьте символ, десятичный код которого не записан; 2) переведите двоичный код отмеченного символа в десятичную систему счисления; 3) запишите полученный десятичный код в соответствующую ячейку таблицы; 4) если в таблице остались символы, двоичный код которых не записан, то повторите действия 1-3, иначе выполните действие 5; 5) работа завершена, перейдите к выполнению следующего задания. </vt:lpstr>
      <vt:lpstr>209. Используя фрагмент кодовой таблицы КОИ-8, выполните следующие задания.</vt:lpstr>
      <vt:lpstr>210. Закодируйте тексты в КОИ-8</vt:lpstr>
      <vt:lpstr>211.  Декодируйте тексты с помощью кодировочной таблицы КОИ-8</vt:lpstr>
      <vt:lpstr>212. Приведено представление русских букв в кодовой таблице, используемой в системе Windows.  Зная, что десятичные коды прописных букв на 32 меньше кодов соответствующих строчных букв, самостоятельно заполните правую часть таблицы</vt:lpstr>
      <vt:lpstr>213. Закодируйте тексты в кодировке Windows </vt:lpstr>
      <vt:lpstr>214. Декодируйте тексты с помощью кодировочной таблицы Windows </vt:lpstr>
      <vt:lpstr>215. Определите, в какой кодировке записан текст, и расшифруйте его. </vt:lpstr>
      <vt:lpstr>216. Петя и Коля пишут друг другу электронные письма в кодировке КОИ-8. Однажды Петя ошибся и отправил письмо в кодировке Windows. Коля получил письмо и, как всегда, прочитал его в КОИ-8. Получился бессмысленный текст, одно из предложений которого имело вид:</vt:lpstr>
      <vt:lpstr>Слайд 20</vt:lpstr>
      <vt:lpstr>217. Укажите истинные высказывания.</vt:lpstr>
      <vt:lpstr>218. Считая, что каждый символ кодируется одним байтом, определите, чему равен информационный объём следующей пословицы.</vt:lpstr>
      <vt:lpstr>219. В кодировке Unicode на каждый символ отводится 2 байта. Определите в этой кодировке информационный объём следующей пословицы.</vt:lpstr>
      <vt:lpstr>220. В кодировке КОИ-8 каждый символ кодируется 8 битами. Определите информационный объём сообщения в этой кодировке.</vt:lpstr>
      <vt:lpstr>221. В текстовом режиме экран монитора компьютера обычно разбивается на 25 строк по 80 символов в строке. Определите объём текстовой информации, занимающей весь экран монитора, в кодировке КОИ-8.</vt:lpstr>
      <vt:lpstr>222. В какой кодировочной таблице можно закодировать 65 536 различных символов?</vt:lpstr>
      <vt:lpstr>223. Информационное сообщение на русском языке, первоначально записанное в 8-битовом коде КОИ-8, было перекодировано в 16-битовую кодировку Unicode. В результате его объём увеличился на 8000 битов. Найдите информационный объём сообщения до перекодировки.</vt:lpstr>
      <vt:lpstr>224. Информационное сообщение на русском языке, первоначально записанное в 8-битовом коде Windows, было перекодировано в 16-битовую кодировку Unicode. В результате информационный объём сообщения стал равен 2 Мбайт. Найдите количество символов в сообщении.</vt:lpstr>
      <vt:lpstr>225. Сообщение занимает 3 страницы по 40 строк, в каждой строке записано 60 символов. Информационный объём всего сообщения равен 14 400 байтов. Сколько двоичных разрядов было использовано на кодирование одного символа?</vt:lpstr>
      <vt:lpstr>226. Сообщение, информационный объём которого равен 10 Кбайт, занимает 8 страниц по 32 строки, в каждой из которых записано 40 символов. Сколько символов в алфавите, на котором записано это сообщение?</vt:lpstr>
      <vt:lpstr>227. Информационный объём сообщения, записанного в 16-битовом коде Unicode, составляет 12 Кбайт. Сколько страниц занимает это сообщение, если известно, что на каждой странице 64 строки по 32 символа в строке?</vt:lpstr>
      <vt:lpstr>228. Информационный объём сообщения, записанного в 8-битовом коде КОИ-8, составляет 8 Кбайт. Сколько листов бумаги потребуется для распечатки этого текста при двусторонней печати, если каждая страница содержит 32 строки по 40 символов в строке?</vt:lpstr>
      <vt:lpstr>229. Зная, что в кодировке ASCII десятичный код каждой строчной латинской буквы на 32 больше кода соответствующей прописной буквы, декодируйте следующее сообщение:</vt:lpstr>
      <vt:lpstr>230. В таблице ниже представлена часть кодовой таблицы ASCII: Каков десятичный код символа «q»?</vt:lpstr>
      <vt:lpstr>231. В кодировке ASCII последовательностью десятичных чисел 66 65 83 73 67 закодировано слово BASIC. Какая последовательность десятичных чисел будет соответствовать этому слову, записанному строчными буквами?</vt:lpstr>
      <vt:lpstr>232. Десятичный код латинской буквы «е» в кодовой таблице ASCII равен 101. Какая последовательность десятичных кодов будет соответствовать слову «hello»?</vt:lpstr>
      <vt:lpstr>233. Из имеющихся фрагментов текста «1999», «2011», «файл», «file», «2аЗЬ» выберите тот, которому соответствует наименьшая сумма кодов символов в таблице ASCII.</vt:lpstr>
      <vt:lpstr>234. Средняя скорость передачи данных по некоторому каналу связи равна 29 Кбит/с. Сколько секунд потребуется для передачи по этому каналу 50 страниц текста, если считать, что один символ кодируется одним байтом и на каждой странице в среднем 96 символов?</vt:lpstr>
      <vt:lpstr>235. Скорость передачи данных по некоторому каналу связи равна 32 Кбит/с. Передача текстового файла через это соединение заняла 48 с. Сколько страниц содержал переданный текст, если известно, что один символ кодируется 2 байтами и на каждой странице в среднем 128 символов?</vt:lpstr>
      <vt:lpstr>236. Для кодирования каждой буквы используется двузначное число. Известно, что буква «е» закодирована числом 20. Среди слов «полка», «поле», «пока», «кол» есть слова, кодируемые последовательностями цифр: 11321220, 11321022. Пользуясь данным кодом, закодируйте слово «колокол».</vt:lpstr>
      <vt:lpstr>237. Документ состоит из текстовой и графической информации. Текст содержит 60 строк по 40 символов в каждой строке; информационный вес одного символа — 8 битов. Размер 8-цветного изображения — 240 х 300 пикселей. Вычислите информационный объём этого документа, ответ выразите в байтах.</vt:lpstr>
      <vt:lpstr>238. Рукопись автора содержит 1600 страниц. На каждой странице 128 строк, в каждой строке 64 символа. Каждый символ кодируется 16 битами. Кроме того, рукопись содержит 600 иллюстраций по 5 Мбайт каждая. Можно ли записать в несжатом виде файл с рукописью на флеш-карту объёмом 4 Гбайт? Каков информационный объём рукописи в мегабайтах?</vt:lpstr>
      <vt:lpstr>239. Установите соответствие между объектами и действиями, которые можно выполнять с ними. </vt:lpstr>
      <vt:lpstr>240. Кроссворд по теме «Обработка текстовой информации»</vt:lpstr>
      <vt:lpstr>Слайд 45</vt:lpstr>
    </vt:vector>
  </TitlesOfParts>
  <Company>DOM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Nelinov</dc:creator>
  <cp:lastModifiedBy>Sergey</cp:lastModifiedBy>
  <cp:revision>44</cp:revision>
  <dcterms:created xsi:type="dcterms:W3CDTF">2018-03-30T03:52:18Z</dcterms:created>
  <dcterms:modified xsi:type="dcterms:W3CDTF">2019-01-30T16:58:14Z</dcterms:modified>
</cp:coreProperties>
</file>