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308" r:id="rId4"/>
    <p:sldId id="307" r:id="rId5"/>
    <p:sldId id="299" r:id="rId6"/>
    <p:sldId id="283" r:id="rId7"/>
    <p:sldId id="302" r:id="rId8"/>
    <p:sldId id="306" r:id="rId9"/>
    <p:sldId id="281" r:id="rId10"/>
    <p:sldId id="280" r:id="rId11"/>
    <p:sldId id="323" r:id="rId12"/>
    <p:sldId id="282" r:id="rId13"/>
    <p:sldId id="321" r:id="rId14"/>
    <p:sldId id="322" r:id="rId15"/>
    <p:sldId id="284" r:id="rId16"/>
    <p:sldId id="285" r:id="rId17"/>
    <p:sldId id="316" r:id="rId18"/>
    <p:sldId id="317" r:id="rId19"/>
    <p:sldId id="318" r:id="rId20"/>
    <p:sldId id="319" r:id="rId21"/>
    <p:sldId id="320" r:id="rId22"/>
    <p:sldId id="315" r:id="rId23"/>
    <p:sldId id="314" r:id="rId24"/>
    <p:sldId id="313" r:id="rId25"/>
    <p:sldId id="312" r:id="rId26"/>
    <p:sldId id="311" r:id="rId27"/>
    <p:sldId id="310" r:id="rId28"/>
    <p:sldId id="309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2886-6288-4A81-B7A6-30C48BD9C353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48200" y="2743200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</a:t>
            </a:r>
          </a:p>
          <a:p>
            <a:r>
              <a:rPr lang="ru-RU" dirty="0" smtClean="0"/>
              <a:t>Учитель информатики ГБОУ СОШ№275</a:t>
            </a:r>
          </a:p>
          <a:p>
            <a:r>
              <a:rPr lang="ru-RU" dirty="0" err="1" smtClean="0"/>
              <a:t>Нелинов</a:t>
            </a:r>
            <a:r>
              <a:rPr lang="ru-RU" dirty="0" smtClean="0"/>
              <a:t> С.В.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62373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Санкт-Петербург 20</a:t>
            </a:r>
            <a:r>
              <a:rPr lang="en-US" dirty="0" smtClean="0"/>
              <a:t>19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Обобщение и систематизация основных понятий темы «Обработка текстовой информации». Проверочная работа</a:t>
            </a: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828800"/>
            <a:ext cx="6481763" cy="936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ОБРАБОТКА ТЕКСТОВОЙ ИНФОРМАЦИИ</a:t>
            </a:r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457201"/>
            <a:ext cx="7848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Положение курсора в слове с ошибкой отмечено чёрточкой: </a:t>
            </a:r>
            <a:r>
              <a:rPr lang="ru-RU" sz="3200" b="1" dirty="0" smtClean="0"/>
              <a:t>МО|АНИТОР</a:t>
            </a:r>
            <a:endParaRPr lang="en-US" sz="3200" b="1" dirty="0" smtClean="0"/>
          </a:p>
          <a:p>
            <a:r>
              <a:rPr lang="ru-RU" sz="3200" dirty="0" smtClean="0"/>
              <a:t>Чтобы </a:t>
            </a:r>
            <a:r>
              <a:rPr lang="ru-RU" sz="3200" dirty="0" smtClean="0"/>
              <a:t>исправить ошибку, следует нажать клавишу</a:t>
            </a:r>
            <a:r>
              <a:rPr lang="ru-RU" sz="3200" dirty="0" smtClean="0"/>
              <a:t>:</a:t>
            </a:r>
            <a:endParaRPr lang="en-US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а) </a:t>
            </a:r>
            <a:r>
              <a:rPr lang="ru-RU" sz="3200" dirty="0" err="1" smtClean="0"/>
              <a:t>Delete</a:t>
            </a:r>
            <a:endParaRPr lang="en-US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б) </a:t>
            </a:r>
            <a:r>
              <a:rPr lang="ru-RU" sz="3200" dirty="0" err="1" smtClean="0"/>
              <a:t>Backspace</a:t>
            </a:r>
            <a:endParaRPr lang="en-US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в) </a:t>
            </a:r>
            <a:r>
              <a:rPr lang="ru-RU" sz="3200" dirty="0" err="1" smtClean="0"/>
              <a:t>Delete</a:t>
            </a:r>
            <a:r>
              <a:rPr lang="ru-RU" sz="3200" dirty="0" smtClean="0"/>
              <a:t> или </a:t>
            </a:r>
            <a:r>
              <a:rPr lang="ru-RU" sz="3200" dirty="0" err="1" smtClean="0"/>
              <a:t>Backspace</a:t>
            </a:r>
            <a:endParaRPr lang="ru-RU" sz="3200" dirty="0" smtClean="0"/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762000"/>
            <a:ext cx="7848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Положение курсора в слове с ошибкой отмечено чертой: ДИАГРАММ|МА</a:t>
            </a:r>
            <a:endParaRPr lang="ru-RU" sz="3200" dirty="0" smtClean="0"/>
          </a:p>
          <a:p>
            <a:r>
              <a:rPr lang="ru-RU" sz="3200" dirty="0" smtClean="0"/>
              <a:t>Чтобы исправить ошибку, следует нажать клавишу</a:t>
            </a:r>
            <a:r>
              <a:rPr lang="ru-RU" sz="3200" dirty="0" smtClean="0"/>
              <a:t>:</a:t>
            </a:r>
          </a:p>
          <a:p>
            <a:endParaRPr lang="ru-RU" sz="3200" dirty="0" smtClean="0"/>
          </a:p>
          <a:p>
            <a:r>
              <a:rPr lang="ru-RU" sz="3200" dirty="0" smtClean="0"/>
              <a:t>а) </a:t>
            </a:r>
            <a:r>
              <a:rPr lang="ru-RU" sz="3200" dirty="0" err="1" smtClean="0"/>
              <a:t>Delete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б) </a:t>
            </a:r>
            <a:r>
              <a:rPr lang="ru-RU" sz="3200" dirty="0" err="1" smtClean="0"/>
              <a:t>Backspace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в) </a:t>
            </a:r>
            <a:r>
              <a:rPr lang="ru-RU" sz="3200" dirty="0" err="1" smtClean="0"/>
              <a:t>Delete</a:t>
            </a:r>
            <a:r>
              <a:rPr lang="ru-RU" sz="3200" dirty="0" smtClean="0"/>
              <a:t> или </a:t>
            </a:r>
            <a:r>
              <a:rPr lang="ru-RU" sz="3200" dirty="0" err="1" smtClean="0"/>
              <a:t>Backspace</a:t>
            </a:r>
            <a:endParaRPr lang="ru-RU" sz="3200" dirty="0" smtClean="0"/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685800"/>
            <a:ext cx="76962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Текст, набранный в текстовом редакторе, хранится на внешнем запоминающем устройстве в виде</a:t>
            </a:r>
            <a:r>
              <a:rPr lang="ru-RU" sz="3200" b="1" dirty="0" smtClean="0"/>
              <a:t>:</a:t>
            </a:r>
          </a:p>
          <a:p>
            <a:endParaRPr lang="ru-RU" sz="3200" dirty="0" smtClean="0"/>
          </a:p>
          <a:p>
            <a:r>
              <a:rPr lang="ru-RU" sz="3200" dirty="0" smtClean="0"/>
              <a:t>а) </a:t>
            </a:r>
            <a:r>
              <a:rPr lang="ru-RU" sz="3200" dirty="0" smtClean="0"/>
              <a:t>файла</a:t>
            </a:r>
          </a:p>
          <a:p>
            <a:endParaRPr lang="ru-RU" sz="3200" dirty="0" smtClean="0"/>
          </a:p>
          <a:p>
            <a:r>
              <a:rPr lang="ru-RU" sz="3200" dirty="0" smtClean="0"/>
              <a:t>б) таблицы </a:t>
            </a:r>
            <a:r>
              <a:rPr lang="ru-RU" sz="3200" dirty="0" smtClean="0"/>
              <a:t>кодировки</a:t>
            </a:r>
          </a:p>
          <a:p>
            <a:endParaRPr lang="ru-RU" sz="3200" dirty="0" smtClean="0"/>
          </a:p>
          <a:p>
            <a:r>
              <a:rPr lang="ru-RU" sz="3200" dirty="0" smtClean="0"/>
              <a:t>в) </a:t>
            </a:r>
            <a:r>
              <a:rPr lang="ru-RU" sz="3200" dirty="0" smtClean="0"/>
              <a:t>каталога</a:t>
            </a:r>
          </a:p>
          <a:p>
            <a:endParaRPr lang="ru-RU" sz="3200" dirty="0" smtClean="0"/>
          </a:p>
          <a:p>
            <a:r>
              <a:rPr lang="ru-RU" sz="3200" dirty="0" smtClean="0"/>
              <a:t>г) папки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609600"/>
            <a:ext cx="8001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Если фрагмент поместили в буфер обмена, то сколько раз его можно вставить в текст</a:t>
            </a:r>
            <a:r>
              <a:rPr lang="ru-RU" sz="3200" b="1" dirty="0" smtClean="0"/>
              <a:t>?</a:t>
            </a:r>
          </a:p>
          <a:p>
            <a:endParaRPr lang="ru-RU" sz="3200" dirty="0" smtClean="0"/>
          </a:p>
          <a:p>
            <a:r>
              <a:rPr lang="ru-RU" sz="3200" dirty="0" smtClean="0"/>
              <a:t>а) </a:t>
            </a:r>
            <a:r>
              <a:rPr lang="ru-RU" sz="3200" dirty="0" smtClean="0"/>
              <a:t>один</a:t>
            </a:r>
          </a:p>
          <a:p>
            <a:endParaRPr lang="ru-RU" sz="3200" dirty="0" smtClean="0"/>
          </a:p>
          <a:p>
            <a:r>
              <a:rPr lang="ru-RU" sz="3200" dirty="0" smtClean="0"/>
              <a:t>б) это зависит от количества строк в данном </a:t>
            </a:r>
            <a:r>
              <a:rPr lang="ru-RU" sz="3200" dirty="0" smtClean="0"/>
              <a:t>фрагменте</a:t>
            </a:r>
          </a:p>
          <a:p>
            <a:endParaRPr lang="ru-RU" sz="3200" dirty="0" smtClean="0"/>
          </a:p>
          <a:p>
            <a:r>
              <a:rPr lang="ru-RU" sz="3200" dirty="0" smtClean="0"/>
              <a:t>в) столько раз, сколько требуется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533400"/>
            <a:ext cx="8001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Буфер обмена — это</a:t>
            </a:r>
            <a:r>
              <a:rPr lang="ru-RU" sz="3200" b="1" dirty="0" smtClean="0"/>
              <a:t>:</a:t>
            </a:r>
          </a:p>
          <a:p>
            <a:endParaRPr lang="ru-RU" sz="3200" dirty="0" smtClean="0"/>
          </a:p>
          <a:p>
            <a:r>
              <a:rPr lang="ru-RU" sz="3200" dirty="0" smtClean="0"/>
              <a:t>а) раздел оперативной </a:t>
            </a:r>
            <a:r>
              <a:rPr lang="ru-RU" sz="3200" dirty="0" smtClean="0"/>
              <a:t>памяти</a:t>
            </a:r>
          </a:p>
          <a:p>
            <a:endParaRPr lang="ru-RU" sz="3200" dirty="0" smtClean="0"/>
          </a:p>
          <a:p>
            <a:r>
              <a:rPr lang="ru-RU" sz="3200" dirty="0" smtClean="0"/>
              <a:t>б) раздел жёсткого магнитного </a:t>
            </a:r>
            <a:r>
              <a:rPr lang="ru-RU" sz="3200" dirty="0" smtClean="0"/>
              <a:t>диска</a:t>
            </a:r>
          </a:p>
          <a:p>
            <a:endParaRPr lang="ru-RU" sz="3200" dirty="0" smtClean="0"/>
          </a:p>
          <a:p>
            <a:r>
              <a:rPr lang="ru-RU" sz="3200" dirty="0" smtClean="0"/>
              <a:t>в) часть устройства </a:t>
            </a:r>
            <a:r>
              <a:rPr lang="ru-RU" sz="3200" dirty="0" smtClean="0"/>
              <a:t>ввода</a:t>
            </a:r>
          </a:p>
          <a:p>
            <a:endParaRPr lang="ru-RU" sz="3200" dirty="0" smtClean="0"/>
          </a:p>
          <a:p>
            <a:r>
              <a:rPr lang="ru-RU" sz="3200" dirty="0" smtClean="0"/>
              <a:t>г) раздел ПЗУ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200" y="381000"/>
            <a:ext cx="7620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Э</a:t>
            </a:r>
            <a:r>
              <a:rPr lang="ru-RU" sz="3200" b="1" dirty="0" smtClean="0"/>
              <a:t>тап </a:t>
            </a:r>
            <a:r>
              <a:rPr lang="ru-RU" sz="3200" b="1" dirty="0" smtClean="0"/>
              <a:t>подготовки текстового документа, на котором он заносится во внешнюю память, называется</a:t>
            </a:r>
            <a:r>
              <a:rPr lang="ru-RU" sz="3200" b="1" dirty="0" smtClean="0"/>
              <a:t>:</a:t>
            </a:r>
          </a:p>
          <a:p>
            <a:endParaRPr lang="ru-RU" sz="3200" dirty="0" smtClean="0"/>
          </a:p>
          <a:p>
            <a:r>
              <a:rPr lang="ru-RU" sz="3200" dirty="0" smtClean="0"/>
              <a:t>а) </a:t>
            </a:r>
            <a:r>
              <a:rPr lang="ru-RU" sz="3200" dirty="0" smtClean="0"/>
              <a:t>копированием</a:t>
            </a:r>
          </a:p>
          <a:p>
            <a:endParaRPr lang="ru-RU" sz="3200" dirty="0" smtClean="0"/>
          </a:p>
          <a:p>
            <a:r>
              <a:rPr lang="ru-RU" sz="3200" dirty="0" smtClean="0"/>
              <a:t>б) </a:t>
            </a:r>
            <a:r>
              <a:rPr lang="ru-RU" sz="3200" dirty="0" smtClean="0"/>
              <a:t>сохранением</a:t>
            </a:r>
          </a:p>
          <a:p>
            <a:endParaRPr lang="ru-RU" sz="3200" dirty="0" smtClean="0"/>
          </a:p>
          <a:p>
            <a:r>
              <a:rPr lang="ru-RU" sz="3200" dirty="0" smtClean="0"/>
              <a:t>в) </a:t>
            </a:r>
            <a:r>
              <a:rPr lang="ru-RU" sz="3200" dirty="0" smtClean="0"/>
              <a:t>форматированием</a:t>
            </a:r>
          </a:p>
          <a:p>
            <a:endParaRPr lang="ru-RU" sz="3200" dirty="0" smtClean="0"/>
          </a:p>
          <a:p>
            <a:r>
              <a:rPr lang="ru-RU" sz="3200" dirty="0" smtClean="0"/>
              <a:t>г) вводом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200" y="457201"/>
            <a:ext cx="7772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Для хранения текста в восьмибитовой кодировке требуется </a:t>
            </a:r>
            <a:r>
              <a:rPr lang="ru-RU" sz="3200" b="1" dirty="0" smtClean="0"/>
              <a:t>10 </a:t>
            </a:r>
            <a:r>
              <a:rPr lang="ru-RU" sz="3200" b="1" dirty="0" smtClean="0"/>
              <a:t>Кбайт. Сколько страниц займёт этот текст, если на странице размещается 40 строк по 64 символа в строке</a:t>
            </a:r>
            <a:r>
              <a:rPr lang="ru-RU" sz="3200" b="1" dirty="0" smtClean="0"/>
              <a:t>?</a:t>
            </a:r>
          </a:p>
          <a:p>
            <a:endParaRPr lang="ru-RU" sz="3200" dirty="0" smtClean="0"/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0600" y="3581400"/>
            <a:ext cx="7416824" cy="20882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Ответ: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304800"/>
            <a:ext cx="8001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Автоматическое устройство осуществило перекодировку информационного сообщения на русском языке, первоначально записанного в 16-битовом коде </a:t>
            </a:r>
            <a:r>
              <a:rPr lang="ru-RU" sz="3200" b="1" dirty="0" err="1" smtClean="0"/>
              <a:t>Unicode</a:t>
            </a:r>
            <a:r>
              <a:rPr lang="ru-RU" sz="3200" b="1" dirty="0" smtClean="0"/>
              <a:t>, в 8-битовую кодировку КОИ-8. При этом информационное сообщение уменьшилось на 800 битов. Какова длина сообщения в символах?</a:t>
            </a:r>
            <a:endParaRPr lang="ru-RU" sz="3200" dirty="0" smtClean="0"/>
          </a:p>
          <a:p>
            <a:r>
              <a:rPr lang="ru-RU" sz="3200" dirty="0" smtClean="0"/>
              <a:t>а) 50</a:t>
            </a:r>
          </a:p>
          <a:p>
            <a:r>
              <a:rPr lang="ru-RU" sz="3200" dirty="0" smtClean="0"/>
              <a:t>б) 100</a:t>
            </a:r>
          </a:p>
          <a:p>
            <a:r>
              <a:rPr lang="ru-RU" sz="3200" dirty="0" smtClean="0"/>
              <a:t>в) 200</a:t>
            </a:r>
          </a:p>
          <a:p>
            <a:r>
              <a:rPr lang="ru-RU" sz="3200" dirty="0" smtClean="0"/>
              <a:t>г) 800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685800"/>
            <a:ext cx="7772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Считая, что каждый символ кодируется в кодировке </a:t>
            </a:r>
            <a:r>
              <a:rPr lang="ru-RU" sz="3200" b="1" dirty="0" err="1" smtClean="0"/>
              <a:t>Unicode</a:t>
            </a:r>
            <a:r>
              <a:rPr lang="ru-RU" sz="3200" b="1" dirty="0" smtClean="0"/>
              <a:t>, оцените информационный объём следующей фразы:</a:t>
            </a:r>
            <a:endParaRPr lang="ru-RU" sz="3200" dirty="0" smtClean="0"/>
          </a:p>
          <a:p>
            <a:r>
              <a:rPr lang="ru-RU" sz="3200" dirty="0" smtClean="0"/>
              <a:t>В шести литрах 6000 миллилитров.</a:t>
            </a:r>
          </a:p>
          <a:p>
            <a:r>
              <a:rPr lang="ru-RU" sz="3200" dirty="0" smtClean="0"/>
              <a:t>а) 1024 байта</a:t>
            </a:r>
          </a:p>
          <a:p>
            <a:r>
              <a:rPr lang="ru-RU" sz="3200" dirty="0" smtClean="0"/>
              <a:t>б) 1024 бита</a:t>
            </a:r>
          </a:p>
          <a:p>
            <a:r>
              <a:rPr lang="ru-RU" sz="3200" dirty="0" smtClean="0"/>
              <a:t>в) 512 байтов</a:t>
            </a:r>
          </a:p>
          <a:p>
            <a:r>
              <a:rPr lang="ru-RU" sz="3200" dirty="0" smtClean="0"/>
              <a:t>г) 512 битов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609601"/>
            <a:ext cx="8077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Считая, что каждый символ кодируется одним байтом, определите, чему равен информационный объём следующего высказывания Жан-Жака Руссо:</a:t>
            </a:r>
            <a:endParaRPr lang="ru-RU" sz="3200" dirty="0" smtClean="0"/>
          </a:p>
          <a:p>
            <a:r>
              <a:rPr lang="ru-RU" sz="3200" dirty="0" smtClean="0"/>
              <a:t>Тысячи путей ведут к заблуждению, к истине — только один,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4038600"/>
            <a:ext cx="7416824" cy="20882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Ответ: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+mn-lt"/>
                <a:ea typeface="+mn-ea"/>
                <a:cs typeface="+mn-cs"/>
              </a:rPr>
              <a:t>Пояснительная</a:t>
            </a: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  <a:ea typeface="+mn-ea"/>
                <a:cs typeface="+mn-cs"/>
              </a:rPr>
              <a:t> </a:t>
            </a:r>
            <a:r>
              <a:rPr lang="ru-RU" sz="3200" b="1" dirty="0" smtClean="0">
                <a:latin typeface="+mn-lt"/>
                <a:ea typeface="+mn-ea"/>
                <a:cs typeface="+mn-cs"/>
              </a:rPr>
              <a:t>записка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Цель: обобщение и проверка знаний, умений, приобретённых в результате изучения тем.</a:t>
            </a:r>
          </a:p>
          <a:p>
            <a:r>
              <a:rPr lang="ru-RU" dirty="0" smtClean="0"/>
              <a:t>УМК по информатике </a:t>
            </a:r>
            <a:r>
              <a:rPr lang="ru-RU" dirty="0" err="1" smtClean="0"/>
              <a:t>Босовой</a:t>
            </a:r>
            <a:r>
              <a:rPr lang="ru-RU" dirty="0" smtClean="0"/>
              <a:t> Л.Л., </a:t>
            </a:r>
            <a:r>
              <a:rPr lang="ru-RU" dirty="0" err="1" smtClean="0"/>
              <a:t>Босовой</a:t>
            </a:r>
            <a:r>
              <a:rPr lang="ru-RU" dirty="0" smtClean="0"/>
              <a:t> А.Ю.</a:t>
            </a:r>
          </a:p>
          <a:p>
            <a:r>
              <a:rPr lang="ru-RU" dirty="0" smtClean="0"/>
              <a:t>Проверочная </a:t>
            </a:r>
            <a:r>
              <a:rPr lang="ru-RU" dirty="0" smtClean="0"/>
              <a:t>работа в формате теста содержит </a:t>
            </a:r>
            <a:r>
              <a:rPr lang="ru-RU" dirty="0" smtClean="0"/>
              <a:t>27 </a:t>
            </a:r>
            <a:r>
              <a:rPr lang="ru-RU" dirty="0" smtClean="0"/>
              <a:t>заданий.</a:t>
            </a:r>
          </a:p>
          <a:p>
            <a:r>
              <a:rPr lang="ru-RU" dirty="0" smtClean="0"/>
              <a:t>Тестовые вопросы и задания делятся на два типа:</a:t>
            </a:r>
          </a:p>
          <a:p>
            <a:r>
              <a:rPr lang="ru-RU" dirty="0" smtClean="0"/>
              <a:t>закрытого (с выбором одного или нескольких правильных ответов из предложенных вариантов) и открытого (вопросы с кратким ответом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На выполнение работы отводится  </a:t>
            </a:r>
            <a:r>
              <a:rPr lang="ru-RU" dirty="0" smtClean="0"/>
              <a:t>30-40 </a:t>
            </a:r>
            <a:r>
              <a:rPr lang="ru-RU" dirty="0" smtClean="0"/>
              <a:t>минут.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457200"/>
            <a:ext cx="79248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 неком текстовом процессоре можно использовать только один шрифт и два варианта начертания — полужирное начертание и курсив. Сколько различных начертаний символов можно получить?</a:t>
            </a:r>
            <a:endParaRPr lang="ru-RU" sz="3200" dirty="0" smtClean="0"/>
          </a:p>
          <a:p>
            <a:r>
              <a:rPr lang="ru-RU" sz="3200" dirty="0" smtClean="0"/>
              <a:t>а) </a:t>
            </a:r>
            <a:r>
              <a:rPr lang="ru-RU" sz="3200" dirty="0" smtClean="0"/>
              <a:t>2</a:t>
            </a:r>
          </a:p>
          <a:p>
            <a:endParaRPr lang="ru-RU" sz="3200" dirty="0" smtClean="0"/>
          </a:p>
          <a:p>
            <a:r>
              <a:rPr lang="ru-RU" sz="3200" dirty="0" smtClean="0"/>
              <a:t>б) </a:t>
            </a:r>
            <a:r>
              <a:rPr lang="ru-RU" sz="3200" dirty="0" smtClean="0"/>
              <a:t>3</a:t>
            </a:r>
          </a:p>
          <a:p>
            <a:endParaRPr lang="ru-RU" sz="3200" dirty="0" smtClean="0"/>
          </a:p>
          <a:p>
            <a:r>
              <a:rPr lang="ru-RU" sz="3200" dirty="0" smtClean="0"/>
              <a:t>в) </a:t>
            </a:r>
            <a:r>
              <a:rPr lang="ru-RU" sz="3200" dirty="0" smtClean="0"/>
              <a:t>4</a:t>
            </a:r>
          </a:p>
          <a:p>
            <a:endParaRPr lang="ru-RU" sz="3200" dirty="0" smtClean="0"/>
          </a:p>
          <a:p>
            <a:r>
              <a:rPr lang="ru-RU" sz="3200" dirty="0" smtClean="0"/>
              <a:t>г) 6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381001"/>
            <a:ext cx="78486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Сколько слов будет найдено в процессе автоматического поиска в предложении: «Далеко за отмелью, в ельнике, раздалась птичья трель», если в качестве образца задать слово «ель»?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0600" y="3581400"/>
            <a:ext cx="7416824" cy="20882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Ответ: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32" name="Text Box 44"/>
          <p:cNvSpPr txBox="1">
            <a:spLocks noChangeArrowheads="1"/>
          </p:cNvSpPr>
          <p:nvPr/>
        </p:nvSpPr>
        <p:spPr bwMode="auto">
          <a:xfrm>
            <a:off x="914400" y="228600"/>
            <a:ext cx="8077200" cy="89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82563">
              <a:lnSpc>
                <a:spcPct val="80000"/>
              </a:lnSpc>
            </a:pPr>
            <a:r>
              <a:rPr lang="ru-RU" sz="3200" b="1" dirty="0" smtClean="0"/>
              <a:t>Выберите параметры, устанавливаемые при задании параметров страницы:</a:t>
            </a:r>
          </a:p>
        </p:txBody>
      </p:sp>
      <p:graphicFrame>
        <p:nvGraphicFramePr>
          <p:cNvPr id="37933" name="Group 45"/>
          <p:cNvGraphicFramePr>
            <a:graphicFrameLocks noGrp="1"/>
          </p:cNvGraphicFramePr>
          <p:nvPr/>
        </p:nvGraphicFramePr>
        <p:xfrm>
          <a:off x="1295400" y="1676400"/>
          <a:ext cx="6629400" cy="4800600"/>
        </p:xfrm>
        <a:graphic>
          <a:graphicData uri="http://schemas.openxmlformats.org/drawingml/2006/table">
            <a:tbl>
              <a:tblPr/>
              <a:tblGrid>
                <a:gridCol w="1800642"/>
                <a:gridCol w="4828758"/>
              </a:tblGrid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ориентация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стиль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размер шрифта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размер бумаги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номера страниц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междустрочные интервалы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отступы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выравнивание абзацев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начертание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895600" y="3429000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Calibri" pitchFamily="34" charset="0"/>
              </a:rPr>
              <a:t>Начертание </a:t>
            </a:r>
            <a:r>
              <a:rPr lang="ru-RU" dirty="0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grpSp>
        <p:nvGrpSpPr>
          <p:cNvPr id="2" name="Группа 42"/>
          <p:cNvGrpSpPr/>
          <p:nvPr/>
        </p:nvGrpSpPr>
        <p:grpSpPr>
          <a:xfrm>
            <a:off x="1371600" y="1676400"/>
            <a:ext cx="6911975" cy="4824413"/>
            <a:chOff x="1403350" y="1844675"/>
            <a:chExt cx="6911975" cy="4824413"/>
          </a:xfrm>
        </p:grpSpPr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2914650" y="1844675"/>
              <a:ext cx="3889375" cy="3603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Шрифт </a:t>
              </a:r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2914650" y="2276475"/>
              <a:ext cx="3889375" cy="3603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Выравнивание  </a:t>
              </a:r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2914650" y="2708275"/>
              <a:ext cx="3889375" cy="3603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Интервал после </a:t>
              </a:r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2914650" y="31416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Отступ первой строки</a:t>
              </a:r>
            </a:p>
          </p:txBody>
        </p:sp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2914650" y="40052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Цвет </a:t>
              </a:r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2914650" y="44370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Междустрочный интервал </a:t>
              </a: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2914650" y="48688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Отступ слева  </a:t>
              </a:r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2914650" y="5300663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Отступ перед </a:t>
              </a:r>
            </a:p>
          </p:txBody>
        </p:sp>
        <p:sp>
          <p:nvSpPr>
            <p:cNvPr id="21" name="Rectangle 5"/>
            <p:cNvSpPr>
              <a:spLocks noChangeArrowheads="1"/>
            </p:cNvSpPr>
            <p:nvPr/>
          </p:nvSpPr>
          <p:spPr bwMode="auto">
            <a:xfrm>
              <a:off x="2914650" y="5805488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Размер (кегль) шрифта</a:t>
              </a:r>
            </a:p>
          </p:txBody>
        </p:sp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2914650" y="6237288"/>
              <a:ext cx="3889375" cy="3603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tx1"/>
                  </a:solidFill>
                  <a:latin typeface="Calibri" pitchFamily="34" charset="0"/>
                </a:rPr>
                <a:t>Отступ справа </a:t>
              </a:r>
            </a:p>
          </p:txBody>
        </p:sp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 rot="-5400000">
              <a:off x="-685006" y="4004469"/>
              <a:ext cx="4752975" cy="57626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38100" algn="ctr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Calibri" pitchFamily="34" charset="0"/>
                </a:rPr>
                <a:t>Свойства  символов</a:t>
              </a:r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 rot="-5400000">
              <a:off x="5650706" y="4004470"/>
              <a:ext cx="4752975" cy="576262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38100" algn="ctr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Calibri" pitchFamily="34" charset="0"/>
                </a:rPr>
                <a:t>Свойства  абзацев </a:t>
              </a:r>
            </a:p>
          </p:txBody>
        </p:sp>
      </p:grpSp>
      <p:sp>
        <p:nvSpPr>
          <p:cNvPr id="42" name="Text Box 29"/>
          <p:cNvSpPr txBox="1">
            <a:spLocks noChangeArrowheads="1"/>
          </p:cNvSpPr>
          <p:nvPr/>
        </p:nvSpPr>
        <p:spPr bwMode="auto">
          <a:xfrm>
            <a:off x="609600" y="304800"/>
            <a:ext cx="8229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Определите, к какой группе относятся следующие свойства.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69" name="Text Box 81"/>
          <p:cNvSpPr txBox="1">
            <a:spLocks noChangeArrowheads="1"/>
          </p:cNvSpPr>
          <p:nvPr/>
        </p:nvSpPr>
        <p:spPr bwMode="auto">
          <a:xfrm>
            <a:off x="1905000" y="1066800"/>
            <a:ext cx="5257800" cy="36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82563" algn="just">
              <a:lnSpc>
                <a:spcPct val="80000"/>
              </a:lnSpc>
            </a:pPr>
            <a:r>
              <a:rPr lang="ru-RU" sz="2200" dirty="0" smtClean="0">
                <a:latin typeface="Calibri" pitchFamily="34" charset="0"/>
              </a:rPr>
              <a:t>Выберите </a:t>
            </a:r>
            <a:r>
              <a:rPr lang="ru-RU" sz="2200" dirty="0">
                <a:latin typeface="Calibri" pitchFamily="34" charset="0"/>
              </a:rPr>
              <a:t>форматы текстовых файлов:</a:t>
            </a:r>
          </a:p>
        </p:txBody>
      </p:sp>
      <p:graphicFrame>
        <p:nvGraphicFramePr>
          <p:cNvPr id="6" name="Group 82"/>
          <p:cNvGraphicFramePr>
            <a:graphicFrameLocks noGrp="1"/>
          </p:cNvGraphicFramePr>
          <p:nvPr/>
        </p:nvGraphicFramePr>
        <p:xfrm>
          <a:off x="1600200" y="1752600"/>
          <a:ext cx="6096000" cy="4572000"/>
        </p:xfrm>
        <a:graphic>
          <a:graphicData uri="http://schemas.openxmlformats.org/drawingml/2006/table">
            <a:tbl>
              <a:tblPr/>
              <a:tblGrid>
                <a:gridCol w="1655762"/>
                <a:gridCol w="4440238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ODT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GIF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TXT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JPEG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DOC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PDF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RTF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HTML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EXE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Symbol" pitchFamily="18" charset="2"/>
                        </a:rPr>
                        <a:t>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BMP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>
          <a:xfrm>
            <a:off x="107504" y="6303963"/>
            <a:ext cx="2133600" cy="365125"/>
          </a:xfrm>
        </p:spPr>
        <p:txBody>
          <a:bodyPr/>
          <a:lstStyle/>
          <a:p>
            <a:fld id="{CA0E6F83-2574-434B-AFDE-EA7B8780AB48}" type="datetime8">
              <a:rPr lang="ru-RU" smtClean="0">
                <a:solidFill>
                  <a:schemeClr val="bg1"/>
                </a:solidFill>
              </a:rPr>
              <a:pPr/>
              <a:t>18.11.2022 15:27</a:t>
            </a:fld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338" name="Заголовок 2"/>
          <p:cNvSpPr>
            <a:spLocks/>
          </p:cNvSpPr>
          <p:nvPr/>
        </p:nvSpPr>
        <p:spPr bwMode="auto">
          <a:xfrm>
            <a:off x="1042988" y="188913"/>
            <a:ext cx="76438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 smtClean="0"/>
              <a:t>Соедините стрелками</a:t>
            </a:r>
            <a:endParaRPr lang="ru-RU" sz="3200" b="1" dirty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843213" y="1844675"/>
            <a:ext cx="3889375" cy="360363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Calibri" pitchFamily="34" charset="0"/>
              </a:rPr>
              <a:t>Замена одного символа на другой 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843213" y="2276475"/>
            <a:ext cx="3889375" cy="360363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Calibri" pitchFamily="34" charset="0"/>
              </a:rPr>
              <a:t>Вставка пропущенного слова  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2843213" y="2708275"/>
            <a:ext cx="3889375" cy="360363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Calibri" pitchFamily="34" charset="0"/>
              </a:rPr>
              <a:t>Изменение шрифта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843213" y="3141663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Calibri" pitchFamily="34" charset="0"/>
              </a:rPr>
              <a:t>Удаление фрагмента текста 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843213" y="3573463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Calibri" pitchFamily="34" charset="0"/>
              </a:rPr>
              <a:t>Выравнивание текста по ширине  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843213" y="4005263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Calibri" pitchFamily="34" charset="0"/>
              </a:rPr>
              <a:t>Проверка правописания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43213" y="4437063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Изменение межстрочного расстояния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843213" y="4868863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Изменение размеров полей страницы 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43213" y="5300663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Calibri" pitchFamily="34" charset="0"/>
              </a:rPr>
              <a:t>Удаление ошибочного символа 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843213" y="5805488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Calibri" pitchFamily="34" charset="0"/>
              </a:rPr>
              <a:t>Поиск и замена 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43213" y="6237288"/>
            <a:ext cx="3889375" cy="3603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Calibri" pitchFamily="34" charset="0"/>
              </a:rPr>
              <a:t>Перемещение фрагмента текста 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 rot="-5400000">
            <a:off x="-756444" y="4004470"/>
            <a:ext cx="4752975" cy="576262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latin typeface="Calibri" pitchFamily="34" charset="0"/>
              </a:rPr>
              <a:t>Редактирование 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 rot="-5400000">
            <a:off x="5579269" y="4004469"/>
            <a:ext cx="4752975" cy="576263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>
                <a:latin typeface="Calibri" pitchFamily="34" charset="0"/>
              </a:rPr>
              <a:t>форматирование </a:t>
            </a:r>
          </a:p>
        </p:txBody>
      </p:sp>
      <p:sp>
        <p:nvSpPr>
          <p:cNvPr id="37917" name="Text Box 29"/>
          <p:cNvSpPr txBox="1">
            <a:spLocks noChangeArrowheads="1"/>
          </p:cNvSpPr>
          <p:nvPr/>
        </p:nvSpPr>
        <p:spPr bwMode="auto">
          <a:xfrm>
            <a:off x="755576" y="836712"/>
            <a:ext cx="7704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sz="2200" dirty="0">
                <a:latin typeface="Calibri" pitchFamily="34" charset="0"/>
              </a:rPr>
              <a:t>Определите, к какой группе относятся следующие свойства.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34129238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0" grpId="1" animBg="1"/>
      <p:bldP spid="34821" grpId="0" animBg="1"/>
      <p:bldP spid="34821" grpId="1" animBg="1"/>
      <p:bldP spid="34822" grpId="0" animBg="1"/>
      <p:bldP spid="34822" grpId="1" animBg="1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37917" grpId="0"/>
      <p:bldP spid="37917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Заголовок 2"/>
          <p:cNvSpPr>
            <a:spLocks/>
          </p:cNvSpPr>
          <p:nvPr/>
        </p:nvSpPr>
        <p:spPr bwMode="auto">
          <a:xfrm>
            <a:off x="894557" y="338053"/>
            <a:ext cx="76438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3200" b="1" dirty="0" smtClean="0"/>
              <a:t>Укажите названия свойств символов</a:t>
            </a:r>
            <a:endParaRPr lang="ru-RU" sz="3200" b="1" dirty="0"/>
          </a:p>
        </p:txBody>
      </p:sp>
      <p:grpSp>
        <p:nvGrpSpPr>
          <p:cNvPr id="18" name="Группа 22"/>
          <p:cNvGrpSpPr/>
          <p:nvPr/>
        </p:nvGrpSpPr>
        <p:grpSpPr>
          <a:xfrm>
            <a:off x="755973" y="1196752"/>
            <a:ext cx="7777162" cy="4969098"/>
            <a:chOff x="755973" y="1196752"/>
            <a:chExt cx="7777162" cy="4969098"/>
          </a:xfrm>
        </p:grpSpPr>
        <p:sp>
          <p:nvSpPr>
            <p:cNvPr id="29702" name="Rectangle 6"/>
            <p:cNvSpPr>
              <a:spLocks noChangeArrowheads="1"/>
            </p:cNvSpPr>
            <p:nvPr/>
          </p:nvSpPr>
          <p:spPr bwMode="auto">
            <a:xfrm>
              <a:off x="755973" y="3429000"/>
              <a:ext cx="1584325" cy="273685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Выполненные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в едином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стиле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изображения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символов</a:t>
              </a:r>
            </a:p>
          </p:txBody>
        </p:sp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2772098" y="3429000"/>
              <a:ext cx="1584325" cy="273685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Высота</a:t>
              </a:r>
            </a:p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шрифта</a:t>
              </a:r>
            </a:p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от нижнего</a:t>
              </a:r>
            </a:p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края самой</a:t>
              </a:r>
            </a:p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низкой буквы</a:t>
              </a:r>
            </a:p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до верхнего</a:t>
              </a:r>
            </a:p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края самой</a:t>
              </a:r>
            </a:p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высокой</a:t>
              </a:r>
            </a:p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буквы</a:t>
              </a: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4932685" y="3429000"/>
              <a:ext cx="1727200" cy="273685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Нормальное</a:t>
              </a:r>
            </a:p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Полужирное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sz="1600" b="1" dirty="0">
                  <a:solidFill>
                    <a:schemeClr val="tx1"/>
                  </a:solidFill>
                  <a:cs typeface="Arial" charset="0"/>
                </a:rPr>
                <a:t>Курсивное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sz="1600" b="1" dirty="0">
                  <a:solidFill>
                    <a:schemeClr val="tx1"/>
                  </a:solidFill>
                  <a:cs typeface="Arial" charset="0"/>
                </a:rPr>
                <a:t>Подчёркнутое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sz="1600" b="1" dirty="0" smtClean="0">
                  <a:solidFill>
                    <a:schemeClr val="tx1"/>
                  </a:solidFill>
                  <a:cs typeface="Arial" charset="0"/>
                </a:rPr>
                <a:t>Надстрочное </a:t>
              </a:r>
              <a:r>
                <a:rPr lang="ru-RU" sz="1600" b="1" dirty="0">
                  <a:solidFill>
                    <a:schemeClr val="tx1"/>
                  </a:solidFill>
                  <a:cs typeface="Arial" charset="0"/>
                </a:rPr>
                <a:t>(</a:t>
              </a:r>
              <a:r>
                <a:rPr lang="en-US" sz="1600" b="1" dirty="0">
                  <a:solidFill>
                    <a:schemeClr val="tx1"/>
                  </a:solidFill>
                  <a:cs typeface="Arial" charset="0"/>
                </a:rPr>
                <a:t>x3)</a:t>
              </a:r>
              <a:endParaRPr lang="ru-RU" sz="1600" b="1" dirty="0">
                <a:solidFill>
                  <a:schemeClr val="tx1"/>
                </a:solidFill>
                <a:cs typeface="Arial" charset="0"/>
              </a:endParaRPr>
            </a:p>
            <a:p>
              <a:pPr algn="ctr">
                <a:spcBef>
                  <a:spcPct val="50000"/>
                </a:spcBef>
                <a:defRPr/>
              </a:pPr>
              <a:r>
                <a:rPr lang="ru-RU" sz="1600" b="1" dirty="0">
                  <a:solidFill>
                    <a:schemeClr val="tx1"/>
                  </a:solidFill>
                  <a:cs typeface="Arial" charset="0"/>
                </a:rPr>
                <a:t>Подстрочное</a:t>
              </a:r>
              <a:r>
                <a:rPr lang="en-US" sz="1600" b="1" dirty="0">
                  <a:solidFill>
                    <a:schemeClr val="tx1"/>
                  </a:solidFill>
                  <a:cs typeface="Arial" charset="0"/>
                </a:rPr>
                <a:t> (x2</a:t>
              </a:r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)</a:t>
              </a:r>
              <a:endParaRPr lang="ru-RU" sz="12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6948810" y="3429000"/>
              <a:ext cx="1584325" cy="273685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Цвет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видимой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части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символа</a:t>
              </a:r>
            </a:p>
          </p:txBody>
        </p:sp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 flipH="1" flipV="1">
              <a:off x="1548135" y="2924175"/>
              <a:ext cx="0" cy="504825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5" name="Line 15"/>
            <p:cNvSpPr>
              <a:spLocks noChangeShapeType="1"/>
            </p:cNvSpPr>
            <p:nvPr/>
          </p:nvSpPr>
          <p:spPr bwMode="auto">
            <a:xfrm flipH="1" flipV="1">
              <a:off x="3564260" y="2997200"/>
              <a:ext cx="0" cy="431800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6" name="Line 15"/>
            <p:cNvSpPr>
              <a:spLocks noChangeShapeType="1"/>
            </p:cNvSpPr>
            <p:nvPr/>
          </p:nvSpPr>
          <p:spPr bwMode="auto">
            <a:xfrm flipH="1" flipV="1">
              <a:off x="5867723" y="2924175"/>
              <a:ext cx="0" cy="503238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 flipH="1" flipV="1">
              <a:off x="7740973" y="2924175"/>
              <a:ext cx="0" cy="503238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755973" y="2565400"/>
              <a:ext cx="1584325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2987824" y="1196752"/>
              <a:ext cx="3600450" cy="50323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cs typeface="Arial" charset="0"/>
                </a:rPr>
                <a:t>Свойства символа</a:t>
              </a:r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 flipH="1" flipV="1">
              <a:off x="1548135" y="1989138"/>
              <a:ext cx="0" cy="576262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1548135" y="1989138"/>
              <a:ext cx="6192838" cy="0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2483173" y="2565400"/>
              <a:ext cx="2232025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 flipH="1" flipV="1">
              <a:off x="3564260" y="1989138"/>
              <a:ext cx="0" cy="576262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4859660" y="2565400"/>
              <a:ext cx="2016125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H="1" flipV="1">
              <a:off x="5867723" y="1989138"/>
              <a:ext cx="0" cy="576262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7020248" y="2565400"/>
              <a:ext cx="1512887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...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H="1" flipV="1">
              <a:off x="7740973" y="1989138"/>
              <a:ext cx="0" cy="576262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 flipV="1">
              <a:off x="4788223" y="1700213"/>
              <a:ext cx="0" cy="288925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ru-RU" sz="1900"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507124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Заголовок 2"/>
          <p:cNvSpPr>
            <a:spLocks/>
          </p:cNvSpPr>
          <p:nvPr/>
        </p:nvSpPr>
        <p:spPr bwMode="auto">
          <a:xfrm>
            <a:off x="533400" y="304800"/>
            <a:ext cx="82264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ru-RU" sz="2800" b="1" dirty="0" smtClean="0">
                <a:solidFill>
                  <a:schemeClr val="tx2"/>
                </a:solidFill>
                <a:latin typeface="Calibri" pitchFamily="34" charset="0"/>
              </a:rPr>
              <a:t>Соедините </a:t>
            </a:r>
            <a:r>
              <a:rPr lang="ru-RU" sz="2800" b="1" dirty="0" smtClean="0">
                <a:solidFill>
                  <a:schemeClr val="tx2"/>
                </a:solidFill>
                <a:latin typeface="Calibri" pitchFamily="34" charset="0"/>
              </a:rPr>
              <a:t>линиями основные элементы окна текстового процессора и соответствующие им названия.</a:t>
            </a:r>
            <a:endParaRPr lang="ru-RU" sz="28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395536" y="1974850"/>
            <a:ext cx="8569076" cy="4482428"/>
            <a:chOff x="395536" y="1974850"/>
            <a:chExt cx="8569076" cy="4482428"/>
          </a:xfrm>
        </p:grpSpPr>
        <p:sp>
          <p:nvSpPr>
            <p:cNvPr id="35855" name="Text Box 15"/>
            <p:cNvSpPr txBox="1">
              <a:spLocks noChangeArrowheads="1"/>
            </p:cNvSpPr>
            <p:nvPr/>
          </p:nvSpPr>
          <p:spPr bwMode="auto">
            <a:xfrm>
              <a:off x="6732587" y="2348880"/>
              <a:ext cx="2232025" cy="38472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1900">
                  <a:latin typeface="+mn-lt"/>
                  <a:cs typeface="Arial" charset="0"/>
                </a:rPr>
                <a:t>Строка заголовка</a:t>
              </a:r>
            </a:p>
          </p:txBody>
        </p:sp>
        <p:sp>
          <p:nvSpPr>
            <p:cNvPr id="35856" name="Text Box 16"/>
            <p:cNvSpPr txBox="1">
              <a:spLocks noChangeArrowheads="1"/>
            </p:cNvSpPr>
            <p:nvPr/>
          </p:nvSpPr>
          <p:spPr bwMode="auto">
            <a:xfrm>
              <a:off x="6732587" y="3069605"/>
              <a:ext cx="2232025" cy="38472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1900">
                  <a:latin typeface="+mn-lt"/>
                  <a:cs typeface="Arial" charset="0"/>
                </a:rPr>
                <a:t>Строка меню</a:t>
              </a:r>
            </a:p>
          </p:txBody>
        </p:sp>
        <p:sp>
          <p:nvSpPr>
            <p:cNvPr id="35857" name="Text Box 17"/>
            <p:cNvSpPr txBox="1">
              <a:spLocks noChangeArrowheads="1"/>
            </p:cNvSpPr>
            <p:nvPr/>
          </p:nvSpPr>
          <p:spPr bwMode="auto">
            <a:xfrm>
              <a:off x="6732587" y="3645867"/>
              <a:ext cx="2232025" cy="38472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1900" dirty="0">
                  <a:latin typeface="+mn-lt"/>
                  <a:cs typeface="Arial" charset="0"/>
                </a:rPr>
                <a:t>Рабочая область</a:t>
              </a:r>
            </a:p>
          </p:txBody>
        </p:sp>
        <p:sp>
          <p:nvSpPr>
            <p:cNvPr id="35858" name="Text Box 18"/>
            <p:cNvSpPr txBox="1">
              <a:spLocks noChangeArrowheads="1"/>
            </p:cNvSpPr>
            <p:nvPr/>
          </p:nvSpPr>
          <p:spPr bwMode="auto">
            <a:xfrm>
              <a:off x="6732587" y="4220542"/>
              <a:ext cx="2232025" cy="67710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1900" dirty="0">
                  <a:latin typeface="+mn-lt"/>
                  <a:cs typeface="Arial" charset="0"/>
                </a:rPr>
                <a:t>Панели инструментов</a:t>
              </a:r>
            </a:p>
          </p:txBody>
        </p:sp>
        <p:sp>
          <p:nvSpPr>
            <p:cNvPr id="35859" name="Text Box 19"/>
            <p:cNvSpPr txBox="1">
              <a:spLocks noChangeArrowheads="1"/>
            </p:cNvSpPr>
            <p:nvPr/>
          </p:nvSpPr>
          <p:spPr bwMode="auto">
            <a:xfrm>
              <a:off x="6732587" y="5085730"/>
              <a:ext cx="2232025" cy="38472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1900">
                  <a:latin typeface="+mn-lt"/>
                  <a:cs typeface="Arial" charset="0"/>
                </a:rPr>
                <a:t>Строка состояния</a:t>
              </a:r>
            </a:p>
          </p:txBody>
        </p:sp>
        <p:sp>
          <p:nvSpPr>
            <p:cNvPr id="35860" name="Text Box 20"/>
            <p:cNvSpPr txBox="1">
              <a:spLocks noChangeArrowheads="1"/>
            </p:cNvSpPr>
            <p:nvPr/>
          </p:nvSpPr>
          <p:spPr bwMode="auto">
            <a:xfrm>
              <a:off x="6732587" y="5733430"/>
              <a:ext cx="2232025" cy="38472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1900">
                  <a:latin typeface="+mn-lt"/>
                  <a:cs typeface="Arial" charset="0"/>
                </a:rPr>
                <a:t>Линейка</a:t>
              </a:r>
            </a:p>
          </p:txBody>
        </p:sp>
        <p:pic>
          <p:nvPicPr>
            <p:cNvPr id="20498" name="Picture 1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974850"/>
              <a:ext cx="5472608" cy="4482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042702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2" name="Заголовок 2"/>
          <p:cNvSpPr>
            <a:spLocks/>
          </p:cNvSpPr>
          <p:nvPr/>
        </p:nvSpPr>
        <p:spPr bwMode="auto">
          <a:xfrm>
            <a:off x="1116013" y="188913"/>
            <a:ext cx="764381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3200" b="1" dirty="0" smtClean="0"/>
              <a:t>Вставьте пропущенные термины</a:t>
            </a:r>
            <a:endParaRPr lang="ru-RU" sz="3200" b="1" dirty="0"/>
          </a:p>
        </p:txBody>
      </p:sp>
      <p:grpSp>
        <p:nvGrpSpPr>
          <p:cNvPr id="5" name="Группа 29"/>
          <p:cNvGrpSpPr/>
          <p:nvPr/>
        </p:nvGrpSpPr>
        <p:grpSpPr>
          <a:xfrm>
            <a:off x="827584" y="1412776"/>
            <a:ext cx="7777163" cy="4752975"/>
            <a:chOff x="1187450" y="1916113"/>
            <a:chExt cx="7777163" cy="4752975"/>
          </a:xfrm>
        </p:grpSpPr>
        <p:sp>
          <p:nvSpPr>
            <p:cNvPr id="31751" name="Rectangle 7"/>
            <p:cNvSpPr>
              <a:spLocks noChangeArrowheads="1"/>
            </p:cNvSpPr>
            <p:nvPr/>
          </p:nvSpPr>
          <p:spPr bwMode="auto">
            <a:xfrm>
              <a:off x="3708400" y="2205038"/>
              <a:ext cx="2012950" cy="395287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Бумажная </a:t>
              </a:r>
            </a:p>
          </p:txBody>
        </p:sp>
        <p:sp>
          <p:nvSpPr>
            <p:cNvPr id="31752" name="Rectangle 8"/>
            <p:cNvSpPr>
              <a:spLocks noChangeArrowheads="1"/>
            </p:cNvSpPr>
            <p:nvPr/>
          </p:nvSpPr>
          <p:spPr bwMode="auto">
            <a:xfrm>
              <a:off x="3673475" y="2781300"/>
              <a:ext cx="2051050" cy="39528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31753" name="Line 9"/>
            <p:cNvSpPr>
              <a:spLocks noChangeShapeType="1"/>
            </p:cNvSpPr>
            <p:nvPr/>
          </p:nvSpPr>
          <p:spPr bwMode="auto">
            <a:xfrm flipV="1">
              <a:off x="2700338" y="2420938"/>
              <a:ext cx="1008062" cy="215900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31754" name="Line 10"/>
            <p:cNvSpPr>
              <a:spLocks noChangeShapeType="1"/>
            </p:cNvSpPr>
            <p:nvPr/>
          </p:nvSpPr>
          <p:spPr bwMode="auto">
            <a:xfrm>
              <a:off x="2700338" y="2636838"/>
              <a:ext cx="1008062" cy="287337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/>
          </p:nvSpPr>
          <p:spPr bwMode="auto">
            <a:xfrm>
              <a:off x="6589713" y="3141663"/>
              <a:ext cx="1873250" cy="395287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Раздел  </a:t>
              </a:r>
            </a:p>
          </p:txBody>
        </p:sp>
        <p:sp>
          <p:nvSpPr>
            <p:cNvPr id="31756" name="Rectangle 12"/>
            <p:cNvSpPr>
              <a:spLocks noChangeArrowheads="1"/>
            </p:cNvSpPr>
            <p:nvPr/>
          </p:nvSpPr>
          <p:spPr bwMode="auto">
            <a:xfrm>
              <a:off x="6589713" y="3644900"/>
              <a:ext cx="1873250" cy="39528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Подраздел  </a:t>
              </a:r>
            </a:p>
          </p:txBody>
        </p:sp>
        <p:sp>
          <p:nvSpPr>
            <p:cNvPr id="31757" name="Rectangle 13"/>
            <p:cNvSpPr>
              <a:spLocks noChangeArrowheads="1"/>
            </p:cNvSpPr>
            <p:nvPr/>
          </p:nvSpPr>
          <p:spPr bwMode="auto">
            <a:xfrm>
              <a:off x="6589713" y="4149725"/>
              <a:ext cx="1908175" cy="39528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Пункт  </a:t>
              </a:r>
            </a:p>
          </p:txBody>
        </p:sp>
        <p:sp>
          <p:nvSpPr>
            <p:cNvPr id="31758" name="Rectangle 14"/>
            <p:cNvSpPr>
              <a:spLocks noChangeArrowheads="1"/>
            </p:cNvSpPr>
            <p:nvPr/>
          </p:nvSpPr>
          <p:spPr bwMode="auto">
            <a:xfrm>
              <a:off x="6589713" y="4724400"/>
              <a:ext cx="1908175" cy="39528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Абзац  </a:t>
              </a:r>
            </a:p>
          </p:txBody>
        </p:sp>
        <p:sp>
          <p:nvSpPr>
            <p:cNvPr id="31759" name="Rectangle 15"/>
            <p:cNvSpPr>
              <a:spLocks noChangeArrowheads="1"/>
            </p:cNvSpPr>
            <p:nvPr/>
          </p:nvSpPr>
          <p:spPr bwMode="auto">
            <a:xfrm>
              <a:off x="6589713" y="5229225"/>
              <a:ext cx="1906587" cy="39528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 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31760" name="Rectangle 16"/>
            <p:cNvSpPr>
              <a:spLocks noChangeArrowheads="1"/>
            </p:cNvSpPr>
            <p:nvPr/>
          </p:nvSpPr>
          <p:spPr bwMode="auto">
            <a:xfrm>
              <a:off x="3851275" y="3716338"/>
              <a:ext cx="1873250" cy="936625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Текстовые</a:t>
              </a:r>
            </a:p>
            <a:p>
              <a:pPr algn="ctr"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редакторы </a:t>
              </a:r>
            </a:p>
          </p:txBody>
        </p:sp>
        <p:sp>
          <p:nvSpPr>
            <p:cNvPr id="31772" name="Line 28"/>
            <p:cNvSpPr>
              <a:spLocks noChangeShapeType="1"/>
            </p:cNvSpPr>
            <p:nvPr/>
          </p:nvSpPr>
          <p:spPr bwMode="auto">
            <a:xfrm flipV="1">
              <a:off x="2771775" y="4076700"/>
              <a:ext cx="1079500" cy="827088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31777" name="Line 33"/>
            <p:cNvSpPr>
              <a:spLocks noChangeShapeType="1"/>
            </p:cNvSpPr>
            <p:nvPr/>
          </p:nvSpPr>
          <p:spPr bwMode="auto">
            <a:xfrm>
              <a:off x="2806700" y="4868863"/>
              <a:ext cx="1044575" cy="504825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/>
          </p:nvSpPr>
          <p:spPr bwMode="auto">
            <a:xfrm>
              <a:off x="6516688" y="2060575"/>
              <a:ext cx="1981200" cy="900113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Структура </a:t>
              </a:r>
            </a:p>
            <a:p>
              <a:pPr algn="ctr"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текстового</a:t>
              </a:r>
            </a:p>
            <a:p>
              <a:pPr algn="ctr"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документа  </a:t>
              </a:r>
            </a:p>
          </p:txBody>
        </p:sp>
        <p:sp>
          <p:nvSpPr>
            <p:cNvPr id="2" name="Rectangle 15"/>
            <p:cNvSpPr>
              <a:spLocks noChangeArrowheads="1"/>
            </p:cNvSpPr>
            <p:nvPr/>
          </p:nvSpPr>
          <p:spPr bwMode="auto">
            <a:xfrm>
              <a:off x="6589713" y="5734050"/>
              <a:ext cx="1906587" cy="39528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Слово    </a:t>
              </a:r>
            </a:p>
          </p:txBody>
        </p:sp>
        <p:sp>
          <p:nvSpPr>
            <p:cNvPr id="3" name="Rectangle 15"/>
            <p:cNvSpPr>
              <a:spLocks noChangeArrowheads="1"/>
            </p:cNvSpPr>
            <p:nvPr/>
          </p:nvSpPr>
          <p:spPr bwMode="auto">
            <a:xfrm>
              <a:off x="6589713" y="6237288"/>
              <a:ext cx="1906587" cy="395287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...  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2565" name="Rectangle 37"/>
            <p:cNvSpPr>
              <a:spLocks noChangeArrowheads="1"/>
            </p:cNvSpPr>
            <p:nvPr/>
          </p:nvSpPr>
          <p:spPr bwMode="auto">
            <a:xfrm>
              <a:off x="6011863" y="1916113"/>
              <a:ext cx="2952750" cy="4752975"/>
            </a:xfrm>
            <a:prstGeom prst="rect">
              <a:avLst/>
            </a:prstGeom>
            <a:noFill/>
            <a:ln w="38100" cap="rnd">
              <a:solidFill>
                <a:srgbClr val="00B05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566" name="Rectangle 38"/>
            <p:cNvSpPr>
              <a:spLocks noChangeArrowheads="1"/>
            </p:cNvSpPr>
            <p:nvPr/>
          </p:nvSpPr>
          <p:spPr bwMode="auto">
            <a:xfrm>
              <a:off x="6084888" y="3068638"/>
              <a:ext cx="2808287" cy="3600450"/>
            </a:xfrm>
            <a:prstGeom prst="rect">
              <a:avLst/>
            </a:prstGeom>
            <a:noFill/>
            <a:ln w="38100" cap="rnd">
              <a:solidFill>
                <a:srgbClr val="00B05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" name="Rectangle 16"/>
            <p:cNvSpPr>
              <a:spLocks noChangeArrowheads="1"/>
            </p:cNvSpPr>
            <p:nvPr/>
          </p:nvSpPr>
          <p:spPr bwMode="auto">
            <a:xfrm>
              <a:off x="3851275" y="4868863"/>
              <a:ext cx="1873250" cy="936625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Текстовые</a:t>
              </a:r>
            </a:p>
            <a:p>
              <a:pPr algn="ctr"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процессоры 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31748" name="Rectangle 4"/>
            <p:cNvSpPr>
              <a:spLocks noChangeArrowheads="1"/>
            </p:cNvSpPr>
            <p:nvPr/>
          </p:nvSpPr>
          <p:spPr bwMode="auto">
            <a:xfrm>
              <a:off x="1187450" y="2205038"/>
              <a:ext cx="1584325" cy="936625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Технология </a:t>
              </a:r>
            </a:p>
            <a:p>
              <a:pPr algn="ctr"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подготовки</a:t>
              </a:r>
            </a:p>
            <a:p>
              <a:pPr algn="ctr"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документа </a:t>
              </a:r>
            </a:p>
          </p:txBody>
        </p:sp>
        <p:sp>
          <p:nvSpPr>
            <p:cNvPr id="31750" name="Rectangle 6"/>
            <p:cNvSpPr>
              <a:spLocks noChangeArrowheads="1"/>
            </p:cNvSpPr>
            <p:nvPr/>
          </p:nvSpPr>
          <p:spPr bwMode="auto">
            <a:xfrm>
              <a:off x="1258888" y="3933825"/>
              <a:ext cx="1584325" cy="17272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2568" name="Rectangle 40"/>
            <p:cNvSpPr>
              <a:spLocks noChangeArrowheads="1"/>
            </p:cNvSpPr>
            <p:nvPr/>
          </p:nvSpPr>
          <p:spPr bwMode="auto">
            <a:xfrm>
              <a:off x="6156325" y="3573463"/>
              <a:ext cx="2663825" cy="3095625"/>
            </a:xfrm>
            <a:prstGeom prst="rect">
              <a:avLst/>
            </a:prstGeom>
            <a:noFill/>
            <a:ln w="38100" cap="rnd">
              <a:solidFill>
                <a:srgbClr val="00B05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569" name="Rectangle 41"/>
            <p:cNvSpPr>
              <a:spLocks noChangeArrowheads="1"/>
            </p:cNvSpPr>
            <p:nvPr/>
          </p:nvSpPr>
          <p:spPr bwMode="auto">
            <a:xfrm>
              <a:off x="6227763" y="4076700"/>
              <a:ext cx="2520950" cy="2592388"/>
            </a:xfrm>
            <a:prstGeom prst="rect">
              <a:avLst/>
            </a:prstGeom>
            <a:noFill/>
            <a:ln w="38100" cap="rnd">
              <a:solidFill>
                <a:srgbClr val="00B05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570" name="Rectangle 42"/>
            <p:cNvSpPr>
              <a:spLocks noChangeArrowheads="1"/>
            </p:cNvSpPr>
            <p:nvPr/>
          </p:nvSpPr>
          <p:spPr bwMode="auto">
            <a:xfrm>
              <a:off x="6300788" y="4652963"/>
              <a:ext cx="2374900" cy="2016125"/>
            </a:xfrm>
            <a:prstGeom prst="rect">
              <a:avLst/>
            </a:prstGeom>
            <a:noFill/>
            <a:ln w="38100" cap="rnd">
              <a:solidFill>
                <a:srgbClr val="00B05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571" name="Rectangle 43"/>
            <p:cNvSpPr>
              <a:spLocks noChangeArrowheads="1"/>
            </p:cNvSpPr>
            <p:nvPr/>
          </p:nvSpPr>
          <p:spPr bwMode="auto">
            <a:xfrm>
              <a:off x="6443663" y="5157788"/>
              <a:ext cx="2160587" cy="1511300"/>
            </a:xfrm>
            <a:prstGeom prst="rect">
              <a:avLst/>
            </a:prstGeom>
            <a:noFill/>
            <a:ln w="38100" cap="rnd">
              <a:solidFill>
                <a:srgbClr val="00B05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572" name="Rectangle 44"/>
            <p:cNvSpPr>
              <a:spLocks noChangeArrowheads="1"/>
            </p:cNvSpPr>
            <p:nvPr/>
          </p:nvSpPr>
          <p:spPr bwMode="auto">
            <a:xfrm>
              <a:off x="6516688" y="5661025"/>
              <a:ext cx="2016125" cy="1008063"/>
            </a:xfrm>
            <a:prstGeom prst="rect">
              <a:avLst/>
            </a:prstGeom>
            <a:noFill/>
            <a:ln w="38100" cap="rnd">
              <a:solidFill>
                <a:srgbClr val="00B05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573" name="Rectangle 45"/>
            <p:cNvSpPr>
              <a:spLocks noChangeArrowheads="1"/>
            </p:cNvSpPr>
            <p:nvPr/>
          </p:nvSpPr>
          <p:spPr bwMode="auto">
            <a:xfrm>
              <a:off x="6588125" y="6165850"/>
              <a:ext cx="1944688" cy="503238"/>
            </a:xfrm>
            <a:prstGeom prst="rect">
              <a:avLst/>
            </a:prstGeom>
            <a:noFill/>
            <a:ln w="38100" cap="rnd">
              <a:solidFill>
                <a:srgbClr val="0000CC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71009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+mn-lt"/>
                <a:ea typeface="+mn-ea"/>
                <a:cs typeface="+mn-cs"/>
              </a:rPr>
              <a:t>Критерии оценивания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ru-RU" dirty="0" smtClean="0"/>
              <a:t>За каждое задание оценивается в 1 балл. Максимальное количество баллов -27</a:t>
            </a:r>
          </a:p>
          <a:p>
            <a:r>
              <a:rPr lang="ru-RU" dirty="0" smtClean="0"/>
              <a:t>23-27 </a:t>
            </a:r>
            <a:r>
              <a:rPr lang="ru-RU" dirty="0" smtClean="0"/>
              <a:t>баллов </a:t>
            </a:r>
            <a:r>
              <a:rPr lang="ru-RU" dirty="0" smtClean="0"/>
              <a:t>(85%-</a:t>
            </a:r>
            <a:r>
              <a:rPr lang="ru-RU" dirty="0" smtClean="0"/>
              <a:t>100%) – «5»</a:t>
            </a:r>
          </a:p>
          <a:p>
            <a:r>
              <a:rPr lang="ru-RU" dirty="0" smtClean="0"/>
              <a:t>18-22 </a:t>
            </a:r>
            <a:r>
              <a:rPr lang="ru-RU" dirty="0" smtClean="0"/>
              <a:t>баллов (</a:t>
            </a:r>
            <a:r>
              <a:rPr lang="ru-RU" dirty="0" smtClean="0"/>
              <a:t>70%-84%) </a:t>
            </a:r>
            <a:r>
              <a:rPr lang="ru-RU" dirty="0" smtClean="0"/>
              <a:t>– «4»</a:t>
            </a:r>
          </a:p>
          <a:p>
            <a:r>
              <a:rPr lang="ru-RU" dirty="0" smtClean="0"/>
              <a:t>13-17 </a:t>
            </a:r>
            <a:r>
              <a:rPr lang="ru-RU" dirty="0" smtClean="0"/>
              <a:t>баллов  (51</a:t>
            </a:r>
            <a:r>
              <a:rPr lang="ru-RU" dirty="0" smtClean="0"/>
              <a:t>%-69%) </a:t>
            </a:r>
            <a:r>
              <a:rPr lang="ru-RU" dirty="0" smtClean="0"/>
              <a:t>–«3»</a:t>
            </a:r>
          </a:p>
          <a:p>
            <a:r>
              <a:rPr lang="ru-RU" dirty="0" smtClean="0"/>
              <a:t>0-11 баллов (0%-50%)- «2»</a:t>
            </a:r>
          </a:p>
          <a:p>
            <a:pPr indent="0">
              <a:buNone/>
            </a:pPr>
            <a:r>
              <a:rPr lang="ru-RU" dirty="0" smtClean="0"/>
              <a:t>Критерии оценивания даны примерно. Необходимо учитывать  уровень  успеваемости класса, а также время решения заданий.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683568" y="620688"/>
            <a:ext cx="799288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Меню текстового редактора</a:t>
            </a: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</a:rPr>
              <a:t> — </a:t>
            </a:r>
            <a:r>
              <a:rPr lang="ru-RU" sz="3200" b="1" dirty="0" smtClean="0"/>
              <a:t>это</a:t>
            </a:r>
            <a:r>
              <a:rPr lang="ru-RU" sz="3200" b="1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r>
              <a:rPr lang="ru-RU" sz="3200" dirty="0" smtClean="0"/>
              <a:t>а) часть его интерфейса, обеспечивающая переход к выполнению различных операций над текстом</a:t>
            </a:r>
          </a:p>
          <a:p>
            <a:r>
              <a:rPr lang="ru-RU" sz="3200" dirty="0" smtClean="0"/>
              <a:t>б) подпрограмма, обеспечивающая управление ресурсами ПК при создании документа</a:t>
            </a:r>
          </a:p>
          <a:p>
            <a:r>
              <a:rPr lang="ru-RU" sz="3200" dirty="0" smtClean="0"/>
              <a:t>в) окно, через которое текст просматривается на экране</a:t>
            </a:r>
          </a:p>
          <a:p>
            <a:r>
              <a:rPr lang="ru-RU" sz="3200" dirty="0" smtClean="0"/>
              <a:t>г) информация о текущем состоянии текстового редактора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067020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609600"/>
            <a:ext cx="8077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Информация о местоположении курсора указывается:</a:t>
            </a:r>
          </a:p>
          <a:p>
            <a:endParaRPr lang="ru-RU" sz="3200" dirty="0" smtClean="0"/>
          </a:p>
          <a:p>
            <a:r>
              <a:rPr lang="ru-RU" sz="3200" dirty="0" smtClean="0"/>
              <a:t>а) в строке состояния текстового </a:t>
            </a:r>
            <a:r>
              <a:rPr lang="ru-RU" sz="3200" dirty="0" smtClean="0"/>
              <a:t>редактора</a:t>
            </a:r>
          </a:p>
          <a:p>
            <a:endParaRPr lang="ru-RU" sz="3200" dirty="0" smtClean="0"/>
          </a:p>
          <a:p>
            <a:r>
              <a:rPr lang="ru-RU" sz="3200" dirty="0" smtClean="0"/>
              <a:t>б) в меню текстового </a:t>
            </a:r>
            <a:r>
              <a:rPr lang="ru-RU" sz="3200" dirty="0" smtClean="0"/>
              <a:t>редактора</a:t>
            </a:r>
          </a:p>
          <a:p>
            <a:endParaRPr lang="ru-RU" sz="3200" dirty="0" smtClean="0"/>
          </a:p>
          <a:p>
            <a:r>
              <a:rPr lang="ru-RU" sz="3200" dirty="0" smtClean="0"/>
              <a:t>в) </a:t>
            </a:r>
            <a:r>
              <a:rPr lang="ru-RU" sz="3200" dirty="0" err="1" smtClean="0"/>
              <a:t>в</a:t>
            </a:r>
            <a:r>
              <a:rPr lang="ru-RU" sz="3200" dirty="0" smtClean="0"/>
              <a:t> окне текстового </a:t>
            </a:r>
            <a:r>
              <a:rPr lang="ru-RU" sz="3200" dirty="0" smtClean="0"/>
              <a:t>редактора</a:t>
            </a:r>
          </a:p>
          <a:p>
            <a:endParaRPr lang="ru-RU" sz="3200" dirty="0" smtClean="0"/>
          </a:p>
          <a:p>
            <a:r>
              <a:rPr lang="ru-RU" sz="3200" dirty="0" smtClean="0"/>
              <a:t>г) на панели задач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Заголовок 2"/>
          <p:cNvSpPr>
            <a:spLocks/>
          </p:cNvSpPr>
          <p:nvPr/>
        </p:nvSpPr>
        <p:spPr bwMode="auto">
          <a:xfrm>
            <a:off x="1066800" y="381000"/>
            <a:ext cx="76438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ru-RU" sz="3200" b="1" dirty="0" smtClean="0"/>
              <a:t>В чём основные преимущества «компьютерной» технологии создания текстовых документов перед «бумажной» технологией?</a:t>
            </a:r>
          </a:p>
          <a:p>
            <a:endParaRPr lang="ru-RU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0600" y="3581400"/>
            <a:ext cx="7416824" cy="20882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Ответ: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6786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indent="0">
              <a:buNone/>
            </a:pPr>
            <a:r>
              <a:rPr lang="ru-RU" sz="5100" b="1" dirty="0" smtClean="0"/>
              <a:t>Иван набирал текст на компьютере. Вдруг все буквы у него стали вводиться прописными. Что произошло?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сломался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компьютер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 произошёл сбой в текстовом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редакторе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в) случайно была нажата клавиша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CapsLock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г) случайно была нажата клавиша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NumLock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2"/>
          <p:cNvSpPr>
            <a:spLocks/>
          </p:cNvSpPr>
          <p:nvPr/>
        </p:nvSpPr>
        <p:spPr bwMode="auto">
          <a:xfrm>
            <a:off x="1042988" y="188913"/>
            <a:ext cx="76438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/>
              <a:t>Форматирование страниц документов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62000" y="1143000"/>
            <a:ext cx="78486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80000"/>
              </a:lnSpc>
            </a:pPr>
            <a:r>
              <a:rPr lang="ru-RU" sz="2200" dirty="0">
                <a:latin typeface="Calibri" pitchFamily="34" charset="0"/>
              </a:rPr>
              <a:t>При оформлении текстового документа, предназначенного для печати, особое внимание следует уделить его расположению на листах бумаги. </a:t>
            </a:r>
          </a:p>
        </p:txBody>
      </p:sp>
      <p:grpSp>
        <p:nvGrpSpPr>
          <p:cNvPr id="17" name="Группа 25"/>
          <p:cNvGrpSpPr/>
          <p:nvPr/>
        </p:nvGrpSpPr>
        <p:grpSpPr>
          <a:xfrm>
            <a:off x="1331913" y="2349500"/>
            <a:ext cx="7561262" cy="4319588"/>
            <a:chOff x="1331913" y="2349500"/>
            <a:chExt cx="7561262" cy="4319588"/>
          </a:xfrm>
        </p:grpSpPr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1331913" y="2349500"/>
              <a:ext cx="3529012" cy="504825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Параметры страницы</a:t>
              </a:r>
            </a:p>
          </p:txBody>
        </p:sp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 flipV="1">
              <a:off x="1619250" y="2852738"/>
              <a:ext cx="0" cy="2447925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29702" name="Rectangle 6"/>
            <p:cNvSpPr>
              <a:spLocks noChangeArrowheads="1"/>
            </p:cNvSpPr>
            <p:nvPr/>
          </p:nvSpPr>
          <p:spPr bwMode="auto">
            <a:xfrm>
              <a:off x="4859338" y="3068638"/>
              <a:ext cx="2089150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4859338" y="3644900"/>
              <a:ext cx="2089150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4932363" y="4508500"/>
              <a:ext cx="2089150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4932363" y="5084763"/>
              <a:ext cx="2089150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932363" y="5661025"/>
              <a:ext cx="2089150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932363" y="6237288"/>
              <a:ext cx="2089150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 dirty="0" smtClean="0">
                  <a:solidFill>
                    <a:schemeClr val="tx1"/>
                  </a:solidFill>
                  <a:cs typeface="Arial" charset="0"/>
                </a:rPr>
                <a:t>…</a:t>
              </a:r>
              <a:endParaRPr lang="ru-RU" sz="1900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 rot="16200000" flipV="1">
              <a:off x="1871663" y="3392487"/>
              <a:ext cx="0" cy="504825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8" name="Line 15"/>
            <p:cNvSpPr>
              <a:spLocks noChangeShapeType="1"/>
            </p:cNvSpPr>
            <p:nvPr/>
          </p:nvSpPr>
          <p:spPr bwMode="auto">
            <a:xfrm rot="16200000" flipV="1">
              <a:off x="1871663" y="5048250"/>
              <a:ext cx="0" cy="504825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 rot="5400000">
              <a:off x="4355306" y="3069432"/>
              <a:ext cx="288925" cy="719138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rot="16200000" flipV="1">
              <a:off x="4427538" y="3357563"/>
              <a:ext cx="215900" cy="647700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2124075" y="3357563"/>
              <a:ext cx="2089150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Ориентация</a:t>
              </a:r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 rot="5400000">
              <a:off x="4175919" y="4617244"/>
              <a:ext cx="720725" cy="792163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 rot="5400000">
              <a:off x="4535488" y="4976813"/>
              <a:ext cx="73025" cy="720725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rot="16200000" flipV="1">
              <a:off x="4248151" y="5192712"/>
              <a:ext cx="576262" cy="792163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rot="16200000" flipV="1">
              <a:off x="3960019" y="5480844"/>
              <a:ext cx="1152525" cy="792163"/>
            </a:xfrm>
            <a:prstGeom prst="lin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2124075" y="5084763"/>
              <a:ext cx="2089150" cy="4318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1900">
                  <a:solidFill>
                    <a:schemeClr val="tx1"/>
                  </a:solidFill>
                  <a:cs typeface="Arial" charset="0"/>
                </a:rPr>
                <a:t>Поля</a:t>
              </a:r>
            </a:p>
          </p:txBody>
        </p:sp>
        <p:sp>
          <p:nvSpPr>
            <p:cNvPr id="20503" name="Text Box 23"/>
            <p:cNvSpPr txBox="1">
              <a:spLocks noChangeArrowheads="1"/>
            </p:cNvSpPr>
            <p:nvPr/>
          </p:nvSpPr>
          <p:spPr bwMode="auto">
            <a:xfrm>
              <a:off x="7380312" y="4437112"/>
              <a:ext cx="1512168" cy="677108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1600" dirty="0">
                  <a:latin typeface="+mn-lt"/>
                  <a:cs typeface="Arial" charset="0"/>
                </a:rPr>
                <a:t>Номера страниц </a:t>
              </a:r>
            </a:p>
          </p:txBody>
        </p:sp>
        <p:sp>
          <p:nvSpPr>
            <p:cNvPr id="20505" name="Rectangle 25"/>
            <p:cNvSpPr>
              <a:spLocks noChangeArrowheads="1"/>
            </p:cNvSpPr>
            <p:nvPr/>
          </p:nvSpPr>
          <p:spPr bwMode="auto">
            <a:xfrm>
              <a:off x="7380288" y="5229225"/>
              <a:ext cx="1512887" cy="288925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1900" dirty="0">
                  <a:solidFill>
                    <a:schemeClr val="tx1"/>
                  </a:solidFill>
                  <a:cs typeface="Arial" charset="0"/>
                </a:rPr>
                <a:t>Колонтитулы </a:t>
              </a:r>
            </a:p>
          </p:txBody>
        </p:sp>
        <p:sp>
          <p:nvSpPr>
            <p:cNvPr id="20506" name="AutoShape 26"/>
            <p:cNvSpPr>
              <a:spLocks/>
            </p:cNvSpPr>
            <p:nvPr/>
          </p:nvSpPr>
          <p:spPr bwMode="auto">
            <a:xfrm>
              <a:off x="7235825" y="4437063"/>
              <a:ext cx="73025" cy="1152525"/>
            </a:xfrm>
            <a:prstGeom prst="rightBrace">
              <a:avLst>
                <a:gd name="adj1" fmla="val 131522"/>
                <a:gd name="adj2" fmla="val 50000"/>
              </a:avLst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ru-RU" sz="1900"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209903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457200"/>
            <a:ext cx="8001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 каком из перечисленных ниже предложений правильно расставлены пробелы между словами и знаками препинания?</a:t>
            </a:r>
            <a:endParaRPr lang="en-US" sz="3200" b="1" dirty="0" smtClean="0"/>
          </a:p>
          <a:p>
            <a:endParaRPr lang="ru-RU" sz="3200" dirty="0" smtClean="0"/>
          </a:p>
          <a:p>
            <a:r>
              <a:rPr lang="ru-RU" sz="3200" dirty="0" smtClean="0"/>
              <a:t>а) Пора, что железо: куй, поколе кипит</a:t>
            </a:r>
            <a:r>
              <a:rPr lang="ru-RU" sz="3200" dirty="0" smtClean="0"/>
              <a:t>!</a:t>
            </a:r>
            <a:endParaRPr lang="en-US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б) Пора, что железо: куй, поколе кипит</a:t>
            </a:r>
            <a:r>
              <a:rPr lang="ru-RU" sz="3200" dirty="0" smtClean="0"/>
              <a:t>!</a:t>
            </a:r>
            <a:endParaRPr lang="en-US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в) Пора, что железо: куй , поколе кипит</a:t>
            </a:r>
            <a:r>
              <a:rPr lang="ru-RU" sz="3200" dirty="0" smtClean="0"/>
              <a:t>!</a:t>
            </a:r>
            <a:endParaRPr lang="en-US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г) Пора, что железо : куй , поколе кипит!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457200"/>
            <a:ext cx="7848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Что произойдёт при нажатии клавиши </a:t>
            </a:r>
            <a:r>
              <a:rPr lang="ru-RU" sz="3200" b="1" dirty="0" err="1" smtClean="0"/>
              <a:t>Enter</a:t>
            </a:r>
            <a:r>
              <a:rPr lang="ru-RU" sz="3200" b="1" dirty="0" smtClean="0"/>
              <a:t>, если курсор находится внутри абзаца?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а) курсор переместится на следующую строку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абзаца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б) курсор переместится в конец текущей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строки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в) абзац разобьётся на два отдельных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абзаца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г) курсор останется на прежнем месте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9 кл  электронные таблиц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кл  электронные таблицы</Template>
  <TotalTime>241</TotalTime>
  <Words>1041</Words>
  <Application>Microsoft Office PowerPoint</Application>
  <PresentationFormat>Экран (4:3)</PresentationFormat>
  <Paragraphs>296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9 кл  электронные таблицы</vt:lpstr>
      <vt:lpstr>Обобщение и систематизация основных понятий темы «Обработка текстовой информации». Проверочная работа</vt:lpstr>
      <vt:lpstr>Пояснительная записка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Критерии оценивания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Nelinov</dc:creator>
  <cp:lastModifiedBy>Sergey</cp:lastModifiedBy>
  <cp:revision>53</cp:revision>
  <dcterms:created xsi:type="dcterms:W3CDTF">2018-03-30T03:52:18Z</dcterms:created>
  <dcterms:modified xsi:type="dcterms:W3CDTF">2022-11-18T12:51:54Z</dcterms:modified>
</cp:coreProperties>
</file>