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76" r:id="rId2"/>
    <p:sldId id="363" r:id="rId3"/>
    <p:sldId id="382" r:id="rId4"/>
    <p:sldId id="383" r:id="rId5"/>
    <p:sldId id="367" r:id="rId6"/>
    <p:sldId id="368" r:id="rId7"/>
    <p:sldId id="400" r:id="rId8"/>
    <p:sldId id="401" r:id="rId9"/>
    <p:sldId id="402" r:id="rId10"/>
    <p:sldId id="403" r:id="rId11"/>
    <p:sldId id="404" r:id="rId12"/>
    <p:sldId id="405" r:id="rId13"/>
    <p:sldId id="406" r:id="rId14"/>
    <p:sldId id="407" r:id="rId15"/>
    <p:sldId id="408" r:id="rId16"/>
    <p:sldId id="409" r:id="rId17"/>
    <p:sldId id="410" r:id="rId18"/>
    <p:sldId id="411" r:id="rId19"/>
    <p:sldId id="369" r:id="rId20"/>
    <p:sldId id="396" r:id="rId21"/>
    <p:sldId id="397" r:id="rId22"/>
    <p:sldId id="398" r:id="rId23"/>
    <p:sldId id="399" r:id="rId24"/>
    <p:sldId id="371" r:id="rId25"/>
    <p:sldId id="370" r:id="rId26"/>
    <p:sldId id="385" r:id="rId27"/>
    <p:sldId id="386" r:id="rId28"/>
    <p:sldId id="387" r:id="rId29"/>
    <p:sldId id="388" r:id="rId30"/>
    <p:sldId id="389" r:id="rId31"/>
    <p:sldId id="390" r:id="rId32"/>
    <p:sldId id="391" r:id="rId33"/>
    <p:sldId id="392" r:id="rId34"/>
    <p:sldId id="393" r:id="rId35"/>
    <p:sldId id="372" r:id="rId36"/>
    <p:sldId id="364" r:id="rId37"/>
    <p:sldId id="365" r:id="rId38"/>
    <p:sldId id="380" r:id="rId39"/>
    <p:sldId id="379" r:id="rId40"/>
    <p:sldId id="378" r:id="rId41"/>
    <p:sldId id="381" r:id="rId42"/>
    <p:sldId id="366" r:id="rId43"/>
    <p:sldId id="358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95A94-215A-4893-9CCB-E9B192B094BB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F7410-3360-40AC-B6F8-D853621FE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7F1018-AA0D-46FF-997A-0A2B2DA50EC4}" type="slidenum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files.school-collection.edu.ru/dlrstore/c7e12acb-61f6-4714-8385-0c892973055b/%5bINF_015%5d_%5bPD_01%5d.sw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44008" y="2564904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</a:t>
            </a:r>
          </a:p>
          <a:p>
            <a:r>
              <a:rPr lang="ru-RU" dirty="0" smtClean="0"/>
              <a:t>Учитель информатики ГБОУ СОШ№275</a:t>
            </a:r>
          </a:p>
          <a:p>
            <a:r>
              <a:rPr lang="ru-RU" dirty="0" err="1" smtClean="0"/>
              <a:t>Нелинов</a:t>
            </a:r>
            <a:r>
              <a:rPr lang="ru-RU" dirty="0" smtClean="0"/>
              <a:t> С.В.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623731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Санкт-Петербург 20</a:t>
            </a:r>
            <a:r>
              <a:rPr lang="en-US" dirty="0" smtClean="0"/>
              <a:t>19</a:t>
            </a:r>
            <a:r>
              <a:rPr lang="ru-RU" dirty="0" smtClean="0"/>
              <a:t>г.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219200" y="228600"/>
            <a:ext cx="6842125" cy="1470025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Прямое форматирование. Стилевое форматирование</a:t>
            </a: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600200"/>
            <a:ext cx="6481763" cy="9366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ОБРАБОТКА ТЕКСТОВОЙ ИНФОРМАЦИИ</a:t>
            </a:r>
            <a:endParaRPr lang="ru-RU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b="1" dirty="0"/>
              <a:t>Размер (кегль) шрифта</a:t>
            </a:r>
          </a:p>
        </p:txBody>
      </p:sp>
      <p:pic>
        <p:nvPicPr>
          <p:cNvPr id="44339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63713" y="908050"/>
            <a:ext cx="5832475" cy="566102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b="1" dirty="0"/>
              <a:t>Изменение типа шрифта</a:t>
            </a:r>
          </a:p>
        </p:txBody>
      </p:sp>
      <p:pic>
        <p:nvPicPr>
          <p:cNvPr id="43930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1039813"/>
            <a:ext cx="7058025" cy="5646737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20713"/>
            <a:ext cx="8229600" cy="5792787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5400" dirty="0"/>
              <a:t>Кроме нормального (обычного) начертания символов обычно применяют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5400" b="1" dirty="0"/>
              <a:t>полужирное</a:t>
            </a:r>
            <a:r>
              <a:rPr lang="ru-RU" sz="5400" dirty="0"/>
              <a:t>,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5400" i="1" dirty="0"/>
              <a:t>курсивное</a:t>
            </a:r>
            <a:r>
              <a:rPr lang="ru-RU" sz="5400" dirty="0"/>
              <a:t>,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5400" u="sng" dirty="0"/>
              <a:t>подчеркнутое</a:t>
            </a:r>
            <a:r>
              <a:rPr lang="ru-RU" sz="5400" dirty="0">
                <a:solidFill>
                  <a:schemeClr val="accent2"/>
                </a:solidFill>
              </a:rPr>
              <a:t>.</a:t>
            </a:r>
            <a:endParaRPr lang="ru-RU" sz="4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b="1" dirty="0"/>
              <a:t>Начертание шрифта</a:t>
            </a:r>
          </a:p>
        </p:txBody>
      </p:sp>
      <p:pic>
        <p:nvPicPr>
          <p:cNvPr id="440335" name="Picture 15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76400" y="2819400"/>
            <a:ext cx="5843588" cy="1546225"/>
          </a:xfrm>
          <a:noFill/>
          <a:ln/>
        </p:spPr>
      </p:pic>
      <p:sp>
        <p:nvSpPr>
          <p:cNvPr id="440336" name="Rectangle 16"/>
          <p:cNvSpPr>
            <a:spLocks noGrp="1" noChangeArrowheads="1"/>
          </p:cNvSpPr>
          <p:nvPr>
            <p:ph type="body" sz="half" idx="2"/>
          </p:nvPr>
        </p:nvSpPr>
        <p:spPr>
          <a:xfrm>
            <a:off x="1258888" y="1557338"/>
            <a:ext cx="3744912" cy="576262"/>
          </a:xfrm>
        </p:spPr>
        <p:txBody>
          <a:bodyPr>
            <a:normAutofit fontScale="92500" lnSpcReduction="10000"/>
          </a:bodyPr>
          <a:lstStyle/>
          <a:p>
            <a:pPr algn="ctr">
              <a:buFontTx/>
              <a:buNone/>
            </a:pPr>
            <a:r>
              <a:rPr lang="ru-RU" sz="3600" b="1"/>
              <a:t>полужирный</a:t>
            </a:r>
          </a:p>
        </p:txBody>
      </p:sp>
      <p:sp>
        <p:nvSpPr>
          <p:cNvPr id="440337" name="Rectangle 17"/>
          <p:cNvSpPr>
            <a:spLocks noChangeArrowheads="1"/>
          </p:cNvSpPr>
          <p:nvPr/>
        </p:nvSpPr>
        <p:spPr bwMode="auto">
          <a:xfrm>
            <a:off x="4787900" y="1700213"/>
            <a:ext cx="374491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3600" b="1"/>
              <a:t>курсив</a:t>
            </a:r>
          </a:p>
        </p:txBody>
      </p:sp>
      <p:sp>
        <p:nvSpPr>
          <p:cNvPr id="440338" name="Rectangle 18"/>
          <p:cNvSpPr>
            <a:spLocks noChangeArrowheads="1"/>
          </p:cNvSpPr>
          <p:nvPr/>
        </p:nvSpPr>
        <p:spPr bwMode="auto">
          <a:xfrm>
            <a:off x="2771775" y="5229225"/>
            <a:ext cx="374491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3600" b="1"/>
              <a:t>подчеркнутый</a:t>
            </a:r>
          </a:p>
        </p:txBody>
      </p:sp>
      <p:sp>
        <p:nvSpPr>
          <p:cNvPr id="440339" name="Line 19"/>
          <p:cNvSpPr>
            <a:spLocks noChangeShapeType="1"/>
          </p:cNvSpPr>
          <p:nvPr/>
        </p:nvSpPr>
        <p:spPr bwMode="auto">
          <a:xfrm>
            <a:off x="3492500" y="2205038"/>
            <a:ext cx="1150938" cy="863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340" name="Line 20"/>
          <p:cNvSpPr>
            <a:spLocks noChangeShapeType="1"/>
          </p:cNvSpPr>
          <p:nvPr/>
        </p:nvSpPr>
        <p:spPr bwMode="auto">
          <a:xfrm flipH="1">
            <a:off x="5724525" y="2276475"/>
            <a:ext cx="503238" cy="1008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341" name="Line 21"/>
          <p:cNvSpPr>
            <a:spLocks noChangeShapeType="1"/>
          </p:cNvSpPr>
          <p:nvPr/>
        </p:nvSpPr>
        <p:spPr bwMode="auto">
          <a:xfrm flipV="1">
            <a:off x="5867400" y="4005263"/>
            <a:ext cx="576263" cy="1511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6192838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4400" dirty="0"/>
              <a:t>	Можно также установить дополнительные параметры форматирования символов: </a:t>
            </a:r>
            <a:r>
              <a:rPr lang="ru-RU" sz="4400" u="sng" dirty="0"/>
              <a:t>подчеркивание</a:t>
            </a:r>
            <a:r>
              <a:rPr lang="ru-RU" sz="4400" dirty="0"/>
              <a:t> символов различными типами линий, изменение вида символов, изменение расстояний между символами.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4400" dirty="0"/>
              <a:t>			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4400" b="1" dirty="0"/>
              <a:t>Формат→Шрифт </a:t>
            </a:r>
          </a:p>
          <a:p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315913"/>
            <a:ext cx="8229600" cy="1143001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Формат - Шрифт</a:t>
            </a:r>
          </a:p>
        </p:txBody>
      </p:sp>
      <p:pic>
        <p:nvPicPr>
          <p:cNvPr id="44544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692150"/>
            <a:ext cx="7705725" cy="61658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49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8" y="0"/>
            <a:ext cx="6143625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b="1" dirty="0"/>
              <a:t>Межсимвольный интервал</a:t>
            </a:r>
          </a:p>
        </p:txBody>
      </p:sp>
      <p:pic>
        <p:nvPicPr>
          <p:cNvPr id="44134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857250"/>
            <a:ext cx="7416800" cy="5894388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b="1" dirty="0"/>
              <a:t>Эффекты</a:t>
            </a:r>
          </a:p>
        </p:txBody>
      </p:sp>
      <p:pic>
        <p:nvPicPr>
          <p:cNvPr id="44237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989013"/>
            <a:ext cx="7345363" cy="58166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2"/>
          <p:cNvSpPr>
            <a:spLocks/>
          </p:cNvSpPr>
          <p:nvPr/>
        </p:nvSpPr>
        <p:spPr bwMode="auto">
          <a:xfrm>
            <a:off x="1042988" y="188913"/>
            <a:ext cx="76438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000" b="1" dirty="0" smtClean="0">
                <a:latin typeface="+mj-lt"/>
                <a:ea typeface="+mj-ea"/>
                <a:cs typeface="+mj-cs"/>
              </a:rPr>
              <a:t>Форматирование абзацев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042988" y="682625"/>
            <a:ext cx="79216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/>
            <a:r>
              <a:rPr lang="ru-RU" sz="2200" b="1">
                <a:latin typeface="Calibri" pitchFamily="34" charset="0"/>
              </a:rPr>
              <a:t>Абзац</a:t>
            </a:r>
            <a:r>
              <a:rPr lang="ru-RU" sz="2200">
                <a:latin typeface="Calibri" pitchFamily="34" charset="0"/>
              </a:rPr>
              <a:t> - это часть документа между двумя соседними непечатаемыми управляющими символами конца абзаца. Процесс ввода абзаца заканчивается нажатием клавиши </a:t>
            </a:r>
            <a:r>
              <a:rPr lang="ru-RU" sz="2200" b="1">
                <a:latin typeface="Calibri" pitchFamily="34" charset="0"/>
              </a:rPr>
              <a:t>Enter</a:t>
            </a:r>
            <a:r>
              <a:rPr lang="ru-RU" sz="2200">
                <a:latin typeface="Calibri" pitchFamily="34" charset="0"/>
              </a:rPr>
              <a:t>.</a:t>
            </a:r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 rot="-5400000" flipH="1" flipV="1">
            <a:off x="3094038" y="3033712"/>
            <a:ext cx="0" cy="358775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2627313" y="2276475"/>
            <a:ext cx="3024187" cy="4318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cs typeface="Arial" charset="0"/>
              </a:rPr>
              <a:t>Свойства абзаца</a:t>
            </a:r>
          </a:p>
        </p:txBody>
      </p:sp>
      <p:sp>
        <p:nvSpPr>
          <p:cNvPr id="2" name="Line 15"/>
          <p:cNvSpPr>
            <a:spLocks noChangeShapeType="1"/>
          </p:cNvSpPr>
          <p:nvPr/>
        </p:nvSpPr>
        <p:spPr bwMode="auto">
          <a:xfrm rot="5400000" flipV="1">
            <a:off x="1223169" y="4399756"/>
            <a:ext cx="3384550" cy="1588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9702" name="Rectangle 6">
            <a:hlinkClick r:id="rId2"/>
          </p:cNvPr>
          <p:cNvSpPr>
            <a:spLocks noChangeArrowheads="1"/>
          </p:cNvSpPr>
          <p:nvPr/>
        </p:nvSpPr>
        <p:spPr bwMode="auto">
          <a:xfrm>
            <a:off x="3275013" y="2997200"/>
            <a:ext cx="3600450" cy="4318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>
                <a:solidFill>
                  <a:schemeClr val="tx1"/>
                </a:solidFill>
                <a:cs typeface="Arial" charset="0"/>
              </a:rPr>
              <a:t>Выравнивание </a:t>
            </a:r>
          </a:p>
        </p:txBody>
      </p:sp>
      <p:sp>
        <p:nvSpPr>
          <p:cNvPr id="3" name="Rectangle 6">
            <a:hlinkClick r:id="rId2"/>
          </p:cNvPr>
          <p:cNvSpPr>
            <a:spLocks noChangeArrowheads="1"/>
          </p:cNvSpPr>
          <p:nvPr/>
        </p:nvSpPr>
        <p:spPr bwMode="auto">
          <a:xfrm>
            <a:off x="3275013" y="3789363"/>
            <a:ext cx="3600450" cy="4318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tx1"/>
                </a:solidFill>
                <a:cs typeface="Arial" charset="0"/>
              </a:rPr>
              <a:t>Отступ первой строки</a:t>
            </a:r>
          </a:p>
        </p:txBody>
      </p:sp>
      <p:sp>
        <p:nvSpPr>
          <p:cNvPr id="4" name="Rectangle 6">
            <a:hlinkClick r:id="rId2"/>
          </p:cNvPr>
          <p:cNvSpPr>
            <a:spLocks noChangeArrowheads="1"/>
          </p:cNvSpPr>
          <p:nvPr/>
        </p:nvSpPr>
        <p:spPr bwMode="auto">
          <a:xfrm>
            <a:off x="3275013" y="4508500"/>
            <a:ext cx="3671887" cy="4318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>
                <a:solidFill>
                  <a:schemeClr val="tx1"/>
                </a:solidFill>
                <a:cs typeface="Arial" charset="0"/>
              </a:rPr>
              <a:t>Междустрочный интервал </a:t>
            </a:r>
          </a:p>
        </p:txBody>
      </p:sp>
      <p:sp>
        <p:nvSpPr>
          <p:cNvPr id="5" name="Rectangle 6">
            <a:hlinkClick r:id="rId2"/>
          </p:cNvPr>
          <p:cNvSpPr>
            <a:spLocks noChangeArrowheads="1"/>
          </p:cNvSpPr>
          <p:nvPr/>
        </p:nvSpPr>
        <p:spPr bwMode="auto">
          <a:xfrm>
            <a:off x="3275013" y="5157788"/>
            <a:ext cx="3671887" cy="4318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>
                <a:solidFill>
                  <a:schemeClr val="tx1"/>
                </a:solidFill>
                <a:cs typeface="Arial" charset="0"/>
              </a:rPr>
              <a:t>Отступы слева и справа</a:t>
            </a:r>
          </a:p>
        </p:txBody>
      </p:sp>
      <p:sp>
        <p:nvSpPr>
          <p:cNvPr id="6" name="Rectangle 6">
            <a:hlinkClick r:id="rId2"/>
          </p:cNvPr>
          <p:cNvSpPr>
            <a:spLocks noChangeArrowheads="1"/>
          </p:cNvSpPr>
          <p:nvPr/>
        </p:nvSpPr>
        <p:spPr bwMode="auto">
          <a:xfrm>
            <a:off x="3275013" y="5876925"/>
            <a:ext cx="3671887" cy="4318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>
                <a:solidFill>
                  <a:schemeClr val="tx1"/>
                </a:solidFill>
                <a:cs typeface="Arial" charset="0"/>
              </a:rPr>
              <a:t>Интервалы перед и после</a:t>
            </a:r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auto">
          <a:xfrm rot="-5400000" flipH="1" flipV="1">
            <a:off x="3094038" y="3825875"/>
            <a:ext cx="0" cy="358775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 rot="-5400000" flipH="1" flipV="1">
            <a:off x="3094038" y="4545012"/>
            <a:ext cx="0" cy="358775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 rot="-5400000" flipH="1" flipV="1">
            <a:off x="3095626" y="5913437"/>
            <a:ext cx="0" cy="358775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 rot="-5400000" flipH="1" flipV="1">
            <a:off x="3094038" y="5265737"/>
            <a:ext cx="0" cy="358775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3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atin typeface="Arial" charset="0"/>
                <a:cs typeface="Arial" charset="0"/>
              </a:rPr>
              <a:t>Ключевые слова</a:t>
            </a:r>
          </a:p>
        </p:txBody>
      </p:sp>
      <p:sp>
        <p:nvSpPr>
          <p:cNvPr id="9219" name="Объект 4"/>
          <p:cNvSpPr>
            <a:spLocks noGrp="1"/>
          </p:cNvSpPr>
          <p:nvPr>
            <p:ph idx="1"/>
          </p:nvPr>
        </p:nvSpPr>
        <p:spPr>
          <a:xfrm>
            <a:off x="971550" y="908050"/>
            <a:ext cx="7643813" cy="5073650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1"/>
                </a:solidFill>
              </a:rPr>
              <a:t>форматирование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1"/>
                </a:solidFill>
              </a:rPr>
              <a:t>шрифт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1"/>
                </a:solidFill>
              </a:rPr>
              <a:t>размер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1"/>
                </a:solidFill>
              </a:rPr>
              <a:t>начертание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1"/>
                </a:solidFill>
              </a:rPr>
              <a:t>абзац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1"/>
                </a:solidFill>
              </a:rPr>
              <a:t>выравнивание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1"/>
                </a:solidFill>
              </a:rPr>
              <a:t>отступ первой строки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1"/>
                </a:solidFill>
              </a:rPr>
              <a:t>междустрочный интервал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1"/>
                </a:solidFill>
              </a:rPr>
              <a:t>стиль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1"/>
                </a:solidFill>
              </a:rPr>
              <a:t>параметры страницы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764704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680000"/>
                </a:solidFill>
              </a:rPr>
              <a:t>Абзац - это фрагмент текста, набранный между двумя нажатиями на клавишу </a:t>
            </a:r>
            <a:r>
              <a:rPr lang="ru-RU" b="1" i="1" dirty="0" err="1">
                <a:solidFill>
                  <a:srgbClr val="680000"/>
                </a:solidFill>
              </a:rPr>
              <a:t>Enter</a:t>
            </a:r>
            <a:r>
              <a:rPr lang="ru-RU" b="1" i="1" dirty="0">
                <a:solidFill>
                  <a:srgbClr val="680000"/>
                </a:solidFill>
              </a:rPr>
              <a:t>. </a:t>
            </a:r>
            <a:endParaRPr lang="ru-RU" dirty="0">
              <a:solidFill>
                <a:srgbClr val="68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/>
          <a:srcRect l="35913" t="6302" r="46402" b="83407"/>
          <a:stretch/>
        </p:blipFill>
        <p:spPr bwMode="auto">
          <a:xfrm>
            <a:off x="2051720" y="2816225"/>
            <a:ext cx="4325883" cy="1694021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49564" y="1963206"/>
            <a:ext cx="2500504" cy="586697"/>
          </a:xfrm>
          <a:prstGeom prst="round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Кнопки выравнивания абзацев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1331640" y="2549903"/>
            <a:ext cx="934480" cy="1023113"/>
          </a:xfrm>
          <a:prstGeom prst="line">
            <a:avLst/>
          </a:prstGeom>
          <a:noFill/>
          <a:ln w="9525">
            <a:solidFill>
              <a:srgbClr val="1E1B35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9414" y="1957748"/>
            <a:ext cx="1402730" cy="576437"/>
          </a:xfrm>
          <a:prstGeom prst="roundRect">
            <a:avLst/>
          </a:prstGeom>
          <a:solidFill>
            <a:schemeClr val="accent3">
              <a:lumMod val="20000"/>
              <a:lumOff val="80000"/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Уменьшить отступ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4869160"/>
            <a:ext cx="3147021" cy="576437"/>
          </a:xfrm>
          <a:prstGeom prst="roundRect">
            <a:avLst/>
          </a:prstGeom>
          <a:solidFill>
            <a:schemeClr val="accent3">
              <a:lumMod val="20000"/>
              <a:lumOff val="80000"/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Интервал между строками и абзацами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40153" y="1957747"/>
            <a:ext cx="1507570" cy="576437"/>
          </a:xfrm>
          <a:prstGeom prst="roundRect">
            <a:avLst/>
          </a:prstGeom>
          <a:solidFill>
            <a:schemeClr val="accent3">
              <a:lumMod val="20000"/>
              <a:lumOff val="80000"/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Формат по образцу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55976" y="1963207"/>
            <a:ext cx="1402730" cy="576437"/>
          </a:xfrm>
          <a:prstGeom prst="roundRect">
            <a:avLst/>
          </a:prstGeom>
          <a:solidFill>
            <a:schemeClr val="accent3">
              <a:lumMod val="20000"/>
              <a:lumOff val="80000"/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Увеличить отступ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3923928" y="2539644"/>
            <a:ext cx="432048" cy="457308"/>
          </a:xfrm>
          <a:prstGeom prst="line">
            <a:avLst/>
          </a:prstGeom>
          <a:noFill/>
          <a:ln w="9525">
            <a:solidFill>
              <a:srgbClr val="1E1B35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 flipH="1">
            <a:off x="6377603" y="2534184"/>
            <a:ext cx="409369" cy="608286"/>
          </a:xfrm>
          <a:prstGeom prst="line">
            <a:avLst/>
          </a:prstGeom>
          <a:noFill/>
          <a:ln w="9525">
            <a:solidFill>
              <a:srgbClr val="1E1B35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23728" y="3591228"/>
            <a:ext cx="1724946" cy="48584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139952" y="2996952"/>
            <a:ext cx="955920" cy="48584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51519" y="1477316"/>
            <a:ext cx="4997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Назначение кнопок группы «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Абзац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797237" y="2944843"/>
            <a:ext cx="558884" cy="48584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 flipH="1">
            <a:off x="5004048" y="2549903"/>
            <a:ext cx="244570" cy="447049"/>
          </a:xfrm>
          <a:prstGeom prst="line">
            <a:avLst/>
          </a:prstGeom>
          <a:noFill/>
          <a:ln w="9525">
            <a:solidFill>
              <a:srgbClr val="1E1B35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 flipV="1">
            <a:off x="2266120" y="4077072"/>
            <a:ext cx="1873831" cy="792088"/>
          </a:xfrm>
          <a:prstGeom prst="line">
            <a:avLst/>
          </a:prstGeom>
          <a:noFill/>
          <a:ln w="9525">
            <a:solidFill>
              <a:srgbClr val="1E1B35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139951" y="3591226"/>
            <a:ext cx="558884" cy="48584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693208" y="4876133"/>
            <a:ext cx="2011254" cy="576437"/>
          </a:xfrm>
          <a:prstGeom prst="roundRect">
            <a:avLst/>
          </a:prstGeom>
          <a:solidFill>
            <a:schemeClr val="accent3">
              <a:lumMod val="20000"/>
              <a:lumOff val="80000"/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Заливка абзаца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835329" y="4876133"/>
            <a:ext cx="1903287" cy="576437"/>
          </a:xfrm>
          <a:prstGeom prst="roundRect">
            <a:avLst/>
          </a:prstGeom>
          <a:solidFill>
            <a:schemeClr val="accent3">
              <a:lumMod val="20000"/>
              <a:lumOff val="80000"/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Границы абзаца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 flipV="1">
            <a:off x="4610329" y="4077072"/>
            <a:ext cx="393720" cy="786910"/>
          </a:xfrm>
          <a:prstGeom prst="line">
            <a:avLst/>
          </a:prstGeom>
          <a:noFill/>
          <a:ln w="9525">
            <a:solidFill>
              <a:srgbClr val="1E1B35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" name="Line 14"/>
          <p:cNvSpPr>
            <a:spLocks noChangeShapeType="1"/>
          </p:cNvSpPr>
          <p:nvPr/>
        </p:nvSpPr>
        <p:spPr bwMode="auto">
          <a:xfrm flipH="1" flipV="1">
            <a:off x="5940153" y="4077070"/>
            <a:ext cx="415968" cy="799062"/>
          </a:xfrm>
          <a:prstGeom prst="line">
            <a:avLst/>
          </a:prstGeom>
          <a:noFill/>
          <a:ln w="9525">
            <a:solidFill>
              <a:srgbClr val="1E1B35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924551" y="3573016"/>
            <a:ext cx="558884" cy="48584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555887" y="3595892"/>
            <a:ext cx="558884" cy="48584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Заголовок 2"/>
          <p:cNvSpPr>
            <a:spLocks/>
          </p:cNvSpPr>
          <p:nvPr/>
        </p:nvSpPr>
        <p:spPr bwMode="auto">
          <a:xfrm>
            <a:off x="1042988" y="188913"/>
            <a:ext cx="76438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000" b="1" dirty="0" smtClean="0">
                <a:latin typeface="+mj-lt"/>
                <a:ea typeface="+mj-ea"/>
                <a:cs typeface="+mj-cs"/>
              </a:rPr>
              <a:t>Форматирование абзацев</a:t>
            </a:r>
          </a:p>
        </p:txBody>
      </p:sp>
    </p:spTree>
    <p:extLst>
      <p:ext uri="{BB962C8B-B14F-4D97-AF65-F5344CB8AC3E}">
        <p14:creationId xmlns="" xmlns:p14="http://schemas.microsoft.com/office/powerpoint/2010/main" val="391795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7365" y="692696"/>
            <a:ext cx="864096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hangingPunct="0">
              <a:spcAft>
                <a:spcPts val="600"/>
              </a:spcAft>
              <a:buFont typeface="Wingdings" pitchFamily="2" charset="2"/>
              <a:buChar char="q"/>
            </a:pPr>
            <a:r>
              <a:rPr lang="ru-RU" b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Установка отступов с помощью горизонтальной линейки  </a:t>
            </a:r>
          </a:p>
          <a:p>
            <a:pPr algn="just" hangingPunct="0"/>
            <a:r>
              <a:rPr lang="ru-RU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dirty="0">
                <a:latin typeface="Arial" pitchFamily="34" charset="0"/>
                <a:cs typeface="Arial" pitchFamily="34" charset="0"/>
              </a:rPr>
              <a:t>горизонтальной линейке расположено три подвижных маркера, перетаскивая левой клавишей мыши нижние из них, можно установить левую и/или правую границы выделенного абзаца, а перетаскивая верхний, можно сделать отступ или выступ для первой строки абзаца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24"/>
          <p:cNvGrpSpPr/>
          <p:nvPr/>
        </p:nvGrpSpPr>
        <p:grpSpPr>
          <a:xfrm>
            <a:off x="234201" y="2302503"/>
            <a:ext cx="8675985" cy="1557048"/>
            <a:chOff x="130369" y="3573016"/>
            <a:chExt cx="8675985" cy="1557048"/>
          </a:xfrm>
        </p:grpSpPr>
        <p:pic>
          <p:nvPicPr>
            <p:cNvPr id="14" name="Рисунок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3524" t="17480" r="11456" b="79701"/>
            <a:stretch>
              <a:fillRect/>
            </a:stretch>
          </p:blipFill>
          <p:spPr bwMode="auto">
            <a:xfrm>
              <a:off x="130369" y="4198721"/>
              <a:ext cx="8675985" cy="255900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  <a:lumOff val="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AutoShape 50"/>
            <p:cNvSpPr>
              <a:spLocks noChangeArrowheads="1"/>
            </p:cNvSpPr>
            <p:nvPr/>
          </p:nvSpPr>
          <p:spPr bwMode="auto">
            <a:xfrm>
              <a:off x="611560" y="3573016"/>
              <a:ext cx="3116660" cy="37818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hangingPunct="0">
                <a:spcAft>
                  <a:spcPts val="0"/>
                </a:spcAft>
              </a:pPr>
              <a:r>
                <a:rPr lang="ru-RU" sz="1400" b="1" i="1" dirty="0">
                  <a:solidFill>
                    <a:schemeClr val="tx2">
                      <a:lumMod val="50000"/>
                    </a:schemeClr>
                  </a:solidFill>
                  <a:effectLst/>
                  <a:latin typeface="Arial"/>
                  <a:ea typeface="Times New Roman"/>
                </a:rPr>
                <a:t>Отступ </a:t>
              </a:r>
              <a:r>
                <a:rPr lang="ru-RU" sz="1400" b="1" i="1" u="sng" dirty="0">
                  <a:solidFill>
                    <a:schemeClr val="tx2">
                      <a:lumMod val="50000"/>
                    </a:schemeClr>
                  </a:solidFill>
                  <a:effectLst/>
                  <a:latin typeface="Arial"/>
                  <a:ea typeface="Times New Roman"/>
                </a:rPr>
                <a:t>первой</a:t>
              </a:r>
              <a:r>
                <a:rPr lang="ru-RU" sz="1400" b="1" i="1" dirty="0">
                  <a:solidFill>
                    <a:schemeClr val="tx2">
                      <a:lumMod val="50000"/>
                    </a:schemeClr>
                  </a:solidFill>
                  <a:effectLst/>
                  <a:latin typeface="Arial"/>
                  <a:ea typeface="Times New Roman"/>
                </a:rPr>
                <a:t> строки абзаца</a:t>
              </a:r>
              <a:endParaRPr lang="ru-RU" sz="1400" b="1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6" name="AutoShape 51"/>
            <p:cNvSpPr>
              <a:spLocks noChangeArrowheads="1"/>
            </p:cNvSpPr>
            <p:nvPr/>
          </p:nvSpPr>
          <p:spPr bwMode="auto">
            <a:xfrm>
              <a:off x="378129" y="4753422"/>
              <a:ext cx="2247702" cy="36842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hangingPunct="0">
                <a:spcAft>
                  <a:spcPts val="0"/>
                </a:spcAft>
              </a:pPr>
              <a:r>
                <a:rPr lang="ru-RU" sz="1400" b="1" i="1" dirty="0">
                  <a:solidFill>
                    <a:schemeClr val="tx2">
                      <a:lumMod val="50000"/>
                    </a:schemeClr>
                  </a:solidFill>
                  <a:latin typeface="Arial"/>
                  <a:ea typeface="Times New Roman"/>
                </a:rPr>
                <a:t>Левая граница абзаца</a:t>
              </a:r>
            </a:p>
          </p:txBody>
        </p:sp>
        <p:sp>
          <p:nvSpPr>
            <p:cNvPr id="17" name="AutoShape 53"/>
            <p:cNvSpPr>
              <a:spLocks noChangeArrowheads="1"/>
            </p:cNvSpPr>
            <p:nvPr/>
          </p:nvSpPr>
          <p:spPr bwMode="auto">
            <a:xfrm>
              <a:off x="5883397" y="4753422"/>
              <a:ext cx="2304256" cy="3766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hangingPunct="0">
                <a:spcAft>
                  <a:spcPts val="0"/>
                </a:spcAft>
              </a:pPr>
              <a:r>
                <a:rPr lang="ru-RU" sz="1400" b="1" i="1" dirty="0">
                  <a:solidFill>
                    <a:schemeClr val="tx2">
                      <a:lumMod val="50000"/>
                    </a:schemeClr>
                  </a:solidFill>
                  <a:latin typeface="Arial"/>
                  <a:ea typeface="Times New Roman"/>
                </a:rPr>
                <a:t>Правая граница абзаца</a:t>
              </a:r>
            </a:p>
          </p:txBody>
        </p:sp>
        <p:cxnSp>
          <p:nvCxnSpPr>
            <p:cNvPr id="18" name="AutoShape 54"/>
            <p:cNvCxnSpPr>
              <a:cxnSpLocks noChangeShapeType="1"/>
            </p:cNvCxnSpPr>
            <p:nvPr/>
          </p:nvCxnSpPr>
          <p:spPr bwMode="auto">
            <a:xfrm flipH="1">
              <a:off x="1119051" y="3989237"/>
              <a:ext cx="571500" cy="209484"/>
            </a:xfrm>
            <a:prstGeom prst="straightConnector1">
              <a:avLst/>
            </a:prstGeom>
            <a:noFill/>
            <a:ln w="9525">
              <a:solidFill>
                <a:schemeClr val="tx2">
                  <a:lumMod val="50000"/>
                  <a:lumOff val="0"/>
                </a:schemeClr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55"/>
            <p:cNvCxnSpPr>
              <a:cxnSpLocks noChangeShapeType="1"/>
            </p:cNvCxnSpPr>
            <p:nvPr/>
          </p:nvCxnSpPr>
          <p:spPr bwMode="auto">
            <a:xfrm flipH="1" flipV="1">
              <a:off x="899592" y="4454621"/>
              <a:ext cx="211096" cy="267594"/>
            </a:xfrm>
            <a:prstGeom prst="straightConnector1">
              <a:avLst/>
            </a:prstGeom>
            <a:noFill/>
            <a:ln w="9525">
              <a:solidFill>
                <a:schemeClr val="tx2">
                  <a:lumMod val="50000"/>
                  <a:lumOff val="0"/>
                </a:schemeClr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56"/>
            <p:cNvCxnSpPr>
              <a:cxnSpLocks noChangeShapeType="1"/>
            </p:cNvCxnSpPr>
            <p:nvPr/>
          </p:nvCxnSpPr>
          <p:spPr bwMode="auto">
            <a:xfrm flipV="1">
              <a:off x="6709913" y="4453185"/>
              <a:ext cx="454375" cy="269030"/>
            </a:xfrm>
            <a:prstGeom prst="straightConnector1">
              <a:avLst/>
            </a:prstGeom>
            <a:noFill/>
            <a:ln w="9525">
              <a:solidFill>
                <a:schemeClr val="tx2">
                  <a:lumMod val="50000"/>
                  <a:lumOff val="0"/>
                </a:schemeClr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6" name="TextBox 25"/>
          <p:cNvSpPr txBox="1"/>
          <p:nvPr/>
        </p:nvSpPr>
        <p:spPr>
          <a:xfrm>
            <a:off x="128985" y="4151888"/>
            <a:ext cx="6027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b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Установка отступов с помощью </a:t>
            </a:r>
            <a:r>
              <a:rPr lang="ru-RU" b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команды Абзац  </a:t>
            </a:r>
            <a:endParaRPr lang="ru-RU" b="1" dirty="0">
              <a:solidFill>
                <a:srgbClr val="68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28" name="Рисунок 27"/>
          <p:cNvPicPr/>
          <p:nvPr/>
        </p:nvPicPr>
        <p:blipFill rotWithShape="1">
          <a:blip r:embed="rId3" cstate="print"/>
          <a:srcRect l="32662" t="13681" r="32817" b="41055"/>
          <a:stretch/>
        </p:blipFill>
        <p:spPr bwMode="auto">
          <a:xfrm>
            <a:off x="6660232" y="4221088"/>
            <a:ext cx="2376264" cy="2520279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9" name="Скругленный прямоугольник 28"/>
          <p:cNvSpPr/>
          <p:nvPr/>
        </p:nvSpPr>
        <p:spPr>
          <a:xfrm>
            <a:off x="827584" y="4923406"/>
            <a:ext cx="4702537" cy="1115642"/>
          </a:xfrm>
          <a:prstGeom prst="roundRect">
            <a:avLst/>
          </a:prstGeom>
          <a:solidFill>
            <a:schemeClr val="tx2">
              <a:lumMod val="20000"/>
              <a:lumOff val="80000"/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hangingPunct="0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Поле  Отступ:</a:t>
            </a:r>
          </a:p>
          <a:p>
            <a:pPr hangingPunct="0"/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- установка левой и правой границ абзаца;</a:t>
            </a:r>
          </a:p>
          <a:p>
            <a:pPr hangingPunct="0"/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- установка отступа или выступа первой строки.</a:t>
            </a: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660232" y="5229200"/>
            <a:ext cx="2355407" cy="80984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Заголовок 2"/>
          <p:cNvSpPr>
            <a:spLocks/>
          </p:cNvSpPr>
          <p:nvPr/>
        </p:nvSpPr>
        <p:spPr bwMode="auto">
          <a:xfrm>
            <a:off x="1042988" y="188913"/>
            <a:ext cx="76438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000" b="1" dirty="0" smtClean="0">
                <a:latin typeface="+mj-lt"/>
                <a:ea typeface="+mj-ea"/>
                <a:cs typeface="+mj-cs"/>
              </a:rPr>
              <a:t>Форматирование абзацев</a:t>
            </a:r>
          </a:p>
        </p:txBody>
      </p:sp>
    </p:spTree>
    <p:extLst>
      <p:ext uri="{BB962C8B-B14F-4D97-AF65-F5344CB8AC3E}">
        <p14:creationId xmlns="" xmlns:p14="http://schemas.microsoft.com/office/powerpoint/2010/main" val="2122031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  <p:bldP spid="29" grpId="0" animBg="1"/>
      <p:bldP spid="3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764704"/>
            <a:ext cx="89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680000"/>
                </a:solidFill>
                <a:latin typeface="Arial" pitchFamily="34" charset="0"/>
                <a:cs typeface="Arial" pitchFamily="34" charset="0"/>
                <a:sym typeface="Wingdings"/>
              </a:rPr>
              <a:t></a:t>
            </a:r>
            <a:r>
              <a:rPr lang="ru-RU" b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 Интервалы  между  строками и </a:t>
            </a:r>
            <a:r>
              <a:rPr lang="ru-RU" b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абзацами</a:t>
            </a:r>
            <a:endParaRPr lang="ru-RU" dirty="0"/>
          </a:p>
        </p:txBody>
      </p:sp>
      <p:grpSp>
        <p:nvGrpSpPr>
          <p:cNvPr id="4" name="Group 64"/>
          <p:cNvGrpSpPr>
            <a:grpSpLocks/>
          </p:cNvGrpSpPr>
          <p:nvPr/>
        </p:nvGrpSpPr>
        <p:grpSpPr bwMode="auto">
          <a:xfrm>
            <a:off x="7092280" y="620688"/>
            <a:ext cx="1917170" cy="2328053"/>
            <a:chOff x="8200" y="12030"/>
            <a:chExt cx="2934" cy="3441"/>
          </a:xfrm>
        </p:grpSpPr>
        <p:pic>
          <p:nvPicPr>
            <p:cNvPr id="5" name="Рисунок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44310" t="13597" r="33127" b="59267"/>
            <a:stretch>
              <a:fillRect/>
            </a:stretch>
          </p:blipFill>
          <p:spPr bwMode="auto">
            <a:xfrm>
              <a:off x="8235" y="13290"/>
              <a:ext cx="2899" cy="2181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  <a:lumOff val="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Рисунок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35449" t="5446" r="46284" b="82674"/>
            <a:stretch>
              <a:fillRect/>
            </a:stretch>
          </p:blipFill>
          <p:spPr bwMode="auto">
            <a:xfrm>
              <a:off x="8200" y="12030"/>
              <a:ext cx="2934" cy="1260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  <a:lumOff val="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AutoShape 63"/>
            <p:cNvSpPr>
              <a:spLocks noChangeArrowheads="1"/>
            </p:cNvSpPr>
            <p:nvPr/>
          </p:nvSpPr>
          <p:spPr bwMode="auto">
            <a:xfrm flipV="1">
              <a:off x="9585" y="12585"/>
              <a:ext cx="390" cy="311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07504" y="1340768"/>
            <a:ext cx="665894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i="1" u="sng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Способ 1.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изменения интервала между строками текста или между абзацами можно воспользоваться кнопкой «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Интервал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 в группе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Абзац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1710" y="3452492"/>
            <a:ext cx="6417348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hangingPunct="0">
              <a:spcAft>
                <a:spcPts val="600"/>
              </a:spcAft>
            </a:pPr>
            <a:r>
              <a:rPr lang="ru-RU" i="1" u="sng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Способ 2.  </a:t>
            </a:r>
          </a:p>
          <a:p>
            <a:pPr algn="just" hangingPunct="0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 Выделите  абзацы;</a:t>
            </a:r>
          </a:p>
          <a:p>
            <a:pPr hangingPunct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 Выберите 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команду  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Главная - Абзац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или  одноименную из контекстного   меню.</a:t>
            </a:r>
          </a:p>
          <a:p>
            <a:pPr algn="just" hangingPunct="0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3. В  диалоге 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Абзац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в поле 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Интервал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щелкните  на  стрелке  поля  </a:t>
            </a:r>
            <a:r>
              <a:rPr lang="ru-RU" u="sng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Междустрочный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и    выберите    нужное    значение.</a:t>
            </a:r>
          </a:p>
          <a:p>
            <a:pPr algn="just" hangingPunct="0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4. Нажмите «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ОК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».</a:t>
            </a:r>
          </a:p>
          <a:p>
            <a:endParaRPr lang="ru-RU" dirty="0"/>
          </a:p>
        </p:txBody>
      </p:sp>
      <p:pic>
        <p:nvPicPr>
          <p:cNvPr id="11" name="Рисунок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2198" t="13350" r="32353" b="19571"/>
          <a:stretch>
            <a:fillRect/>
          </a:stretch>
        </p:blipFill>
        <p:spPr bwMode="auto">
          <a:xfrm>
            <a:off x="6660232" y="3022832"/>
            <a:ext cx="2376265" cy="307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68"/>
          <p:cNvSpPr>
            <a:spLocks noChangeArrowheads="1"/>
          </p:cNvSpPr>
          <p:nvPr/>
        </p:nvSpPr>
        <p:spPr bwMode="auto">
          <a:xfrm>
            <a:off x="6660232" y="4531597"/>
            <a:ext cx="2376265" cy="841619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13" name="Заголовок 2"/>
          <p:cNvSpPr>
            <a:spLocks/>
          </p:cNvSpPr>
          <p:nvPr/>
        </p:nvSpPr>
        <p:spPr bwMode="auto">
          <a:xfrm>
            <a:off x="1042988" y="188913"/>
            <a:ext cx="76438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000" b="1" dirty="0" smtClean="0">
                <a:latin typeface="+mj-lt"/>
                <a:ea typeface="+mj-ea"/>
                <a:cs typeface="+mj-cs"/>
              </a:rPr>
              <a:t>Форматирование абзацев</a:t>
            </a:r>
          </a:p>
        </p:txBody>
      </p:sp>
    </p:spTree>
    <p:extLst>
      <p:ext uri="{BB962C8B-B14F-4D97-AF65-F5344CB8AC3E}">
        <p14:creationId xmlns="" xmlns:p14="http://schemas.microsoft.com/office/powerpoint/2010/main" val="3719810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2412" y="764702"/>
            <a:ext cx="8784976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ru-RU" b="1" dirty="0">
                <a:solidFill>
                  <a:srgbClr val="680000"/>
                </a:solidFill>
                <a:latin typeface="Arial" pitchFamily="34" charset="0"/>
                <a:cs typeface="Arial" pitchFamily="34" charset="0"/>
                <a:sym typeface="Wingdings"/>
              </a:rPr>
              <a:t></a:t>
            </a:r>
            <a:r>
              <a:rPr lang="ru-RU" b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 Форматирование по образцу</a:t>
            </a:r>
          </a:p>
          <a:p>
            <a:pPr algn="just" hangingPunct="0">
              <a:spcBef>
                <a:spcPts val="600"/>
              </a:spcBef>
              <a:spcAft>
                <a:spcPts val="600"/>
              </a:spcAft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Если Вам нужно применить определенный формат к нескольким фрагментам текста, то это легко сделать с помощью кнопки «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Формат по образцу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».   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hangingPunct="0">
              <a:spcBef>
                <a:spcPts val="600"/>
              </a:spcBef>
              <a:spcAft>
                <a:spcPts val="600"/>
              </a:spcAft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Выполнять 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форматирование по образцу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можно как для абзацев, так и для отдельных слов.  </a:t>
            </a:r>
          </a:p>
          <a:p>
            <a:pPr hangingPunct="0">
              <a:spcBef>
                <a:spcPts val="600"/>
              </a:spcBef>
              <a:spcAft>
                <a:spcPts val="600"/>
              </a:spcAft>
            </a:pPr>
            <a:r>
              <a:rPr lang="ru-RU" i="1" u="sng" dirty="0">
                <a:solidFill>
                  <a:srgbClr val="8A0000"/>
                </a:solidFill>
                <a:latin typeface="Arial" pitchFamily="34" charset="0"/>
                <a:cs typeface="Arial" pitchFamily="34" charset="0"/>
              </a:rPr>
              <a:t>Порядок действий</a:t>
            </a:r>
            <a:r>
              <a:rPr lang="ru-RU" i="1" dirty="0">
                <a:solidFill>
                  <a:srgbClr val="8A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342900" lvl="0" indent="-342900" algn="just" hangingPunct="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Выделите текст-образец форматирования и  щелкните по кнопке «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Формат по образцу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just" hangingPunct="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Проведите «</a:t>
            </a:r>
            <a:r>
              <a:rPr lang="ru-RU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метелкой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 по тексту, который Вы хотите отформатировать.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just" hangingPunct="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Если нужно применить формат к нескольким абзацам, то после выделения образца форматирования, дважды щелкните по  кнопке «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Формат по образцу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»,  а затем последовательно щелкните на всех абзацах, которые требуется отформатировать должным образом;</a:t>
            </a:r>
            <a:endParaRPr lang="ru-RU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just" hangingPunct="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 отмены  дальнейшего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форматирования щелкните по кнопке «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Формат по образцу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». 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93" t="11858" r="85600" b="85370"/>
          <a:stretch>
            <a:fillRect/>
          </a:stretch>
        </p:blipFill>
        <p:spPr bwMode="auto">
          <a:xfrm>
            <a:off x="4074099" y="3284984"/>
            <a:ext cx="1656184" cy="301749"/>
          </a:xfrm>
          <a:prstGeom prst="rect">
            <a:avLst/>
          </a:prstGeom>
          <a:noFill/>
          <a:ln w="9525" cmpd="sng">
            <a:solidFill>
              <a:schemeClr val="tx2">
                <a:lumMod val="50000"/>
                <a:lumOff val="0"/>
              </a:schemeClr>
            </a:solidFill>
            <a:miter lim="800000"/>
            <a:headEnd/>
            <a:tailEnd/>
          </a:ln>
          <a:effectLst/>
        </p:spPr>
      </p:pic>
      <p:sp>
        <p:nvSpPr>
          <p:cNvPr id="5" name="Заголовок 2"/>
          <p:cNvSpPr>
            <a:spLocks/>
          </p:cNvSpPr>
          <p:nvPr/>
        </p:nvSpPr>
        <p:spPr bwMode="auto">
          <a:xfrm>
            <a:off x="1042988" y="188913"/>
            <a:ext cx="76438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000" b="1" dirty="0" smtClean="0">
                <a:latin typeface="+mj-lt"/>
                <a:ea typeface="+mj-ea"/>
                <a:cs typeface="+mj-cs"/>
              </a:rPr>
              <a:t>Форматирование абзацев</a:t>
            </a:r>
          </a:p>
        </p:txBody>
      </p:sp>
    </p:spTree>
    <p:extLst>
      <p:ext uri="{BB962C8B-B14F-4D97-AF65-F5344CB8AC3E}">
        <p14:creationId xmlns="" xmlns:p14="http://schemas.microsoft.com/office/powerpoint/2010/main" val="278659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2"/>
          <p:cNvSpPr>
            <a:spLocks/>
          </p:cNvSpPr>
          <p:nvPr/>
        </p:nvSpPr>
        <p:spPr bwMode="auto">
          <a:xfrm>
            <a:off x="1042988" y="188913"/>
            <a:ext cx="76438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latin typeface="+mj-lt"/>
                <a:ea typeface="+mj-ea"/>
                <a:cs typeface="+mj-cs"/>
              </a:rPr>
              <a:t>Форматирование страниц документов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116013" y="1125538"/>
            <a:ext cx="7848600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>
              <a:lnSpc>
                <a:spcPct val="80000"/>
              </a:lnSpc>
            </a:pPr>
            <a:r>
              <a:rPr lang="ru-RU" sz="2200">
                <a:latin typeface="Calibri" pitchFamily="34" charset="0"/>
              </a:rPr>
              <a:t>При оформлении текстового документа, предназначенного для печати, особое внимание следует уделить его расположению на листах бумаги. </a:t>
            </a: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1331913" y="2349500"/>
            <a:ext cx="3529012" cy="5048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Параметры страницы</a:t>
            </a:r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 flipV="1">
            <a:off x="1619250" y="2852738"/>
            <a:ext cx="0" cy="244792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859338" y="3068638"/>
            <a:ext cx="2089150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FFFFFF"/>
                </a:solidFill>
                <a:cs typeface="Arial" charset="0"/>
              </a:rPr>
              <a:t>Книжная</a:t>
            </a:r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4859338" y="3644900"/>
            <a:ext cx="2089150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FFFFFF"/>
                </a:solidFill>
                <a:cs typeface="Arial" charset="0"/>
              </a:rPr>
              <a:t>Альбомная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4932363" y="4508500"/>
            <a:ext cx="2089150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FFFFFF"/>
                </a:solidFill>
                <a:cs typeface="Arial" charset="0"/>
              </a:rPr>
              <a:t>Верхнее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932363" y="5084763"/>
            <a:ext cx="2089150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FFFFFF"/>
                </a:solidFill>
                <a:cs typeface="Arial" charset="0"/>
              </a:rPr>
              <a:t>Нижнее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932363" y="5661025"/>
            <a:ext cx="2089150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FFFFFF"/>
                </a:solidFill>
                <a:cs typeface="Arial" charset="0"/>
              </a:rPr>
              <a:t>Левое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932363" y="6237288"/>
            <a:ext cx="2089150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FFFFFF"/>
                </a:solidFill>
                <a:cs typeface="Arial" charset="0"/>
              </a:rPr>
              <a:t>Правое</a:t>
            </a:r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auto">
          <a:xfrm rot="16200000" flipV="1">
            <a:off x="1871663" y="3392487"/>
            <a:ext cx="0" cy="50482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 rot="16200000" flipV="1">
            <a:off x="1871663" y="5048250"/>
            <a:ext cx="0" cy="50482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 rot="5400000">
            <a:off x="4355306" y="3069432"/>
            <a:ext cx="288925" cy="719138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 rot="16200000" flipV="1">
            <a:off x="4427538" y="3357563"/>
            <a:ext cx="215900" cy="64770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124075" y="3357563"/>
            <a:ext cx="2089150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FFFFFF"/>
                </a:solidFill>
                <a:cs typeface="Arial" charset="0"/>
              </a:rPr>
              <a:t>Ориентация</a:t>
            </a:r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 rot="5400000">
            <a:off x="4175919" y="4617244"/>
            <a:ext cx="720725" cy="792163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 rot="5400000">
            <a:off x="4535488" y="4976813"/>
            <a:ext cx="73025" cy="72072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rot="16200000" flipV="1">
            <a:off x="4248151" y="5192712"/>
            <a:ext cx="576262" cy="792163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rot="16200000" flipV="1">
            <a:off x="3960019" y="5480844"/>
            <a:ext cx="1152525" cy="792163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2124075" y="5084763"/>
            <a:ext cx="2089150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FFFFFF"/>
                </a:solidFill>
                <a:cs typeface="Arial" charset="0"/>
              </a:rPr>
              <a:t>Поля</a:t>
            </a:r>
          </a:p>
        </p:txBody>
      </p:sp>
      <p:sp>
        <p:nvSpPr>
          <p:cNvPr id="20503" name="Text Box 23"/>
          <p:cNvSpPr txBox="1">
            <a:spLocks noChangeArrowheads="1"/>
          </p:cNvSpPr>
          <p:nvPr/>
        </p:nvSpPr>
        <p:spPr bwMode="auto">
          <a:xfrm>
            <a:off x="7596188" y="4437063"/>
            <a:ext cx="1081087" cy="630237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latin typeface="Calibri" pitchFamily="34" charset="0"/>
              </a:rPr>
              <a:t>Номера страниц</a:t>
            </a:r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7380288" y="5229225"/>
            <a:ext cx="1512887" cy="288925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>
                <a:latin typeface="Calibri" pitchFamily="34" charset="0"/>
              </a:rPr>
              <a:t>Колонтитулы</a:t>
            </a:r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20506" name="AutoShape 26"/>
          <p:cNvSpPr>
            <a:spLocks/>
          </p:cNvSpPr>
          <p:nvPr/>
        </p:nvSpPr>
        <p:spPr bwMode="auto">
          <a:xfrm>
            <a:off x="7235825" y="4437063"/>
            <a:ext cx="73025" cy="1152525"/>
          </a:xfrm>
          <a:prstGeom prst="rightBrace">
            <a:avLst>
              <a:gd name="adj1" fmla="val 131522"/>
              <a:gd name="adj2" fmla="val 50000"/>
            </a:avLst>
          </a:prstGeom>
          <a:noFill/>
          <a:ln w="2857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0509" name="Picture 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2388" y="1052513"/>
            <a:ext cx="4259262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0" name="Text Box 30"/>
          <p:cNvSpPr txBox="1">
            <a:spLocks noChangeArrowheads="1"/>
          </p:cNvSpPr>
          <p:nvPr/>
        </p:nvSpPr>
        <p:spPr bwMode="auto">
          <a:xfrm>
            <a:off x="1042988" y="6092825"/>
            <a:ext cx="7921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ctr"/>
            <a:r>
              <a:rPr lang="ru-RU" sz="2000">
                <a:latin typeface="Calibri" pitchFamily="34" charset="0"/>
              </a:rPr>
              <a:t>Окно выбора параметров страницы в </a:t>
            </a:r>
            <a:r>
              <a:rPr lang="en-US" sz="2000">
                <a:latin typeface="Calibri" pitchFamily="34" charset="0"/>
              </a:rPr>
              <a:t>Microsoft Word</a:t>
            </a:r>
            <a:r>
              <a:rPr lang="ru-RU" sz="200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1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10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1000"/>
                                        <p:tgtEl>
                                          <p:spTgt spid="20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3" grpId="1"/>
      <p:bldP spid="29705" grpId="0" animBg="1"/>
      <p:bldP spid="29705" grpId="1" animBg="1"/>
      <p:bldP spid="29702" grpId="0" animBg="1"/>
      <p:bldP spid="29702" grpId="1" animBg="1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11" grpId="0" animBg="1"/>
      <p:bldP spid="11" grpId="1" animBg="1"/>
      <p:bldP spid="16" grpId="0" animBg="1"/>
      <p:bldP spid="16" grpId="1" animBg="1"/>
      <p:bldP spid="20503" grpId="0" animBg="1"/>
      <p:bldP spid="20503" grpId="1" animBg="1"/>
      <p:bldP spid="20505" grpId="0" animBg="1"/>
      <p:bldP spid="20505" grpId="1" animBg="1"/>
      <p:bldP spid="20506" grpId="0" animBg="1"/>
      <p:bldP spid="20506" grpId="1" animBg="1"/>
      <p:bldP spid="205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Заголовок 2"/>
          <p:cNvSpPr>
            <a:spLocks/>
          </p:cNvSpPr>
          <p:nvPr/>
        </p:nvSpPr>
        <p:spPr bwMode="auto">
          <a:xfrm>
            <a:off x="1042988" y="188913"/>
            <a:ext cx="76438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000" b="1" dirty="0">
                <a:solidFill>
                  <a:schemeClr val="tx2"/>
                </a:solidFill>
                <a:latin typeface="Calibri" pitchFamily="34" charset="0"/>
              </a:rPr>
              <a:t>Стилевое форматирование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042988" y="692150"/>
            <a:ext cx="7848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/>
            <a:r>
              <a:rPr lang="ru-RU" sz="2000" dirty="0">
                <a:latin typeface="Calibri" pitchFamily="34" charset="0"/>
              </a:rPr>
              <a:t>Применяют к структурным элементам, несущим одну и ту же функциональную нагрузку. </a:t>
            </a:r>
          </a:p>
          <a:p>
            <a:pPr indent="182563" algn="just"/>
            <a:r>
              <a:rPr lang="ru-RU" sz="2000" dirty="0">
                <a:latin typeface="Calibri" pitchFamily="34" charset="0"/>
              </a:rPr>
              <a:t>Назначается определённый </a:t>
            </a:r>
            <a:r>
              <a:rPr lang="ru-RU" sz="2000" b="1" dirty="0">
                <a:latin typeface="Calibri" pitchFamily="34" charset="0"/>
              </a:rPr>
              <a:t>стиль форматирования</a:t>
            </a:r>
            <a:r>
              <a:rPr lang="ru-RU" sz="2000" dirty="0">
                <a:latin typeface="Calibri" pitchFamily="34" charset="0"/>
              </a:rPr>
              <a:t> - набор параметров форматирования (шрифт, его начертание и размер, отступ первой строки, междустрочный интервал).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116013" y="3402013"/>
            <a:ext cx="2232025" cy="324008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экономит время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применить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стиль как набор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 параметров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форматирования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значительно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быстрее, чем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задавать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соответствующие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параметры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один за другим</a:t>
            </a:r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3708400" y="3402013"/>
            <a:ext cx="2663825" cy="324008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обеспечивает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  единообразие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в оформлении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текстового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документа;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применение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определённого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стиля вносит строгость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в оформление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документа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6732588" y="3402013"/>
            <a:ext cx="2232025" cy="324008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позволяет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быстро изменить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вид отдельных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 элементов во всем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документе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достаточно внести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изменения в стиль,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и оформление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будет изменено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во всём документе</a:t>
            </a: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1763713" y="2349500"/>
            <a:ext cx="6769100" cy="50323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chemeClr val="tx1"/>
                </a:solidFill>
                <a:cs typeface="Arial" charset="0"/>
              </a:rPr>
              <a:t>Преимущества стилевого форматирования</a:t>
            </a:r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 flipH="1" flipV="1">
            <a:off x="2195513" y="2825750"/>
            <a:ext cx="0" cy="576263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4" name="Line 15"/>
          <p:cNvSpPr>
            <a:spLocks noChangeShapeType="1"/>
          </p:cNvSpPr>
          <p:nvPr/>
        </p:nvSpPr>
        <p:spPr bwMode="auto">
          <a:xfrm flipH="1" flipV="1">
            <a:off x="5148263" y="2825750"/>
            <a:ext cx="0" cy="576263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5" name="Line 15"/>
          <p:cNvSpPr>
            <a:spLocks noChangeShapeType="1"/>
          </p:cNvSpPr>
          <p:nvPr/>
        </p:nvSpPr>
        <p:spPr bwMode="auto">
          <a:xfrm flipH="1" flipV="1">
            <a:off x="7885113" y="2825750"/>
            <a:ext cx="0" cy="576263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Стиль форматирования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 rtlCol="0">
            <a:normAutofit fontScale="85000" lnSpcReduction="20000"/>
          </a:bodyPr>
          <a:lstStyle/>
          <a:p>
            <a:pPr marL="11430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/>
              <a:t>Стиль форматирования</a:t>
            </a:r>
            <a:r>
              <a:rPr lang="ru-RU" sz="3200" dirty="0"/>
              <a:t> </a:t>
            </a:r>
            <a:r>
              <a:rPr lang="ru-RU" sz="2800" dirty="0"/>
              <a:t>— набор </a:t>
            </a:r>
            <a:r>
              <a:rPr lang="ru-RU" sz="2800" dirty="0" smtClean="0"/>
              <a:t>параметров форматирования </a:t>
            </a:r>
            <a:r>
              <a:rPr lang="ru-RU" sz="2800" dirty="0"/>
              <a:t>(шрифта, абзаца и пр.), имеющий уникальное имя. </a:t>
            </a:r>
            <a:endParaRPr lang="en-US" sz="2800" dirty="0" smtClean="0"/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/>
              <a:t>Единые стили используются:</a:t>
            </a:r>
          </a:p>
          <a:p>
            <a:pPr marL="182880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при создании больших документов ;</a:t>
            </a:r>
          </a:p>
          <a:p>
            <a:pPr marL="182880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при объединении нескольких документов в один.</a:t>
            </a:r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/>
              <a:t>Виды стилей </a:t>
            </a:r>
            <a:r>
              <a:rPr lang="en-US" sz="3200" b="1" dirty="0" smtClean="0"/>
              <a:t>Word</a:t>
            </a:r>
            <a:r>
              <a:rPr lang="ru-RU" sz="3200" b="1" dirty="0" smtClean="0"/>
              <a:t>:</a:t>
            </a:r>
          </a:p>
          <a:p>
            <a:pPr marL="182880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стили </a:t>
            </a:r>
            <a:r>
              <a:rPr lang="ru-RU" dirty="0"/>
              <a:t>символов; </a:t>
            </a:r>
          </a:p>
          <a:p>
            <a:pPr marL="182880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стили абзацев; </a:t>
            </a:r>
          </a:p>
          <a:p>
            <a:pPr marL="182880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стили таблиц; </a:t>
            </a:r>
          </a:p>
          <a:p>
            <a:pPr marL="182880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стили </a:t>
            </a:r>
            <a:r>
              <a:rPr lang="ru-RU" dirty="0" smtClean="0"/>
              <a:t>списков.</a:t>
            </a:r>
          </a:p>
          <a:p>
            <a:pPr marL="182880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/>
              <a:t>Стилевое</a:t>
            </a:r>
            <a:r>
              <a:rPr lang="ru-RU" sz="3200" dirty="0"/>
              <a:t> </a:t>
            </a:r>
            <a:r>
              <a:rPr lang="ru-RU" sz="3200" b="1" dirty="0"/>
              <a:t>форматирование</a:t>
            </a:r>
            <a:r>
              <a:rPr lang="ru-RU" sz="3200" dirty="0"/>
              <a:t> </a:t>
            </a:r>
            <a:r>
              <a:rPr lang="ru-RU" dirty="0"/>
              <a:t>заключается в назначении специальных стилей абзацам или символам.</a:t>
            </a:r>
            <a:endParaRPr lang="ru-RU" dirty="0" smtClean="0"/>
          </a:p>
          <a:p>
            <a:pPr lvl="1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F5974A5-BBD8-477C-9B1A-2303C315FED4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68313" y="3789363"/>
            <a:ext cx="8432800" cy="46196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marL="354013" indent="-354013"/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Преимущества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600" dirty="0" smtClean="0"/>
              <a:t>возможность форматировать </a:t>
            </a:r>
            <a:r>
              <a:rPr lang="ru-RU" sz="2600" i="1" dirty="0" smtClean="0"/>
              <a:t>единообразно</a:t>
            </a:r>
            <a:r>
              <a:rPr lang="ru-RU" sz="2600" dirty="0" smtClean="0"/>
              <a:t> различные части документа; </a:t>
            </a:r>
          </a:p>
          <a:p>
            <a:pPr algn="just"/>
            <a:r>
              <a:rPr lang="ru-RU" sz="2600" dirty="0" smtClean="0"/>
              <a:t>возможность </a:t>
            </a:r>
            <a:r>
              <a:rPr lang="ru-RU" sz="2600" i="1" dirty="0" smtClean="0"/>
              <a:t>быстрого переформатирования </a:t>
            </a:r>
            <a:r>
              <a:rPr lang="ru-RU" sz="2600" dirty="0" smtClean="0"/>
              <a:t>абзацев;</a:t>
            </a:r>
          </a:p>
          <a:p>
            <a:pPr algn="just"/>
            <a:r>
              <a:rPr lang="ru-RU" sz="2600" dirty="0" smtClean="0"/>
              <a:t>возможность </a:t>
            </a:r>
            <a:r>
              <a:rPr lang="ru-RU" sz="2600" i="1" dirty="0" smtClean="0"/>
              <a:t>стандартного оформления </a:t>
            </a:r>
            <a:r>
              <a:rPr lang="ru-RU" sz="2600" dirty="0" smtClean="0"/>
              <a:t>документов с использованием ранее созданных стилей;</a:t>
            </a:r>
          </a:p>
          <a:p>
            <a:pPr algn="just"/>
            <a:r>
              <a:rPr lang="ru-RU" sz="2600" dirty="0" smtClean="0"/>
              <a:t>возможность создания </a:t>
            </a:r>
            <a:r>
              <a:rPr lang="ru-RU" sz="2600" i="1" dirty="0" smtClean="0"/>
              <a:t>автоматического оглавления</a:t>
            </a:r>
            <a:r>
              <a:rPr lang="ru-RU" sz="2600" dirty="0" smtClean="0"/>
              <a:t> для документа.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Применение экспресс-стилей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Лента </a:t>
            </a:r>
            <a:r>
              <a:rPr lang="ru-RU" b="1" dirty="0" smtClean="0"/>
              <a:t>Главная:</a:t>
            </a:r>
            <a:r>
              <a:rPr lang="ru-RU" dirty="0" smtClean="0"/>
              <a:t> </a:t>
            </a:r>
          </a:p>
          <a:p>
            <a:pPr marL="182880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9220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488" y="2139950"/>
            <a:ext cx="4608512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425" y="3573463"/>
            <a:ext cx="4338638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859338" y="2724150"/>
            <a:ext cx="288925" cy="27305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3779838" y="2492375"/>
            <a:ext cx="244792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224" name="TextBox 9"/>
          <p:cNvSpPr txBox="1">
            <a:spLocks noChangeArrowheads="1"/>
          </p:cNvSpPr>
          <p:nvPr/>
        </p:nvSpPr>
        <p:spPr bwMode="auto">
          <a:xfrm>
            <a:off x="6443663" y="2287588"/>
            <a:ext cx="2232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Текущий стиль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5003800" y="2876550"/>
            <a:ext cx="122396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226" name="TextBox 12"/>
          <p:cNvSpPr txBox="1">
            <a:spLocks noChangeArrowheads="1"/>
          </p:cNvSpPr>
          <p:nvPr/>
        </p:nvSpPr>
        <p:spPr bwMode="auto">
          <a:xfrm>
            <a:off x="6424613" y="2813050"/>
            <a:ext cx="22320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Раскрыть список стилей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2759075" y="5229225"/>
            <a:ext cx="339725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228" name="TextBox 15"/>
          <p:cNvSpPr txBox="1">
            <a:spLocks noChangeArrowheads="1"/>
          </p:cNvSpPr>
          <p:nvPr/>
        </p:nvSpPr>
        <p:spPr bwMode="auto">
          <a:xfrm>
            <a:off x="6416675" y="5045075"/>
            <a:ext cx="22336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Применить стиль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Изменение экспресс-стиля</a:t>
            </a:r>
            <a:endParaRPr lang="ru-RU" dirty="0"/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Лента </a:t>
            </a:r>
            <a:r>
              <a:rPr lang="ru-RU" b="1" smtClean="0"/>
              <a:t>Главная</a:t>
            </a:r>
          </a:p>
          <a:p>
            <a:endParaRPr lang="ru-RU" b="1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1608138"/>
            <a:ext cx="23241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2357438"/>
            <a:ext cx="2314575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1789113"/>
            <a:ext cx="245745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78238" y="1474788"/>
            <a:ext cx="2095500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938" y="2476500"/>
            <a:ext cx="275272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>
            <a:off x="250825" y="3033713"/>
            <a:ext cx="8651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090613" y="2927350"/>
            <a:ext cx="215900" cy="179388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916238" y="3284538"/>
            <a:ext cx="6477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916238" y="3500438"/>
            <a:ext cx="6477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916238" y="3716338"/>
            <a:ext cx="6477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916238" y="4005263"/>
            <a:ext cx="6477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458200" cy="11398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600" b="1" i="1" smtClean="0">
                <a:latin typeface="Verdana" pitchFamily="34" charset="0"/>
              </a:rPr>
              <a:t>Этапы создания документа на компьютере:</a:t>
            </a:r>
            <a:br>
              <a:rPr lang="ru-RU" sz="3600" b="1" i="1" smtClean="0">
                <a:latin typeface="Verdana" pitchFamily="34" charset="0"/>
              </a:rPr>
            </a:br>
            <a:endParaRPr lang="ru-RU" sz="3600" b="1" i="1" smtClean="0">
              <a:latin typeface="Verdana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066800" y="1752600"/>
            <a:ext cx="77724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400" b="1" dirty="0"/>
              <a:t>     Создание документа</a:t>
            </a:r>
          </a:p>
          <a:p>
            <a:pPr marL="342900" indent="-342900" algn="just">
              <a:spcBef>
                <a:spcPct val="50000"/>
              </a:spcBef>
            </a:pPr>
            <a:r>
              <a:rPr lang="ru-RU" sz="2400" b="1" dirty="0"/>
              <a:t>2.     Задание параметров страницы</a:t>
            </a:r>
          </a:p>
          <a:p>
            <a:pPr marL="342900" indent="-342900">
              <a:spcBef>
                <a:spcPct val="50000"/>
              </a:spcBef>
            </a:pPr>
            <a:r>
              <a:rPr lang="ru-RU" sz="2400" b="1" dirty="0"/>
              <a:t>3.    Задание режима отображения     документа</a:t>
            </a:r>
          </a:p>
          <a:p>
            <a:pPr marL="342900" indent="-342900" algn="just">
              <a:spcBef>
                <a:spcPct val="50000"/>
              </a:spcBef>
            </a:pPr>
            <a:r>
              <a:rPr lang="ru-RU" sz="2400" b="1" dirty="0"/>
              <a:t>4.     Набор текста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ru-RU" sz="2400" b="1" dirty="0"/>
              <a:t>5.     Редактирование документа</a:t>
            </a:r>
          </a:p>
          <a:p>
            <a:pPr marL="342900" indent="-342900" algn="just">
              <a:spcBef>
                <a:spcPct val="50000"/>
              </a:spcBef>
            </a:pPr>
            <a:r>
              <a:rPr lang="ru-RU" sz="2400" b="1" dirty="0"/>
              <a:t>6.     Форматирование документа</a:t>
            </a:r>
          </a:p>
          <a:p>
            <a:pPr marL="342900" indent="-342900" algn="just">
              <a:spcBef>
                <a:spcPct val="50000"/>
              </a:spcBef>
            </a:pPr>
            <a:r>
              <a:rPr lang="ru-RU" sz="2400" b="1" dirty="0"/>
              <a:t>7.     Сохранение документа   </a:t>
            </a:r>
          </a:p>
          <a:p>
            <a:pPr marL="342900" indent="-342900">
              <a:spcBef>
                <a:spcPct val="50000"/>
              </a:spcBef>
            </a:pP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Создание нового стиля</a:t>
            </a:r>
            <a:endParaRPr lang="ru-RU" dirty="0"/>
          </a:p>
        </p:txBody>
      </p:sp>
      <p:pic>
        <p:nvPicPr>
          <p:cNvPr id="11267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419225"/>
            <a:ext cx="3276600" cy="7715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1341438"/>
            <a:ext cx="197167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8363" y="1412875"/>
            <a:ext cx="699135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563938" y="1995488"/>
            <a:ext cx="287337" cy="27146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708400" y="2147888"/>
            <a:ext cx="122396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140200" y="5864225"/>
            <a:ext cx="431800" cy="373063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228975" y="6051550"/>
            <a:ext cx="100806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55650" y="5867400"/>
            <a:ext cx="2592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Создать новый стиль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52588" y="4527550"/>
            <a:ext cx="16954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1" grpId="1" animBg="1"/>
      <p:bldP spid="13" grpId="0"/>
      <p:bldP spid="13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Изменение стиля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1412875"/>
            <a:ext cx="8229600" cy="487680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I </a:t>
            </a:r>
            <a:r>
              <a:rPr lang="ru-RU" b="1" dirty="0" smtClean="0"/>
              <a:t>способ</a:t>
            </a:r>
          </a:p>
          <a:p>
            <a:pPr marL="182880" indent="-182880"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2292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2060575"/>
            <a:ext cx="375761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Изменение стиля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II</a:t>
            </a:r>
            <a:r>
              <a:rPr lang="ru-RU" b="1" dirty="0" smtClean="0"/>
              <a:t> способ</a:t>
            </a:r>
          </a:p>
          <a:p>
            <a:pPr marL="182880" indent="-182880"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3316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682875"/>
            <a:ext cx="660400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1563688"/>
            <a:ext cx="702945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Инспектор стилей</a:t>
            </a:r>
            <a:endParaRPr lang="ru-RU" dirty="0"/>
          </a:p>
        </p:txBody>
      </p:sp>
      <p:pic>
        <p:nvPicPr>
          <p:cNvPr id="14339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62200" y="1362075"/>
            <a:ext cx="1952625" cy="48768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1557338"/>
            <a:ext cx="2887663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3059113" y="6026150"/>
            <a:ext cx="180022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2700338" y="5868988"/>
            <a:ext cx="358775" cy="29686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076825" y="5805488"/>
            <a:ext cx="2232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Инспектор стилей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832475" y="4437063"/>
            <a:ext cx="360363" cy="29686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 flipV="1">
            <a:off x="6094413" y="4733925"/>
            <a:ext cx="1141412" cy="5667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164388" y="5229225"/>
            <a:ext cx="1835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Создать стиль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2" grpId="0" animBg="1"/>
      <p:bldP spid="1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Управление стилями</a:t>
            </a:r>
            <a:endParaRPr lang="ru-RU" dirty="0"/>
          </a:p>
        </p:txBody>
      </p:sp>
      <p:pic>
        <p:nvPicPr>
          <p:cNvPr id="15363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95688" y="1600200"/>
            <a:ext cx="1952625" cy="48768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2138" y="1638300"/>
            <a:ext cx="5419725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4572000" y="6238875"/>
            <a:ext cx="1271588" cy="15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4211638" y="6084888"/>
            <a:ext cx="360362" cy="29686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11863" y="6084888"/>
            <a:ext cx="2736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Управление стилями</a:t>
            </a:r>
          </a:p>
        </p:txBody>
      </p:sp>
      <p:sp>
        <p:nvSpPr>
          <p:cNvPr id="10" name="Управляющая кнопка: домой 9">
            <a:hlinkClick r:id="" action="ppaction://hlinkshowjump?jump=endshow" highlightClick="1"/>
          </p:cNvPr>
          <p:cNvSpPr/>
          <p:nvPr/>
        </p:nvSpPr>
        <p:spPr>
          <a:xfrm>
            <a:off x="8604250" y="6381750"/>
            <a:ext cx="288925" cy="28733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/>
      <p:bldP spid="9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2"/>
          <p:cNvSpPr>
            <a:spLocks/>
          </p:cNvSpPr>
          <p:nvPr/>
        </p:nvSpPr>
        <p:spPr bwMode="auto">
          <a:xfrm>
            <a:off x="1042988" y="188913"/>
            <a:ext cx="764381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Сохранение документа в различных текстовых форматах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042988" y="1125538"/>
            <a:ext cx="7777162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dirty="0">
                <a:latin typeface="Calibri" pitchFamily="34" charset="0"/>
              </a:rPr>
              <a:t>При сохранении текстового документа в файле на</a:t>
            </a:r>
            <a:r>
              <a:rPr lang="en-US" sz="2200" dirty="0">
                <a:latin typeface="Calibri" pitchFamily="34" charset="0"/>
              </a:rPr>
              <a:t> </a:t>
            </a:r>
            <a:r>
              <a:rPr lang="ru-RU" sz="2200" dirty="0">
                <a:latin typeface="Calibri" pitchFamily="34" charset="0"/>
              </a:rPr>
              <a:t>внешнем носителе сохраняется собственно текст и команды его форматирования</a:t>
            </a:r>
            <a:r>
              <a:rPr lang="ru-RU" sz="2200" dirty="0" smtClean="0">
                <a:latin typeface="Calibri" pitchFamily="34" charset="0"/>
              </a:rPr>
              <a:t>.</a:t>
            </a:r>
            <a:r>
              <a:rPr lang="ru-RU" sz="2400" dirty="0" smtClean="0"/>
              <a:t> </a:t>
            </a:r>
            <a:endParaRPr lang="en-US" sz="2400" dirty="0" smtClean="0"/>
          </a:p>
          <a:p>
            <a:r>
              <a:rPr lang="ru-RU" sz="2400" b="1" dirty="0" smtClean="0"/>
              <a:t>ТХТ</a:t>
            </a:r>
            <a:r>
              <a:rPr lang="ru-RU" sz="2400" dirty="0" smtClean="0"/>
              <a:t> – только </a:t>
            </a:r>
            <a:r>
              <a:rPr lang="ru-RU" sz="2400" dirty="0" smtClean="0">
                <a:latin typeface="Calibri" pitchFamily="34" charset="0"/>
              </a:rPr>
              <a:t>текст без форматирования</a:t>
            </a:r>
            <a:endParaRPr lang="ru-RU" sz="2400" dirty="0" smtClean="0"/>
          </a:p>
          <a:p>
            <a:r>
              <a:rPr lang="en-US" sz="2400" b="1" dirty="0" smtClean="0"/>
              <a:t>RTF</a:t>
            </a:r>
            <a:r>
              <a:rPr lang="ru-RU" sz="2400" dirty="0" smtClean="0"/>
              <a:t> – расширенный текстовый формат</a:t>
            </a:r>
            <a:r>
              <a:rPr lang="en-US" sz="2400" dirty="0" smtClean="0"/>
              <a:t>(</a:t>
            </a:r>
            <a:r>
              <a:rPr lang="ru-RU" sz="2400" dirty="0" smtClean="0">
                <a:latin typeface="Calibri" pitchFamily="34" charset="0"/>
              </a:rPr>
              <a:t>универсальный формат</a:t>
            </a:r>
            <a:r>
              <a:rPr lang="en-US" sz="2400" dirty="0" smtClean="0"/>
              <a:t>)</a:t>
            </a:r>
            <a:endParaRPr lang="ru-RU" sz="2400" dirty="0" smtClean="0"/>
          </a:p>
          <a:p>
            <a:r>
              <a:rPr lang="en-US" sz="2400" b="1" dirty="0" smtClean="0"/>
              <a:t>DOC</a:t>
            </a:r>
            <a:r>
              <a:rPr lang="ru-RU" sz="2400" dirty="0" smtClean="0"/>
              <a:t> – документ </a:t>
            </a:r>
            <a:r>
              <a:rPr lang="en-US" sz="2400" dirty="0" smtClean="0"/>
              <a:t>Word</a:t>
            </a:r>
          </a:p>
          <a:p>
            <a:r>
              <a:rPr lang="en-US" sz="2400" b="1" dirty="0" smtClean="0"/>
              <a:t>HTML, HTM</a:t>
            </a:r>
            <a:r>
              <a:rPr lang="ru-RU" sz="2400" b="1" dirty="0" smtClean="0"/>
              <a:t> </a:t>
            </a:r>
            <a:r>
              <a:rPr lang="ru-RU" sz="2400" dirty="0" smtClean="0"/>
              <a:t>– </a:t>
            </a:r>
            <a:r>
              <a:rPr lang="en-US" sz="2400" dirty="0" smtClean="0"/>
              <a:t>Web</a:t>
            </a:r>
            <a:r>
              <a:rPr lang="ru-RU" sz="2400" dirty="0" smtClean="0"/>
              <a:t>-страница</a:t>
            </a:r>
            <a:endParaRPr lang="en-US" sz="2400" dirty="0" smtClean="0"/>
          </a:p>
          <a:p>
            <a:r>
              <a:rPr lang="en-US" sz="2400" b="1" dirty="0" smtClean="0"/>
              <a:t>PDF</a:t>
            </a:r>
            <a:r>
              <a:rPr lang="ru-RU" sz="2400" b="1" dirty="0" smtClean="0"/>
              <a:t> </a:t>
            </a:r>
            <a:r>
              <a:rPr lang="en-US" sz="2400" dirty="0" smtClean="0"/>
              <a:t>-</a:t>
            </a:r>
            <a:r>
              <a:rPr lang="ru-RU" sz="2400" dirty="0" smtClean="0"/>
              <a:t>формат для представления в электронном виде </a:t>
            </a:r>
          </a:p>
          <a:p>
            <a:r>
              <a:rPr lang="ru-RU" sz="2400" dirty="0" smtClean="0"/>
              <a:t>печатных документов</a:t>
            </a:r>
            <a:endParaRPr lang="en-US" sz="2400" dirty="0" smtClean="0"/>
          </a:p>
          <a:p>
            <a:r>
              <a:rPr lang="en-US" sz="2400" b="1" dirty="0" smtClean="0"/>
              <a:t>ODT</a:t>
            </a:r>
            <a:r>
              <a:rPr lang="ru-RU" sz="2400" dirty="0" smtClean="0"/>
              <a:t> </a:t>
            </a:r>
            <a:r>
              <a:rPr lang="en-US" sz="2400" dirty="0" smtClean="0"/>
              <a:t>-</a:t>
            </a:r>
            <a:r>
              <a:rPr lang="ru-RU" sz="2400" dirty="0" smtClean="0"/>
              <a:t>собственный формат документов </a:t>
            </a:r>
            <a:r>
              <a:rPr lang="en-US" sz="2400" dirty="0" smtClean="0"/>
              <a:t>OpenOffice.org Writer</a:t>
            </a:r>
            <a:endParaRPr lang="ru-RU" sz="2400" dirty="0" smtClean="0"/>
          </a:p>
          <a:p>
            <a:endParaRPr lang="ru-RU" sz="2400" b="1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FFFFFF"/>
              </a:solidFill>
              <a:cs typeface="Arial" charset="0"/>
            </a:endParaRPr>
          </a:p>
          <a:p>
            <a:endParaRPr lang="en-US" sz="2400" dirty="0" smtClean="0"/>
          </a:p>
          <a:p>
            <a:endParaRPr lang="ru-RU" sz="2400" dirty="0" smtClean="0"/>
          </a:p>
          <a:p>
            <a:pPr indent="182563" algn="just"/>
            <a:endParaRPr lang="ru-RU" sz="2200" dirty="0">
              <a:latin typeface="Calibri" pitchFamily="34" charset="0"/>
            </a:endParaRPr>
          </a:p>
        </p:txBody>
      </p:sp>
      <p:pic>
        <p:nvPicPr>
          <p:cNvPr id="16" name="Picture 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971800"/>
            <a:ext cx="47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419600"/>
            <a:ext cx="457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7" name="Picture 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657600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200400"/>
            <a:ext cx="47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0" name="Picture 3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2133600"/>
            <a:ext cx="3905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2" name="Picture 3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81200" y="5181600"/>
            <a:ext cx="4572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4"/>
          <p:cNvSpPr txBox="1">
            <a:spLocks noChangeArrowheads="1"/>
          </p:cNvSpPr>
          <p:nvPr/>
        </p:nvSpPr>
        <p:spPr bwMode="auto">
          <a:xfrm>
            <a:off x="179388" y="823913"/>
            <a:ext cx="8785225" cy="517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</a:rPr>
              <a:t>Форматирование текста</a:t>
            </a:r>
            <a:r>
              <a:rPr lang="ru-RU" sz="2000" dirty="0">
                <a:latin typeface="+mn-lt"/>
              </a:rPr>
              <a:t> - процесс его оформления; восприятие документа становится более простым за счёт вычленения и одинакового оформления однотипных структурных элементов текста. Различают : </a:t>
            </a:r>
          </a:p>
          <a:p>
            <a:pPr marL="714375" indent="182563" algn="just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sz="2000" b="1" i="1" dirty="0">
                <a:latin typeface="+mn-lt"/>
              </a:rPr>
              <a:t>прямое форматирование</a:t>
            </a:r>
            <a:r>
              <a:rPr lang="ru-RU" sz="2000" i="1" dirty="0">
                <a:latin typeface="+mn-lt"/>
              </a:rPr>
              <a:t>;</a:t>
            </a:r>
            <a:r>
              <a:rPr lang="ru-RU" sz="2000" b="1" i="1" dirty="0">
                <a:latin typeface="+mn-lt"/>
              </a:rPr>
              <a:t> </a:t>
            </a:r>
          </a:p>
          <a:p>
            <a:pPr marL="714375" indent="182563" algn="just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sz="2000" b="1" i="1" dirty="0">
                <a:latin typeface="+mn-lt"/>
              </a:rPr>
              <a:t>стилевое форматирование</a:t>
            </a:r>
            <a:r>
              <a:rPr lang="ru-RU" sz="2000" i="1" dirty="0">
                <a:latin typeface="+mn-lt"/>
              </a:rPr>
              <a:t>.</a:t>
            </a:r>
          </a:p>
          <a:p>
            <a:pPr indent="182563" algn="just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</a:rPr>
              <a:t>Форматирование символов</a:t>
            </a:r>
            <a:r>
              <a:rPr lang="ru-RU" sz="2000" dirty="0">
                <a:latin typeface="+mn-lt"/>
              </a:rPr>
              <a:t> - изменение значений свойств введенных символов: шрифта, размера, начертания, цвета и т. д.</a:t>
            </a:r>
          </a:p>
          <a:p>
            <a:pPr indent="182563" algn="just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</a:rPr>
              <a:t>Форматирование абзаца</a:t>
            </a:r>
            <a:r>
              <a:rPr lang="ru-RU" sz="2000" dirty="0">
                <a:latin typeface="+mn-lt"/>
              </a:rPr>
              <a:t> - изменение таких свойств, как выравнивание, отступ первой строки, междустрочный интервал, отступы слева и справа, интервалы перед и после и др.</a:t>
            </a:r>
          </a:p>
          <a:p>
            <a:pPr indent="182563" algn="just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</a:rPr>
              <a:t>Основными </a:t>
            </a:r>
            <a:r>
              <a:rPr lang="ru-RU" sz="2000" b="1" i="1" dirty="0">
                <a:latin typeface="+mn-lt"/>
              </a:rPr>
              <a:t>параметрами страницы документа</a:t>
            </a:r>
            <a:r>
              <a:rPr lang="ru-RU" sz="2000" dirty="0">
                <a:latin typeface="+mn-lt"/>
              </a:rPr>
              <a:t> являются размер бумаги, ориентация страницы и размер полей. </a:t>
            </a:r>
          </a:p>
          <a:p>
            <a:pPr indent="182563" algn="just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</a:rPr>
              <a:t>Наиболее распространены следующие форматы файлов, в которых сохраняют текстовые документы: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TXT, DOC, ODT, RTF, HTML, PDF</a:t>
            </a:r>
            <a:r>
              <a:rPr lang="ru-RU" sz="2000" dirty="0">
                <a:latin typeface="+mn-lt"/>
              </a:rPr>
              <a:t>.</a:t>
            </a:r>
          </a:p>
        </p:txBody>
      </p:sp>
      <p:sp>
        <p:nvSpPr>
          <p:cNvPr id="4" name="Заголовок 3"/>
          <p:cNvSpPr>
            <a:spLocks/>
          </p:cNvSpPr>
          <p:nvPr/>
        </p:nvSpPr>
        <p:spPr bwMode="auto">
          <a:xfrm>
            <a:off x="1042988" y="188913"/>
            <a:ext cx="7643812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3200" b="1" dirty="0" smtClean="0">
                <a:latin typeface="+mj-lt"/>
                <a:ea typeface="+mj-ea"/>
                <a:cs typeface="+mj-cs"/>
              </a:rPr>
              <a:t>Самое главное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2"/>
          <p:cNvSpPr>
            <a:spLocks/>
          </p:cNvSpPr>
          <p:nvPr/>
        </p:nvSpPr>
        <p:spPr bwMode="auto">
          <a:xfrm>
            <a:off x="1042988" y="188913"/>
            <a:ext cx="76438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latin typeface="+mj-lt"/>
                <a:ea typeface="+mj-ea"/>
                <a:cs typeface="+mj-cs"/>
              </a:rPr>
              <a:t>Вопросы и задания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762000" y="838200"/>
            <a:ext cx="7848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>
                <a:latin typeface="Calibri" pitchFamily="34" charset="0"/>
              </a:rPr>
              <a:t>Что понимается под форматированием текста</a:t>
            </a:r>
            <a:r>
              <a:rPr lang="ru-RU" sz="2400" dirty="0" smtClean="0">
                <a:latin typeface="Calibri" pitchFamily="34" charset="0"/>
              </a:rPr>
              <a:t>? </a:t>
            </a:r>
            <a:endParaRPr lang="en-US" sz="24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</a:rPr>
              <a:t>В чём основная цель форматирования?</a:t>
            </a:r>
            <a:endParaRPr lang="en-US" sz="24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</a:rPr>
              <a:t>Перечислите наиболее распространённые форматы файлов, в которых сохраняют текстовые документы.</a:t>
            </a:r>
            <a:endParaRPr lang="en-US" sz="24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</a:rPr>
              <a:t> Что можно изменять в процессе форматирования символов? </a:t>
            </a:r>
            <a:endParaRPr lang="en-US" sz="24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</a:rPr>
              <a:t>Что можно изменять в процессе форматирования абзацев?</a:t>
            </a:r>
            <a:endParaRPr lang="en-US" sz="24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</a:rPr>
              <a:t>Перечислите основные параметры страницы документа, выводимого на печать.</a:t>
            </a:r>
            <a:endParaRPr lang="en-US" sz="24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</a:rPr>
              <a:t>Какие преимущества обеспечивает стилевое форматирование?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2"/>
          <p:cNvSpPr>
            <a:spLocks/>
          </p:cNvSpPr>
          <p:nvPr/>
        </p:nvSpPr>
        <p:spPr bwMode="auto">
          <a:xfrm>
            <a:off x="1042988" y="188913"/>
            <a:ext cx="76438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latin typeface="+mj-lt"/>
                <a:ea typeface="+mj-ea"/>
                <a:cs typeface="+mj-cs"/>
              </a:rPr>
              <a:t>Вопросы и задания</a:t>
            </a: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685800" y="990600"/>
            <a:ext cx="7704137" cy="64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ctr">
              <a:lnSpc>
                <a:spcPct val="80000"/>
              </a:lnSpc>
            </a:pPr>
            <a:r>
              <a:rPr lang="ru-RU" sz="2200" dirty="0">
                <a:latin typeface="Calibri" pitchFamily="34" charset="0"/>
              </a:rPr>
              <a:t>Определите, к какой группе действий относятся следующие действия.</a:t>
            </a:r>
          </a:p>
        </p:txBody>
      </p:sp>
      <p:grpSp>
        <p:nvGrpSpPr>
          <p:cNvPr id="42" name="Группа 41"/>
          <p:cNvGrpSpPr/>
          <p:nvPr/>
        </p:nvGrpSpPr>
        <p:grpSpPr>
          <a:xfrm>
            <a:off x="1331913" y="1844675"/>
            <a:ext cx="6911975" cy="4824413"/>
            <a:chOff x="1331913" y="1844675"/>
            <a:chExt cx="6911975" cy="4824413"/>
          </a:xfrm>
        </p:grpSpPr>
        <p:sp>
          <p:nvSpPr>
            <p:cNvPr id="34820" name="Rectangle 4"/>
            <p:cNvSpPr>
              <a:spLocks noChangeArrowheads="1"/>
            </p:cNvSpPr>
            <p:nvPr/>
          </p:nvSpPr>
          <p:spPr bwMode="auto">
            <a:xfrm>
              <a:off x="2843213" y="1844675"/>
              <a:ext cx="3889375" cy="36036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Замена одного символа на другой </a:t>
              </a:r>
            </a:p>
          </p:txBody>
        </p:sp>
        <p:sp>
          <p:nvSpPr>
            <p:cNvPr id="34821" name="Rectangle 5"/>
            <p:cNvSpPr>
              <a:spLocks noChangeArrowheads="1"/>
            </p:cNvSpPr>
            <p:nvPr/>
          </p:nvSpPr>
          <p:spPr bwMode="auto">
            <a:xfrm>
              <a:off x="2843213" y="2276475"/>
              <a:ext cx="3889375" cy="36036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Вставка пропущенного слова  </a:t>
              </a:r>
            </a:p>
          </p:txBody>
        </p:sp>
        <p:sp>
          <p:nvSpPr>
            <p:cNvPr id="34822" name="Rectangle 6"/>
            <p:cNvSpPr>
              <a:spLocks noChangeArrowheads="1"/>
            </p:cNvSpPr>
            <p:nvPr/>
          </p:nvSpPr>
          <p:spPr bwMode="auto">
            <a:xfrm>
              <a:off x="2843213" y="2708275"/>
              <a:ext cx="3889375" cy="36036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Изменение шрифта </a:t>
              </a:r>
            </a:p>
          </p:txBody>
        </p:sp>
        <p:sp>
          <p:nvSpPr>
            <p:cNvPr id="2" name="Rectangle 4"/>
            <p:cNvSpPr>
              <a:spLocks noChangeArrowheads="1"/>
            </p:cNvSpPr>
            <p:nvPr/>
          </p:nvSpPr>
          <p:spPr bwMode="auto">
            <a:xfrm>
              <a:off x="2843213" y="3141663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Удаление фрагмента текста </a:t>
              </a:r>
            </a:p>
          </p:txBody>
        </p:sp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2843213" y="3573463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Выравнивание текста по ширине  </a:t>
              </a:r>
            </a:p>
          </p:txBody>
        </p:sp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2843213" y="4005263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Проверка правописания </a:t>
              </a: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2843213" y="4437063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  <a:latin typeface="Calibri" pitchFamily="34" charset="0"/>
                </a:rPr>
                <a:t>Изменение</a:t>
              </a: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 </a:t>
              </a:r>
              <a:r>
                <a:rPr lang="ru-RU" dirty="0">
                  <a:solidFill>
                    <a:schemeClr val="tx1"/>
                  </a:solidFill>
                  <a:latin typeface="Calibri" pitchFamily="34" charset="0"/>
                </a:rPr>
                <a:t>межстрочного</a:t>
              </a: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 </a:t>
              </a:r>
              <a:r>
                <a:rPr lang="ru-RU" dirty="0">
                  <a:solidFill>
                    <a:schemeClr val="tx1"/>
                  </a:solidFill>
                  <a:latin typeface="Calibri" pitchFamily="34" charset="0"/>
                </a:rPr>
                <a:t>расстояния</a:t>
              </a: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 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843213" y="4868863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  <a:latin typeface="Calibri" pitchFamily="34" charset="0"/>
                </a:rPr>
                <a:t>Изменение размеров полей страницы  </a:t>
              </a: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2843213" y="5300663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Удаление ошибочного символа 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2843213" y="5805488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Поиск и замена  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843213" y="6237288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Перемещение фрагмента текста </a:t>
              </a:r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 rot="-5400000">
              <a:off x="-756444" y="4004470"/>
              <a:ext cx="4752975" cy="5762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 w="38100" algn="ctr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latin typeface="Calibri" pitchFamily="34" charset="0"/>
                </a:rPr>
                <a:t>Редактирование</a:t>
              </a:r>
              <a:r>
                <a:rPr lang="ru-RU" sz="2000" dirty="0">
                  <a:solidFill>
                    <a:srgbClr val="FFFFFF"/>
                  </a:solidFill>
                  <a:latin typeface="Calibri" pitchFamily="34" charset="0"/>
                </a:rPr>
                <a:t> </a:t>
              </a: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 rot="-5400000">
              <a:off x="5579269" y="4004469"/>
              <a:ext cx="4752975" cy="57626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 w="38100" algn="ctr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latin typeface="Calibri" pitchFamily="34" charset="0"/>
                </a:rPr>
                <a:t>форматирование 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2"/>
          <p:cNvSpPr>
            <a:spLocks/>
          </p:cNvSpPr>
          <p:nvPr/>
        </p:nvSpPr>
        <p:spPr bwMode="auto">
          <a:xfrm>
            <a:off x="1042988" y="188913"/>
            <a:ext cx="76438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latin typeface="+mj-lt"/>
                <a:ea typeface="+mj-ea"/>
                <a:cs typeface="+mj-cs"/>
              </a:rPr>
              <a:t>Вопросы и задания</a:t>
            </a:r>
          </a:p>
        </p:txBody>
      </p:sp>
      <p:sp>
        <p:nvSpPr>
          <p:cNvPr id="37932" name="Text Box 44"/>
          <p:cNvSpPr txBox="1">
            <a:spLocks noChangeArrowheads="1"/>
          </p:cNvSpPr>
          <p:nvPr/>
        </p:nvSpPr>
        <p:spPr bwMode="auto">
          <a:xfrm>
            <a:off x="914400" y="762000"/>
            <a:ext cx="7704138" cy="64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ctr">
              <a:lnSpc>
                <a:spcPct val="80000"/>
              </a:lnSpc>
            </a:pPr>
            <a:r>
              <a:rPr lang="ru-RU" sz="2200" dirty="0" smtClean="0">
                <a:latin typeface="Calibri" pitchFamily="34" charset="0"/>
              </a:rPr>
              <a:t>Выберите </a:t>
            </a:r>
            <a:r>
              <a:rPr lang="ru-RU" sz="2200" dirty="0">
                <a:latin typeface="Calibri" pitchFamily="34" charset="0"/>
              </a:rPr>
              <a:t>параметры, устанавливаемые при задании параметров страницы:</a:t>
            </a:r>
          </a:p>
        </p:txBody>
      </p:sp>
      <p:graphicFrame>
        <p:nvGraphicFramePr>
          <p:cNvPr id="37933" name="Group 45"/>
          <p:cNvGraphicFramePr>
            <a:graphicFrameLocks noGrp="1"/>
          </p:cNvGraphicFramePr>
          <p:nvPr/>
        </p:nvGraphicFramePr>
        <p:xfrm>
          <a:off x="1295400" y="1676400"/>
          <a:ext cx="6629400" cy="4800600"/>
        </p:xfrm>
        <a:graphic>
          <a:graphicData uri="http://schemas.openxmlformats.org/drawingml/2006/table">
            <a:tbl>
              <a:tblPr/>
              <a:tblGrid>
                <a:gridCol w="1800642"/>
                <a:gridCol w="4828758"/>
              </a:tblGrid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ориентация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стиль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размер шрифта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размер бумаги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номера страниц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поля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междустрочные интервалы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отступы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выравнивание абзацев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начертание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>
                <a:latin typeface="Verdana" pitchFamily="34" charset="0"/>
              </a:rPr>
              <a:t>Форматирование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457200" y="1828800"/>
            <a:ext cx="84582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u="sng" dirty="0"/>
              <a:t>Форматирование</a:t>
            </a:r>
            <a:r>
              <a:rPr lang="ru-RU" sz="3200" b="1" i="1" dirty="0"/>
              <a:t> — это любые операции по приданию документу такого вида, который он будет иметь на </a:t>
            </a:r>
            <a:r>
              <a:rPr lang="ru-RU" sz="3200" b="1" i="1" dirty="0" smtClean="0"/>
              <a:t>бумаге</a:t>
            </a:r>
            <a:r>
              <a:rPr lang="en-US" sz="3200" b="1" i="1" dirty="0" smtClean="0"/>
              <a:t>,</a:t>
            </a:r>
            <a:r>
              <a:rPr lang="ru-RU" sz="3200" b="1" i="1" dirty="0" smtClean="0"/>
              <a:t> изменение </a:t>
            </a:r>
            <a:r>
              <a:rPr lang="ru-RU" sz="3200" b="1" i="1" dirty="0"/>
              <a:t>внешнего вида документа без изменения его содержания. </a:t>
            </a:r>
            <a:r>
              <a:rPr lang="en-US" sz="3200" b="1" i="1" dirty="0" smtClean="0"/>
              <a:t>(</a:t>
            </a:r>
            <a:r>
              <a:rPr lang="ru-RU" sz="3200" b="1" i="1" dirty="0" smtClean="0"/>
              <a:t>Оформление документа</a:t>
            </a:r>
            <a:r>
              <a:rPr lang="en-US" sz="3200" b="1" i="1" dirty="0" smtClean="0"/>
              <a:t>)</a:t>
            </a:r>
            <a:endParaRPr lang="ru-RU" sz="3200" b="1" i="1" dirty="0"/>
          </a:p>
          <a:p>
            <a:pPr>
              <a:spcBef>
                <a:spcPct val="50000"/>
              </a:spcBef>
            </a:pP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2"/>
          <p:cNvSpPr>
            <a:spLocks/>
          </p:cNvSpPr>
          <p:nvPr/>
        </p:nvSpPr>
        <p:spPr bwMode="auto">
          <a:xfrm>
            <a:off x="1042988" y="188913"/>
            <a:ext cx="76438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latin typeface="+mj-lt"/>
                <a:ea typeface="+mj-ea"/>
                <a:cs typeface="+mj-cs"/>
              </a:rPr>
              <a:t>Вопросы и задания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914650" y="3573463"/>
            <a:ext cx="3889375" cy="360362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Calibri" pitchFamily="34" charset="0"/>
              </a:rPr>
              <a:t>Начертание </a:t>
            </a:r>
            <a:r>
              <a:rPr lang="ru-RU" dirty="0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grpSp>
        <p:nvGrpSpPr>
          <p:cNvPr id="43" name="Группа 42"/>
          <p:cNvGrpSpPr/>
          <p:nvPr/>
        </p:nvGrpSpPr>
        <p:grpSpPr>
          <a:xfrm>
            <a:off x="1403350" y="1844675"/>
            <a:ext cx="6911975" cy="4824413"/>
            <a:chOff x="1403350" y="1844675"/>
            <a:chExt cx="6911975" cy="4824413"/>
          </a:xfrm>
        </p:grpSpPr>
        <p:sp>
          <p:nvSpPr>
            <p:cNvPr id="12" name="Rectangle 4"/>
            <p:cNvSpPr>
              <a:spLocks noChangeArrowheads="1"/>
            </p:cNvSpPr>
            <p:nvPr/>
          </p:nvSpPr>
          <p:spPr bwMode="auto">
            <a:xfrm>
              <a:off x="2914650" y="1844675"/>
              <a:ext cx="3889375" cy="36036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Шрифт </a:t>
              </a:r>
            </a:p>
          </p:txBody>
        </p:sp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>
              <a:off x="2914650" y="2276475"/>
              <a:ext cx="3889375" cy="36036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Выравнивание  </a:t>
              </a:r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2914650" y="2708275"/>
              <a:ext cx="3889375" cy="36036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Интервал после </a:t>
              </a:r>
            </a:p>
          </p:txBody>
        </p:sp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2914650" y="3141663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Отступ первой строки</a:t>
              </a:r>
            </a:p>
          </p:txBody>
        </p:sp>
        <p:sp>
          <p:nvSpPr>
            <p:cNvPr id="17" name="Rectangle 6"/>
            <p:cNvSpPr>
              <a:spLocks noChangeArrowheads="1"/>
            </p:cNvSpPr>
            <p:nvPr/>
          </p:nvSpPr>
          <p:spPr bwMode="auto">
            <a:xfrm>
              <a:off x="2914650" y="4005263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Цвет </a:t>
              </a:r>
            </a:p>
          </p:txBody>
        </p:sp>
        <p:sp>
          <p:nvSpPr>
            <p:cNvPr id="18" name="Rectangle 4"/>
            <p:cNvSpPr>
              <a:spLocks noChangeArrowheads="1"/>
            </p:cNvSpPr>
            <p:nvPr/>
          </p:nvSpPr>
          <p:spPr bwMode="auto">
            <a:xfrm>
              <a:off x="2914650" y="4437063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Междустрочный интервал </a:t>
              </a:r>
            </a:p>
          </p:txBody>
        </p:sp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2914650" y="4868863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Отступ слева  </a:t>
              </a:r>
            </a:p>
          </p:txBody>
        </p:sp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2914650" y="5300663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Отступ перед </a:t>
              </a:r>
            </a:p>
          </p:txBody>
        </p:sp>
        <p:sp>
          <p:nvSpPr>
            <p:cNvPr id="21" name="Rectangle 5"/>
            <p:cNvSpPr>
              <a:spLocks noChangeArrowheads="1"/>
            </p:cNvSpPr>
            <p:nvPr/>
          </p:nvSpPr>
          <p:spPr bwMode="auto">
            <a:xfrm>
              <a:off x="2914650" y="5805488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Размер (кегль) шрифта</a:t>
              </a:r>
            </a:p>
          </p:txBody>
        </p:sp>
        <p:sp>
          <p:nvSpPr>
            <p:cNvPr id="22" name="Rectangle 6"/>
            <p:cNvSpPr>
              <a:spLocks noChangeArrowheads="1"/>
            </p:cNvSpPr>
            <p:nvPr/>
          </p:nvSpPr>
          <p:spPr bwMode="auto">
            <a:xfrm>
              <a:off x="2914650" y="6237288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Отступ справа </a:t>
              </a:r>
            </a:p>
          </p:txBody>
        </p:sp>
        <p:sp>
          <p:nvSpPr>
            <p:cNvPr id="23" name="Rectangle 6"/>
            <p:cNvSpPr>
              <a:spLocks noChangeArrowheads="1"/>
            </p:cNvSpPr>
            <p:nvPr/>
          </p:nvSpPr>
          <p:spPr bwMode="auto">
            <a:xfrm rot="-5400000">
              <a:off x="-685006" y="4004469"/>
              <a:ext cx="4752975" cy="57626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 w="38100" algn="ctr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latin typeface="Calibri" pitchFamily="34" charset="0"/>
                </a:rPr>
                <a:t>Свойства  символов</a:t>
              </a:r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 rot="-5400000">
              <a:off x="5650706" y="4004470"/>
              <a:ext cx="4752975" cy="5762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 w="38100" algn="ctr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latin typeface="Calibri" pitchFamily="34" charset="0"/>
                </a:rPr>
                <a:t>Свойства  абзацев </a:t>
              </a:r>
            </a:p>
          </p:txBody>
        </p:sp>
      </p:grpSp>
      <p:sp>
        <p:nvSpPr>
          <p:cNvPr id="42" name="Text Box 29"/>
          <p:cNvSpPr txBox="1">
            <a:spLocks noChangeArrowheads="1"/>
          </p:cNvSpPr>
          <p:nvPr/>
        </p:nvSpPr>
        <p:spPr bwMode="auto">
          <a:xfrm>
            <a:off x="1143000" y="914400"/>
            <a:ext cx="77041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>
              <a:spcBef>
                <a:spcPct val="50000"/>
              </a:spcBef>
            </a:pPr>
            <a:r>
              <a:rPr lang="ru-RU" sz="2200" dirty="0">
                <a:latin typeface="Calibri" pitchFamily="34" charset="0"/>
              </a:rPr>
              <a:t>Определите, к какой группе относятся следующие свойства.</a:t>
            </a: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 rot="-5400000">
            <a:off x="5579269" y="4004469"/>
            <a:ext cx="4752975" cy="576263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38100" algn="ctr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Calibri" pitchFamily="34" charset="0"/>
              </a:rPr>
              <a:t>форматирование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2"/>
          <p:cNvSpPr>
            <a:spLocks/>
          </p:cNvSpPr>
          <p:nvPr/>
        </p:nvSpPr>
        <p:spPr bwMode="auto">
          <a:xfrm>
            <a:off x="1042988" y="188913"/>
            <a:ext cx="76438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latin typeface="+mj-lt"/>
                <a:ea typeface="+mj-ea"/>
                <a:cs typeface="+mj-cs"/>
              </a:rPr>
              <a:t>Вопросы и задания</a:t>
            </a:r>
          </a:p>
        </p:txBody>
      </p:sp>
      <p:sp>
        <p:nvSpPr>
          <p:cNvPr id="37969" name="Text Box 81"/>
          <p:cNvSpPr txBox="1">
            <a:spLocks noChangeArrowheads="1"/>
          </p:cNvSpPr>
          <p:nvPr/>
        </p:nvSpPr>
        <p:spPr bwMode="auto">
          <a:xfrm>
            <a:off x="1905000" y="1066800"/>
            <a:ext cx="5257800" cy="36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182563" algn="just">
              <a:lnSpc>
                <a:spcPct val="80000"/>
              </a:lnSpc>
            </a:pPr>
            <a:r>
              <a:rPr lang="ru-RU" sz="2200" dirty="0" smtClean="0">
                <a:latin typeface="Calibri" pitchFamily="34" charset="0"/>
              </a:rPr>
              <a:t>Выберите </a:t>
            </a:r>
            <a:r>
              <a:rPr lang="ru-RU" sz="2200" dirty="0">
                <a:latin typeface="Calibri" pitchFamily="34" charset="0"/>
              </a:rPr>
              <a:t>форматы текстовых файлов:</a:t>
            </a:r>
          </a:p>
        </p:txBody>
      </p:sp>
      <p:graphicFrame>
        <p:nvGraphicFramePr>
          <p:cNvPr id="6" name="Group 82"/>
          <p:cNvGraphicFramePr>
            <a:graphicFrameLocks noGrp="1"/>
          </p:cNvGraphicFramePr>
          <p:nvPr/>
        </p:nvGraphicFramePr>
        <p:xfrm>
          <a:off x="1600200" y="1752600"/>
          <a:ext cx="6096000" cy="4572000"/>
        </p:xfrm>
        <a:graphic>
          <a:graphicData uri="http://schemas.openxmlformats.org/drawingml/2006/table">
            <a:tbl>
              <a:tblPr/>
              <a:tblGrid>
                <a:gridCol w="1655762"/>
                <a:gridCol w="4440238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ODT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GIF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TXT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JPEG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DOC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PDF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RTF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HTML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EXE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BMP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66" name="Line 22"/>
          <p:cNvSpPr>
            <a:spLocks noChangeShapeType="1"/>
          </p:cNvSpPr>
          <p:nvPr/>
        </p:nvSpPr>
        <p:spPr bwMode="auto">
          <a:xfrm>
            <a:off x="6659563" y="2060575"/>
            <a:ext cx="0" cy="2881313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Line 22"/>
          <p:cNvSpPr>
            <a:spLocks noChangeShapeType="1"/>
          </p:cNvSpPr>
          <p:nvPr/>
        </p:nvSpPr>
        <p:spPr bwMode="auto">
          <a:xfrm>
            <a:off x="2771775" y="3141663"/>
            <a:ext cx="0" cy="1871662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70" name="Line 26"/>
          <p:cNvSpPr>
            <a:spLocks noChangeShapeType="1"/>
          </p:cNvSpPr>
          <p:nvPr/>
        </p:nvSpPr>
        <p:spPr bwMode="auto">
          <a:xfrm rot="5400000">
            <a:off x="4804568" y="5787232"/>
            <a:ext cx="252413" cy="0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187450" y="836613"/>
            <a:ext cx="7777163" cy="504825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solidFill>
                  <a:srgbClr val="000000"/>
                </a:solidFill>
                <a:cs typeface="Arial" charset="0"/>
              </a:rPr>
              <a:t>Форматирование текста </a:t>
            </a:r>
            <a:r>
              <a:rPr lang="ru-RU" sz="2000">
                <a:solidFill>
                  <a:srgbClr val="000000"/>
                </a:solidFill>
                <a:cs typeface="Arial" charset="0"/>
              </a:rPr>
              <a:t> —  процесс его оформления.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4211638" y="1412875"/>
            <a:ext cx="1152525" cy="39528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Прямое</a:t>
            </a: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4211638" y="1916113"/>
            <a:ext cx="1174750" cy="39528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Стилевое</a:t>
            </a:r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 flipV="1">
            <a:off x="3240088" y="1557338"/>
            <a:ext cx="971550" cy="21590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>
            <a:off x="3276600" y="1773238"/>
            <a:ext cx="936625" cy="287337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1042988" y="3284538"/>
            <a:ext cx="1441450" cy="39528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Шрифт</a:t>
            </a:r>
            <a:r>
              <a:rPr lang="ru-RU" b="1">
                <a:solidFill>
                  <a:srgbClr val="FFFFFF"/>
                </a:solidFill>
                <a:cs typeface="Arial" charset="0"/>
              </a:rPr>
              <a:t>  </a:t>
            </a:r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1042988" y="3789363"/>
            <a:ext cx="1441450" cy="39528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Размер</a:t>
            </a:r>
            <a:r>
              <a:rPr lang="ru-RU" b="1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1042988" y="4292600"/>
            <a:ext cx="1441450" cy="39528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Начертание</a:t>
            </a:r>
            <a:r>
              <a:rPr lang="ru-RU" b="1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1042988" y="4797425"/>
            <a:ext cx="1441450" cy="39528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Цвет</a:t>
            </a:r>
            <a:r>
              <a:rPr lang="ru-RU" b="1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sp>
        <p:nvSpPr>
          <p:cNvPr id="15374" name="Заголовок 2"/>
          <p:cNvSpPr>
            <a:spLocks/>
          </p:cNvSpPr>
          <p:nvPr/>
        </p:nvSpPr>
        <p:spPr bwMode="auto">
          <a:xfrm>
            <a:off x="1042988" y="188913"/>
            <a:ext cx="7643812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3200" b="1" dirty="0" smtClean="0">
                <a:latin typeface="+mj-lt"/>
                <a:ea typeface="+mj-ea"/>
                <a:cs typeface="+mj-cs"/>
              </a:rPr>
              <a:t>Опорный конспект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3059113" y="5229225"/>
            <a:ext cx="3527425" cy="466725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Форматы текстовых файлов 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116013" y="1557338"/>
            <a:ext cx="2160587" cy="468312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Форматирование</a:t>
            </a: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1331913" y="2492375"/>
            <a:ext cx="1944687" cy="64928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>
                <a:solidFill>
                  <a:srgbClr val="FFFFFF"/>
                </a:solidFill>
                <a:cs typeface="Arial" charset="0"/>
              </a:rPr>
              <a:t>Форматирование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>
                <a:solidFill>
                  <a:srgbClr val="FFFFFF"/>
                </a:solidFill>
                <a:cs typeface="Arial" charset="0"/>
              </a:rPr>
              <a:t>символов</a:t>
            </a:r>
          </a:p>
        </p:txBody>
      </p:sp>
      <p:sp>
        <p:nvSpPr>
          <p:cNvPr id="3" name="Rectangle 19"/>
          <p:cNvSpPr>
            <a:spLocks noChangeArrowheads="1"/>
          </p:cNvSpPr>
          <p:nvPr/>
        </p:nvSpPr>
        <p:spPr bwMode="auto">
          <a:xfrm>
            <a:off x="1330325" y="6237288"/>
            <a:ext cx="1008063" cy="39528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TXT</a:t>
            </a:r>
            <a:r>
              <a:rPr lang="ru-RU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2554288" y="6237288"/>
            <a:ext cx="1008062" cy="39528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rgbClr val="FFFFFF"/>
                </a:solidFill>
                <a:cs typeface="Times New Roman" pitchFamily="18" charset="0"/>
              </a:rPr>
              <a:t>DOC</a:t>
            </a:r>
            <a:r>
              <a:rPr lang="ru-RU" b="1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sp>
        <p:nvSpPr>
          <p:cNvPr id="5" name="Line 22"/>
          <p:cNvSpPr>
            <a:spLocks noChangeShapeType="1"/>
          </p:cNvSpPr>
          <p:nvPr/>
        </p:nvSpPr>
        <p:spPr bwMode="auto">
          <a:xfrm rot="5400000">
            <a:off x="4787107" y="3069431"/>
            <a:ext cx="0" cy="5761037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6" name="Line 26"/>
          <p:cNvSpPr>
            <a:spLocks noChangeShapeType="1"/>
          </p:cNvSpPr>
          <p:nvPr/>
        </p:nvSpPr>
        <p:spPr bwMode="auto">
          <a:xfrm rot="5400000">
            <a:off x="1780381" y="6076157"/>
            <a:ext cx="252413" cy="0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7" name="Line 26"/>
          <p:cNvSpPr>
            <a:spLocks noChangeShapeType="1"/>
          </p:cNvSpPr>
          <p:nvPr/>
        </p:nvSpPr>
        <p:spPr bwMode="auto">
          <a:xfrm rot="5400000">
            <a:off x="2932906" y="6076157"/>
            <a:ext cx="252413" cy="0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8" name="Line 26"/>
          <p:cNvSpPr>
            <a:spLocks noChangeShapeType="1"/>
          </p:cNvSpPr>
          <p:nvPr/>
        </p:nvSpPr>
        <p:spPr bwMode="auto">
          <a:xfrm rot="5400000">
            <a:off x="4083843" y="6076157"/>
            <a:ext cx="252413" cy="0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9" name="Line 26"/>
          <p:cNvSpPr>
            <a:spLocks noChangeShapeType="1"/>
          </p:cNvSpPr>
          <p:nvPr/>
        </p:nvSpPr>
        <p:spPr bwMode="auto">
          <a:xfrm rot="5400000">
            <a:off x="5236368" y="6076157"/>
            <a:ext cx="252413" cy="0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" name="Line 26"/>
          <p:cNvSpPr>
            <a:spLocks noChangeShapeType="1"/>
          </p:cNvSpPr>
          <p:nvPr/>
        </p:nvSpPr>
        <p:spPr bwMode="auto">
          <a:xfrm rot="5400000">
            <a:off x="6388893" y="6076157"/>
            <a:ext cx="252413" cy="0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1" name="Line 26"/>
          <p:cNvSpPr>
            <a:spLocks noChangeShapeType="1"/>
          </p:cNvSpPr>
          <p:nvPr/>
        </p:nvSpPr>
        <p:spPr bwMode="auto">
          <a:xfrm rot="5400000">
            <a:off x="7541418" y="6076157"/>
            <a:ext cx="252413" cy="0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3706813" y="6237288"/>
            <a:ext cx="1008062" cy="39528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ODT</a:t>
            </a:r>
            <a:r>
              <a:rPr lang="ru-RU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4859338" y="6237288"/>
            <a:ext cx="1008062" cy="39528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rgbClr val="FFFFFF"/>
                </a:solidFill>
                <a:cs typeface="Times New Roman" pitchFamily="18" charset="0"/>
              </a:rPr>
              <a:t>RTF</a:t>
            </a:r>
            <a:r>
              <a:rPr lang="ru-RU" b="1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6083300" y="6237288"/>
            <a:ext cx="1008063" cy="39528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HTML</a:t>
            </a:r>
            <a:r>
              <a:rPr lang="ru-RU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7307263" y="6237288"/>
            <a:ext cx="1008062" cy="39528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rgbClr val="FFFFFF"/>
                </a:solidFill>
                <a:cs typeface="Times New Roman" pitchFamily="18" charset="0"/>
              </a:rPr>
              <a:t>PDF</a:t>
            </a:r>
            <a:r>
              <a:rPr lang="ru-RU" b="1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6948488" y="3284538"/>
            <a:ext cx="2016125" cy="39528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Отступ слева</a:t>
            </a:r>
            <a:r>
              <a:rPr lang="ru-RU" b="1">
                <a:solidFill>
                  <a:srgbClr val="FFFFFF"/>
                </a:solidFill>
                <a:cs typeface="Arial" charset="0"/>
              </a:rPr>
              <a:t>  </a:t>
            </a: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6948488" y="3789363"/>
            <a:ext cx="2016125" cy="39528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Отступ справа</a:t>
            </a:r>
            <a:r>
              <a:rPr lang="ru-RU" b="1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6948488" y="4292600"/>
            <a:ext cx="2016125" cy="39528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Интервал перед</a:t>
            </a:r>
            <a:r>
              <a:rPr lang="ru-RU" b="1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6948488" y="4797425"/>
            <a:ext cx="2016125" cy="39528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Интервал после</a:t>
            </a:r>
            <a:r>
              <a:rPr lang="ru-RU" b="1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sp>
        <p:nvSpPr>
          <p:cNvPr id="20" name="Line 26"/>
          <p:cNvSpPr>
            <a:spLocks noChangeShapeType="1"/>
          </p:cNvSpPr>
          <p:nvPr/>
        </p:nvSpPr>
        <p:spPr bwMode="auto">
          <a:xfrm>
            <a:off x="6659563" y="2420938"/>
            <a:ext cx="252412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Line 26"/>
          <p:cNvSpPr>
            <a:spLocks noChangeShapeType="1"/>
          </p:cNvSpPr>
          <p:nvPr/>
        </p:nvSpPr>
        <p:spPr bwMode="auto">
          <a:xfrm flipH="1">
            <a:off x="2484438" y="3500438"/>
            <a:ext cx="252412" cy="0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2" name="Line 26"/>
          <p:cNvSpPr>
            <a:spLocks noChangeShapeType="1"/>
          </p:cNvSpPr>
          <p:nvPr/>
        </p:nvSpPr>
        <p:spPr bwMode="auto">
          <a:xfrm flipH="1">
            <a:off x="2484438" y="4005263"/>
            <a:ext cx="252412" cy="0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3" name="Line 26"/>
          <p:cNvSpPr>
            <a:spLocks noChangeShapeType="1"/>
          </p:cNvSpPr>
          <p:nvPr/>
        </p:nvSpPr>
        <p:spPr bwMode="auto">
          <a:xfrm flipH="1">
            <a:off x="2484438" y="4508500"/>
            <a:ext cx="252412" cy="0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4" name="Line 26"/>
          <p:cNvSpPr>
            <a:spLocks noChangeShapeType="1"/>
          </p:cNvSpPr>
          <p:nvPr/>
        </p:nvSpPr>
        <p:spPr bwMode="auto">
          <a:xfrm flipH="1">
            <a:off x="2484438" y="5013325"/>
            <a:ext cx="252412" cy="0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6948488" y="2205038"/>
            <a:ext cx="2016125" cy="39528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Выравнивание</a:t>
            </a:r>
            <a:r>
              <a:rPr lang="ru-RU" b="1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6948488" y="2709863"/>
            <a:ext cx="2016125" cy="50323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Отступ первой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строки</a:t>
            </a:r>
            <a:r>
              <a:rPr lang="ru-RU" b="1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sp>
        <p:nvSpPr>
          <p:cNvPr id="27" name="Line 26"/>
          <p:cNvSpPr>
            <a:spLocks noChangeShapeType="1"/>
          </p:cNvSpPr>
          <p:nvPr/>
        </p:nvSpPr>
        <p:spPr bwMode="auto">
          <a:xfrm>
            <a:off x="6659563" y="2924175"/>
            <a:ext cx="252412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Line 26"/>
          <p:cNvSpPr>
            <a:spLocks noChangeShapeType="1"/>
          </p:cNvSpPr>
          <p:nvPr/>
        </p:nvSpPr>
        <p:spPr bwMode="auto">
          <a:xfrm>
            <a:off x="6659563" y="3500438"/>
            <a:ext cx="252412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Line 26"/>
          <p:cNvSpPr>
            <a:spLocks noChangeShapeType="1"/>
          </p:cNvSpPr>
          <p:nvPr/>
        </p:nvSpPr>
        <p:spPr bwMode="auto">
          <a:xfrm>
            <a:off x="6659563" y="4005263"/>
            <a:ext cx="252412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>
            <a:off x="6659563" y="4437063"/>
            <a:ext cx="252412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Line 26"/>
          <p:cNvSpPr>
            <a:spLocks noChangeShapeType="1"/>
          </p:cNvSpPr>
          <p:nvPr/>
        </p:nvSpPr>
        <p:spPr bwMode="auto">
          <a:xfrm>
            <a:off x="6659563" y="4941888"/>
            <a:ext cx="252412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48" name="Line 22"/>
          <p:cNvSpPr>
            <a:spLocks noChangeShapeType="1"/>
          </p:cNvSpPr>
          <p:nvPr/>
        </p:nvSpPr>
        <p:spPr bwMode="auto">
          <a:xfrm flipH="1">
            <a:off x="3924300" y="3213100"/>
            <a:ext cx="0" cy="1511300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7649" name="Rectangle 17"/>
          <p:cNvSpPr>
            <a:spLocks noChangeArrowheads="1"/>
          </p:cNvSpPr>
          <p:nvPr/>
        </p:nvSpPr>
        <p:spPr bwMode="auto">
          <a:xfrm>
            <a:off x="4211638" y="3429000"/>
            <a:ext cx="2016125" cy="39528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Размер бумаги</a:t>
            </a:r>
            <a:r>
              <a:rPr lang="ru-RU" b="1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sp>
        <p:nvSpPr>
          <p:cNvPr id="27650" name="Rectangle 18"/>
          <p:cNvSpPr>
            <a:spLocks noChangeArrowheads="1"/>
          </p:cNvSpPr>
          <p:nvPr/>
        </p:nvSpPr>
        <p:spPr bwMode="auto">
          <a:xfrm>
            <a:off x="4211638" y="3932238"/>
            <a:ext cx="2016125" cy="576262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Ориентация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страницы </a:t>
            </a:r>
            <a:endParaRPr lang="ru-RU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7651" name="Rectangle 19"/>
          <p:cNvSpPr>
            <a:spLocks noChangeArrowheads="1"/>
          </p:cNvSpPr>
          <p:nvPr/>
        </p:nvSpPr>
        <p:spPr bwMode="auto">
          <a:xfrm>
            <a:off x="4211638" y="4581525"/>
            <a:ext cx="2016125" cy="39528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Размер полей</a:t>
            </a:r>
            <a:r>
              <a:rPr lang="ru-RU" b="1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sp>
        <p:nvSpPr>
          <p:cNvPr id="27652" name="Line 26"/>
          <p:cNvSpPr>
            <a:spLocks noChangeShapeType="1"/>
          </p:cNvSpPr>
          <p:nvPr/>
        </p:nvSpPr>
        <p:spPr bwMode="auto">
          <a:xfrm>
            <a:off x="3922713" y="3644900"/>
            <a:ext cx="252412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53" name="Line 26"/>
          <p:cNvSpPr>
            <a:spLocks noChangeShapeType="1"/>
          </p:cNvSpPr>
          <p:nvPr/>
        </p:nvSpPr>
        <p:spPr bwMode="auto">
          <a:xfrm>
            <a:off x="3924300" y="4221163"/>
            <a:ext cx="252413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54" name="Line 26"/>
          <p:cNvSpPr>
            <a:spLocks noChangeShapeType="1"/>
          </p:cNvSpPr>
          <p:nvPr/>
        </p:nvSpPr>
        <p:spPr bwMode="auto">
          <a:xfrm>
            <a:off x="3924300" y="4724400"/>
            <a:ext cx="252413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55" name="Rectangle 6"/>
          <p:cNvSpPr>
            <a:spLocks noChangeArrowheads="1"/>
          </p:cNvSpPr>
          <p:nvPr/>
        </p:nvSpPr>
        <p:spPr bwMode="auto">
          <a:xfrm>
            <a:off x="6300788" y="1484313"/>
            <a:ext cx="1944687" cy="576262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>
                <a:solidFill>
                  <a:srgbClr val="FFFFFF"/>
                </a:solidFill>
                <a:cs typeface="Arial" charset="0"/>
              </a:rPr>
              <a:t>Форматирование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>
                <a:solidFill>
                  <a:srgbClr val="FFFFFF"/>
                </a:solidFill>
                <a:cs typeface="Arial" charset="0"/>
              </a:rPr>
              <a:t>абзацев</a:t>
            </a:r>
          </a:p>
        </p:txBody>
      </p:sp>
      <p:sp>
        <p:nvSpPr>
          <p:cNvPr id="27656" name="Rectangle 6"/>
          <p:cNvSpPr>
            <a:spLocks noChangeArrowheads="1"/>
          </p:cNvSpPr>
          <p:nvPr/>
        </p:nvSpPr>
        <p:spPr bwMode="auto">
          <a:xfrm>
            <a:off x="3708400" y="2565400"/>
            <a:ext cx="2303463" cy="64928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>
                <a:solidFill>
                  <a:srgbClr val="FFFFFF"/>
                </a:solidFill>
                <a:cs typeface="Arial" charset="0"/>
              </a:rPr>
              <a:t>Параметры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>
                <a:solidFill>
                  <a:srgbClr val="FFFFFF"/>
                </a:solidFill>
                <a:cs typeface="Arial" charset="0"/>
              </a:rPr>
              <a:t>страницы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412776"/>
            <a:ext cx="68407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Домашнее</a:t>
            </a:r>
            <a:r>
              <a:rPr lang="ru-RU" sz="6000" dirty="0" smtClean="0"/>
              <a:t> </a:t>
            </a:r>
            <a:r>
              <a:rPr lang="ru-RU" sz="5400" dirty="0" smtClean="0"/>
              <a:t>задание</a:t>
            </a:r>
          </a:p>
          <a:p>
            <a:pPr algn="ctr"/>
            <a:endParaRPr lang="ru-RU" sz="5400" dirty="0" smtClean="0"/>
          </a:p>
          <a:p>
            <a:pPr algn="ctr"/>
            <a:r>
              <a:rPr lang="ru-RU" sz="3600" dirty="0" smtClean="0"/>
              <a:t>§4.3, № 192–200</a:t>
            </a:r>
            <a:endParaRPr lang="ru-RU" sz="3600" dirty="0"/>
          </a:p>
        </p:txBody>
      </p:sp>
      <p:sp>
        <p:nvSpPr>
          <p:cNvPr id="4098" name="AutoShape 2" descr="ÐÐ°ÑÑÐ¸Ð½ÐºÐ¸ Ð¿Ð¾ Ð·Ð°Ð¿ÑÐ¾ÑÑ Ð·Ð½Ð°ÑÐ¾Ðº Adobe PageMak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ÐÐ°ÑÑÐ¸Ð½ÐºÐ¸ Ð¿Ð¾ Ð·Ð°Ð¿ÑÐ¾ÑÑ Ð·Ð½Ð°ÑÐ¾Ðº Adobe PageMak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2"/>
          <p:cNvSpPr>
            <a:spLocks/>
          </p:cNvSpPr>
          <p:nvPr/>
        </p:nvSpPr>
        <p:spPr bwMode="auto">
          <a:xfrm>
            <a:off x="1042988" y="188913"/>
            <a:ext cx="764381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Общие сведения о форматировании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047750" y="2667000"/>
            <a:ext cx="3240088" cy="576263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chemeClr val="tx1"/>
                </a:solidFill>
                <a:cs typeface="Arial" charset="0"/>
              </a:rPr>
              <a:t>Прямое форматирование</a:t>
            </a:r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 flipV="1">
            <a:off x="3279775" y="2162175"/>
            <a:ext cx="1368425" cy="504825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 type="triangle" w="med" len="med"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4648200" y="2667000"/>
            <a:ext cx="3455988" cy="576263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chemeClr val="tx1"/>
                </a:solidFill>
                <a:cs typeface="Arial" charset="0"/>
              </a:rPr>
              <a:t>Стилевое форматирование</a:t>
            </a:r>
          </a:p>
        </p:txBody>
      </p:sp>
      <p:sp>
        <p:nvSpPr>
          <p:cNvPr id="3" name="Line 15"/>
          <p:cNvSpPr>
            <a:spLocks noChangeShapeType="1"/>
          </p:cNvSpPr>
          <p:nvPr/>
        </p:nvSpPr>
        <p:spPr bwMode="auto">
          <a:xfrm flipH="1" flipV="1">
            <a:off x="4648200" y="2162175"/>
            <a:ext cx="1223963" cy="504825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2055813" y="1585913"/>
            <a:ext cx="4968875" cy="649287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" charset="0"/>
                <a:cs typeface="Arial" charset="0"/>
              </a:rPr>
              <a:t>Способы форматирования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047750" y="3457575"/>
            <a:ext cx="2951163" cy="194468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cs typeface="Arial" charset="0"/>
              </a:rPr>
              <a:t>Произвольные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cs typeface="Arial" charset="0"/>
              </a:rPr>
              <a:t>символьные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cs typeface="Arial" charset="0"/>
              </a:rPr>
              <a:t> фрагменты (</a:t>
            </a:r>
            <a:r>
              <a:rPr lang="ru-RU" sz="1600">
                <a:solidFill>
                  <a:schemeClr val="tx1"/>
                </a:solidFill>
                <a:cs typeface="Arial" charset="0"/>
              </a:rPr>
              <a:t>символы,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chemeClr val="tx1"/>
                </a:solidFill>
                <a:cs typeface="Arial" charset="0"/>
              </a:rPr>
              <a:t>слова, строки,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chemeClr val="tx1"/>
                </a:solidFill>
                <a:cs typeface="Arial" charset="0"/>
              </a:rPr>
              <a:t>предложения</a:t>
            </a:r>
            <a:r>
              <a:rPr lang="ru-RU">
                <a:solidFill>
                  <a:schemeClr val="tx1"/>
                </a:solidFill>
                <a:cs typeface="Arial" charset="0"/>
              </a:rPr>
              <a:t>)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cs typeface="Arial" charset="0"/>
              </a:rPr>
              <a:t>и абзацы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080000" y="3457575"/>
            <a:ext cx="2951163" cy="194468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cs typeface="Arial" charset="0"/>
              </a:rPr>
              <a:t>Структурные элементы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cs typeface="Arial" charset="0"/>
              </a:rPr>
              <a:t>(</a:t>
            </a: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заголовки, основной текст,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примеры</a:t>
            </a: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)</a:t>
            </a:r>
            <a:endParaRPr lang="ru-RU">
              <a:solidFill>
                <a:schemeClr val="tx1"/>
              </a:solidFill>
              <a:cs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6" name="Line 15"/>
          <p:cNvSpPr>
            <a:spLocks noChangeShapeType="1"/>
          </p:cNvSpPr>
          <p:nvPr/>
        </p:nvSpPr>
        <p:spPr bwMode="auto">
          <a:xfrm flipH="1" flipV="1">
            <a:off x="2560638" y="3241675"/>
            <a:ext cx="0" cy="215900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auto">
          <a:xfrm flipH="1" flipV="1">
            <a:off x="6519863" y="3241675"/>
            <a:ext cx="0" cy="215900"/>
          </a:xfrm>
          <a:prstGeom prst="line">
            <a:avLst/>
          </a:prstGeom>
          <a:noFill/>
          <a:ln w="38100" algn="ctr">
            <a:solidFill>
              <a:schemeClr val="accent3">
                <a:lumMod val="75000"/>
              </a:schemeClr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Заголовок 2"/>
          <p:cNvSpPr>
            <a:spLocks/>
          </p:cNvSpPr>
          <p:nvPr/>
        </p:nvSpPr>
        <p:spPr bwMode="auto">
          <a:xfrm>
            <a:off x="1042988" y="188913"/>
            <a:ext cx="76438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000" b="1" dirty="0" smtClean="0">
                <a:latin typeface="+mj-lt"/>
                <a:ea typeface="+mj-ea"/>
                <a:cs typeface="+mj-cs"/>
              </a:rPr>
              <a:t>Форматирование символов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042988" y="692150"/>
            <a:ext cx="7921625" cy="4270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200" b="1" dirty="0">
                <a:latin typeface="+mn-lt"/>
              </a:rPr>
              <a:t>Символ</a:t>
            </a:r>
            <a:r>
              <a:rPr lang="ru-RU" sz="2200" dirty="0">
                <a:latin typeface="+mn-lt"/>
              </a:rPr>
              <a:t> – минимальная графическая единица текста.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1116013" y="1196975"/>
            <a:ext cx="7777162" cy="4968875"/>
            <a:chOff x="1116013" y="1196975"/>
            <a:chExt cx="7777162" cy="4968875"/>
          </a:xfrm>
        </p:grpSpPr>
        <p:sp>
          <p:nvSpPr>
            <p:cNvPr id="29702" name="Rectangle 6"/>
            <p:cNvSpPr>
              <a:spLocks noChangeArrowheads="1"/>
            </p:cNvSpPr>
            <p:nvPr/>
          </p:nvSpPr>
          <p:spPr bwMode="auto">
            <a:xfrm>
              <a:off x="1116013" y="3429000"/>
              <a:ext cx="1584325" cy="273685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Выполненные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в едином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  <a:cs typeface="Arial" charset="0"/>
                </a:rPr>
                <a:t>стиле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  <a:cs typeface="Arial" charset="0"/>
                </a:rPr>
                <a:t>изображения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>
                  <a:solidFill>
                    <a:schemeClr val="tx1"/>
                  </a:solidFill>
                  <a:cs typeface="Arial" charset="0"/>
                </a:rPr>
                <a:t>символов</a:t>
              </a:r>
              <a:endParaRPr lang="ru-RU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2" name="Rectangle 6"/>
            <p:cNvSpPr>
              <a:spLocks noChangeArrowheads="1"/>
            </p:cNvSpPr>
            <p:nvPr/>
          </p:nvSpPr>
          <p:spPr bwMode="auto">
            <a:xfrm>
              <a:off x="3132138" y="3429000"/>
              <a:ext cx="1584325" cy="273685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Высота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шрифта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от нижнего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края самой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низкой буквы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до верхнего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края самой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высокой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буквы</a:t>
              </a:r>
              <a:endParaRPr lang="ru-RU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5292725" y="3429000"/>
              <a:ext cx="1727200" cy="273685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>
                  <a:solidFill>
                    <a:schemeClr val="tx1"/>
                  </a:solidFill>
                  <a:cs typeface="Arial" charset="0"/>
                </a:rPr>
                <a:t>Нормальное</a:t>
              </a:r>
            </a:p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b="1">
                  <a:solidFill>
                    <a:schemeClr val="tx1"/>
                  </a:solidFill>
                  <a:cs typeface="Arial" charset="0"/>
                </a:rPr>
                <a:t>Полужирное</a:t>
              </a:r>
            </a:p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i="1">
                  <a:solidFill>
                    <a:schemeClr val="tx1"/>
                  </a:solidFill>
                  <a:cs typeface="Arial" charset="0"/>
                </a:rPr>
                <a:t>Курсивное</a:t>
              </a:r>
            </a:p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u="sng">
                  <a:solidFill>
                    <a:schemeClr val="tx1"/>
                  </a:solidFill>
                  <a:cs typeface="Arial" charset="0"/>
                </a:rPr>
                <a:t>Подчёркнутое</a:t>
              </a:r>
            </a:p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900" baseline="30000">
                <a:solidFill>
                  <a:schemeClr val="tx1"/>
                </a:solidFill>
                <a:cs typeface="Arial" charset="0"/>
              </a:endParaRPr>
            </a:p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baseline="30000">
                  <a:solidFill>
                    <a:schemeClr val="tx1"/>
                  </a:solidFill>
                  <a:cs typeface="Arial" charset="0"/>
                </a:rPr>
                <a:t>Надстрочное </a:t>
              </a:r>
              <a:r>
                <a:rPr lang="ru-RU" sz="1900">
                  <a:solidFill>
                    <a:schemeClr val="tx1"/>
                  </a:solidFill>
                  <a:cs typeface="Arial" charset="0"/>
                </a:rPr>
                <a:t>(</a:t>
              </a:r>
              <a:r>
                <a:rPr lang="en-US" sz="1900">
                  <a:solidFill>
                    <a:schemeClr val="tx1"/>
                  </a:solidFill>
                  <a:cs typeface="Arial" charset="0"/>
                </a:rPr>
                <a:t>x</a:t>
              </a:r>
              <a:r>
                <a:rPr lang="en-US" sz="1900" baseline="30000">
                  <a:solidFill>
                    <a:schemeClr val="tx1"/>
                  </a:solidFill>
                  <a:cs typeface="Arial" charset="0"/>
                </a:rPr>
                <a:t>3</a:t>
              </a:r>
              <a:r>
                <a:rPr lang="en-US" sz="1900">
                  <a:solidFill>
                    <a:schemeClr val="tx1"/>
                  </a:solidFill>
                  <a:cs typeface="Arial" charset="0"/>
                </a:rPr>
                <a:t>)</a:t>
              </a:r>
              <a:endParaRPr lang="ru-RU" sz="1900" baseline="30000">
                <a:solidFill>
                  <a:schemeClr val="tx1"/>
                </a:solidFill>
                <a:cs typeface="Arial" charset="0"/>
              </a:endParaRPr>
            </a:p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baseline="-25000">
                  <a:solidFill>
                    <a:schemeClr val="tx1"/>
                  </a:solidFill>
                  <a:cs typeface="Arial" charset="0"/>
                </a:rPr>
                <a:t>Подстрочное</a:t>
              </a:r>
              <a:r>
                <a:rPr lang="en-US" sz="1900" baseline="-25000">
                  <a:solidFill>
                    <a:schemeClr val="tx1"/>
                  </a:solidFill>
                  <a:cs typeface="Arial" charset="0"/>
                </a:rPr>
                <a:t> </a:t>
              </a:r>
              <a:r>
                <a:rPr lang="en-US" sz="1900">
                  <a:solidFill>
                    <a:schemeClr val="tx1"/>
                  </a:solidFill>
                  <a:cs typeface="Arial" charset="0"/>
                </a:rPr>
                <a:t>(x</a:t>
              </a:r>
              <a:r>
                <a:rPr lang="en-US" sz="1900" baseline="-25000">
                  <a:solidFill>
                    <a:schemeClr val="tx1"/>
                  </a:solidFill>
                  <a:cs typeface="Arial" charset="0"/>
                </a:rPr>
                <a:t>2</a:t>
              </a:r>
              <a:r>
                <a:rPr lang="en-US" sz="1900">
                  <a:solidFill>
                    <a:schemeClr val="tx1"/>
                  </a:solidFill>
                  <a:cs typeface="Arial" charset="0"/>
                </a:rPr>
                <a:t>)</a:t>
              </a:r>
              <a:endParaRPr lang="ru-RU" sz="1900" baseline="-25000">
                <a:solidFill>
                  <a:schemeClr val="tx1"/>
                </a:solidFill>
                <a:cs typeface="Arial" charset="0"/>
              </a:endParaRPr>
            </a:p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900" baseline="-25000">
                <a:solidFill>
                  <a:schemeClr val="tx1"/>
                </a:solidFill>
                <a:cs typeface="Arial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900" i="1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7308850" y="3429000"/>
              <a:ext cx="1584325" cy="273685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b="1">
                  <a:solidFill>
                    <a:schemeClr val="tx1"/>
                  </a:solidFill>
                  <a:cs typeface="Arial" charset="0"/>
                </a:rPr>
                <a:t>Цвет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b="1">
                  <a:solidFill>
                    <a:schemeClr val="tx1"/>
                  </a:solidFill>
                  <a:cs typeface="Arial" charset="0"/>
                </a:rPr>
                <a:t>видимой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b="1">
                  <a:solidFill>
                    <a:schemeClr val="tx1"/>
                  </a:solidFill>
                  <a:cs typeface="Arial" charset="0"/>
                </a:rPr>
                <a:t>части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 b="1">
                  <a:solidFill>
                    <a:schemeClr val="tx1"/>
                  </a:solidFill>
                  <a:cs typeface="Arial" charset="0"/>
                </a:rPr>
                <a:t>символа</a:t>
              </a:r>
              <a:endParaRPr lang="ru-RU" b="1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29711" name="Line 15"/>
            <p:cNvSpPr>
              <a:spLocks noChangeShapeType="1"/>
            </p:cNvSpPr>
            <p:nvPr/>
          </p:nvSpPr>
          <p:spPr bwMode="auto">
            <a:xfrm flipH="1" flipV="1">
              <a:off x="1908175" y="2924175"/>
              <a:ext cx="0" cy="504825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 type="triangle" w="med" len="med"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5" name="Line 15"/>
            <p:cNvSpPr>
              <a:spLocks noChangeShapeType="1"/>
            </p:cNvSpPr>
            <p:nvPr/>
          </p:nvSpPr>
          <p:spPr bwMode="auto">
            <a:xfrm flipH="1" flipV="1">
              <a:off x="3924300" y="2997200"/>
              <a:ext cx="0" cy="431800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 type="triangle" w="med" len="med"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6" name="Line 15"/>
            <p:cNvSpPr>
              <a:spLocks noChangeShapeType="1"/>
            </p:cNvSpPr>
            <p:nvPr/>
          </p:nvSpPr>
          <p:spPr bwMode="auto">
            <a:xfrm flipH="1" flipV="1">
              <a:off x="6227763" y="2924175"/>
              <a:ext cx="0" cy="503238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 type="triangle" w="med" len="med"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" name="Line 15"/>
            <p:cNvSpPr>
              <a:spLocks noChangeShapeType="1"/>
            </p:cNvSpPr>
            <p:nvPr/>
          </p:nvSpPr>
          <p:spPr bwMode="auto">
            <a:xfrm flipH="1" flipV="1">
              <a:off x="8101013" y="2924175"/>
              <a:ext cx="0" cy="503238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 type="triangle" w="med" len="med"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116013" y="2565400"/>
              <a:ext cx="1584325" cy="4318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200">
                  <a:solidFill>
                    <a:schemeClr val="tx1"/>
                  </a:solidFill>
                  <a:cs typeface="Arial" charset="0"/>
                </a:rPr>
                <a:t>Шрифт</a:t>
              </a:r>
            </a:p>
          </p:txBody>
        </p:sp>
        <p:sp>
          <p:nvSpPr>
            <p:cNvPr id="29705" name="Rectangle 9"/>
            <p:cNvSpPr>
              <a:spLocks noChangeArrowheads="1"/>
            </p:cNvSpPr>
            <p:nvPr/>
          </p:nvSpPr>
          <p:spPr bwMode="auto">
            <a:xfrm>
              <a:off x="3348038" y="1196975"/>
              <a:ext cx="3600450" cy="503238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>
                  <a:solidFill>
                    <a:schemeClr val="tx1"/>
                  </a:solidFill>
                  <a:cs typeface="Arial" charset="0"/>
                </a:rPr>
                <a:t>Свойства символа</a:t>
              </a:r>
            </a:p>
          </p:txBody>
        </p:sp>
        <p:sp>
          <p:nvSpPr>
            <p:cNvPr id="9" name="Line 15"/>
            <p:cNvSpPr>
              <a:spLocks noChangeShapeType="1"/>
            </p:cNvSpPr>
            <p:nvPr/>
          </p:nvSpPr>
          <p:spPr bwMode="auto">
            <a:xfrm flipH="1" flipV="1">
              <a:off x="1908175" y="1989138"/>
              <a:ext cx="0" cy="576262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 type="triangle" w="med" len="med"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 flipV="1">
              <a:off x="1908175" y="1989138"/>
              <a:ext cx="6192838" cy="0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2843213" y="2565400"/>
              <a:ext cx="2232025" cy="4318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200">
                  <a:solidFill>
                    <a:schemeClr val="tx1"/>
                  </a:solidFill>
                  <a:cs typeface="Arial" charset="0"/>
                </a:rPr>
                <a:t>Размер шрифта</a:t>
              </a:r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auto">
            <a:xfrm flipH="1" flipV="1">
              <a:off x="3924300" y="1989138"/>
              <a:ext cx="0" cy="576262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 type="triangle" w="med" len="med"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5219700" y="2565400"/>
              <a:ext cx="2016125" cy="4318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200">
                  <a:solidFill>
                    <a:schemeClr val="tx1"/>
                  </a:solidFill>
                  <a:cs typeface="Arial" charset="0"/>
                </a:rPr>
                <a:t>Начертание</a:t>
              </a:r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 flipH="1" flipV="1">
              <a:off x="6227763" y="1989138"/>
              <a:ext cx="0" cy="576262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 type="triangle" w="med" len="med"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5" name="Rectangle 6"/>
            <p:cNvSpPr>
              <a:spLocks noChangeArrowheads="1"/>
            </p:cNvSpPr>
            <p:nvPr/>
          </p:nvSpPr>
          <p:spPr bwMode="auto">
            <a:xfrm>
              <a:off x="7380288" y="2565400"/>
              <a:ext cx="1512887" cy="4318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200">
                  <a:solidFill>
                    <a:schemeClr val="tx1"/>
                  </a:solidFill>
                  <a:cs typeface="Arial" charset="0"/>
                </a:rPr>
                <a:t>Цвет</a:t>
              </a:r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 flipH="1" flipV="1">
              <a:off x="8101013" y="1989138"/>
              <a:ext cx="0" cy="576262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 type="triangle" w="med" len="med"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H="1" flipV="1">
              <a:off x="5148263" y="1700213"/>
              <a:ext cx="0" cy="288925"/>
            </a:xfrm>
            <a:prstGeom prst="line">
              <a:avLst/>
            </a:prstGeom>
            <a:noFill/>
            <a:ln w="38100" algn="ctr">
              <a:solidFill>
                <a:schemeClr val="accent3">
                  <a:lumMod val="75000"/>
                </a:schemeClr>
              </a:solidFill>
              <a:round/>
              <a:headEnd type="triangle" w="med" len="med"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476250"/>
            <a:ext cx="8686800" cy="6126163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2800"/>
              <a:t>		</a:t>
            </a:r>
            <a:r>
              <a:rPr lang="ru-RU"/>
              <a:t>Шрифт – это полный набор символов определенного начертания.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/>
              <a:t>		Существует две основных разновидностей шрифтов: шрифты с засечками и рубленые шрифты.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/>
              <a:t>		</a:t>
            </a:r>
            <a:r>
              <a:rPr lang="ru-RU">
                <a:latin typeface="Courier New" pitchFamily="49" charset="0"/>
              </a:rPr>
              <a:t>Шрифты с засечками имеют на концах черточки.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/>
              <a:t>	</a:t>
            </a:r>
            <a:r>
              <a:rPr lang="ru-RU">
                <a:latin typeface="Arial Black" pitchFamily="34" charset="0"/>
              </a:rPr>
              <a:t>В рубленых шрифтах черточек нет.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/>
              <a:t>		Обычно шрифты с засечками применяют для оформления основного текста документа, а рубленые - в заголовках.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46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46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46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46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46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46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46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46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46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46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46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46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46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46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46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4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3800" b="1"/>
              <a:t>Можно изменить:</a:t>
            </a:r>
          </a:p>
          <a:p>
            <a:r>
              <a:rPr lang="ru-RU" sz="3800" b="1"/>
              <a:t>шрифт</a:t>
            </a:r>
          </a:p>
          <a:p>
            <a:r>
              <a:rPr lang="ru-RU" sz="3800" b="1"/>
              <a:t>размер шрифта</a:t>
            </a:r>
          </a:p>
          <a:p>
            <a:r>
              <a:rPr lang="ru-RU" sz="3800" b="1"/>
              <a:t>начертание шрифта</a:t>
            </a:r>
          </a:p>
          <a:p>
            <a:r>
              <a:rPr lang="ru-RU" sz="3800" b="1"/>
              <a:t>межсимвольный интервал</a:t>
            </a:r>
          </a:p>
          <a:p>
            <a:r>
              <a:rPr lang="ru-RU" sz="3800" b="1"/>
              <a:t>применить к символам эффекты</a:t>
            </a:r>
          </a:p>
          <a:p>
            <a:pPr>
              <a:buFontTx/>
              <a:buNone/>
            </a:pPr>
            <a:endParaRPr lang="ru-RU" sz="3800" b="1"/>
          </a:p>
        </p:txBody>
      </p:sp>
      <p:sp>
        <p:nvSpPr>
          <p:cNvPr id="5" name="Заголовок 2"/>
          <p:cNvSpPr>
            <a:spLocks/>
          </p:cNvSpPr>
          <p:nvPr/>
        </p:nvSpPr>
        <p:spPr bwMode="auto">
          <a:xfrm>
            <a:off x="990600" y="609600"/>
            <a:ext cx="76438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000" b="1" dirty="0" smtClean="0">
                <a:latin typeface="+mj-lt"/>
                <a:ea typeface="+mj-ea"/>
                <a:cs typeface="+mj-cs"/>
              </a:rPr>
              <a:t>Форматирование символов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38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38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38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38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38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38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38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38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38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38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38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38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38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38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38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38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38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38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27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5" name="Rectangle 3"/>
          <p:cNvSpPr>
            <a:spLocks noChangeArrowheads="1"/>
          </p:cNvSpPr>
          <p:nvPr/>
        </p:nvSpPr>
        <p:spPr bwMode="auto">
          <a:xfrm>
            <a:off x="323850" y="333375"/>
            <a:ext cx="882015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4000" dirty="0"/>
              <a:t>		</a:t>
            </a:r>
            <a:r>
              <a:rPr lang="ru-RU" sz="5400" b="1" dirty="0"/>
              <a:t>Единицей измерения шрифта является пункт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5400" b="1" dirty="0"/>
              <a:t>1 </a:t>
            </a:r>
            <a:r>
              <a:rPr lang="ru-RU" sz="5400" b="1" dirty="0" err="1"/>
              <a:t>пт</a:t>
            </a:r>
            <a:r>
              <a:rPr lang="ru-RU" sz="5400" b="1" dirty="0"/>
              <a:t> = 0,367 мм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5400" b="1" i="1" dirty="0"/>
              <a:t>Кегль – размер шрифта в пунктах</a:t>
            </a:r>
            <a:r>
              <a:rPr lang="ru-RU" sz="5400" b="1" dirty="0"/>
              <a:t>.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5400" b="1" dirty="0"/>
              <a:t>Размеры шрифтов можно изменять в больших пределах.</a:t>
            </a:r>
            <a:r>
              <a:rPr lang="ru-RU" sz="5400" dirty="0"/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 кл  электронные таблиц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 кл  электронные таблицы</Template>
  <TotalTime>570</TotalTime>
  <Words>1216</Words>
  <Application>Microsoft Office PowerPoint</Application>
  <PresentationFormat>Экран (4:3)</PresentationFormat>
  <Paragraphs>374</Paragraphs>
  <Slides>43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9 кл  электронные таблицы</vt:lpstr>
      <vt:lpstr>Прямое форматирование. Стилевое форматирование</vt:lpstr>
      <vt:lpstr>Ключевые слова</vt:lpstr>
      <vt:lpstr>Этапы создания документа на компьютере: </vt:lpstr>
      <vt:lpstr>Форматирование</vt:lpstr>
      <vt:lpstr>Слайд 5</vt:lpstr>
      <vt:lpstr>Слайд 6</vt:lpstr>
      <vt:lpstr>Слайд 7</vt:lpstr>
      <vt:lpstr>Слайд 8</vt:lpstr>
      <vt:lpstr>Слайд 9</vt:lpstr>
      <vt:lpstr>Размер (кегль) шрифта</vt:lpstr>
      <vt:lpstr>Изменение типа шрифта</vt:lpstr>
      <vt:lpstr>Слайд 12</vt:lpstr>
      <vt:lpstr>Начертание шрифта</vt:lpstr>
      <vt:lpstr>Слайд 14</vt:lpstr>
      <vt:lpstr>Формат - Шрифт</vt:lpstr>
      <vt:lpstr>Слайд 16</vt:lpstr>
      <vt:lpstr>Межсимвольный интервал</vt:lpstr>
      <vt:lpstr>Эффекты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Стиль форматирования</vt:lpstr>
      <vt:lpstr>Преимущества</vt:lpstr>
      <vt:lpstr>Применение экспресс-стилей</vt:lpstr>
      <vt:lpstr>Изменение экспресс-стиля</vt:lpstr>
      <vt:lpstr>Создание нового стиля</vt:lpstr>
      <vt:lpstr>Изменение стиля</vt:lpstr>
      <vt:lpstr>Изменение стиля</vt:lpstr>
      <vt:lpstr>Инспектор стилей</vt:lpstr>
      <vt:lpstr>Управление стилями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Nelinov</dc:creator>
  <cp:lastModifiedBy>Sergey</cp:lastModifiedBy>
  <cp:revision>89</cp:revision>
  <dcterms:created xsi:type="dcterms:W3CDTF">2018-03-30T03:52:18Z</dcterms:created>
  <dcterms:modified xsi:type="dcterms:W3CDTF">2022-11-18T12:38:50Z</dcterms:modified>
</cp:coreProperties>
</file>