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359" r:id="rId3"/>
    <p:sldId id="360" r:id="rId4"/>
    <p:sldId id="361" r:id="rId5"/>
    <p:sldId id="369" r:id="rId6"/>
    <p:sldId id="370" r:id="rId7"/>
    <p:sldId id="371" r:id="rId8"/>
    <p:sldId id="362" r:id="rId9"/>
    <p:sldId id="372" r:id="rId10"/>
    <p:sldId id="363" r:id="rId11"/>
    <p:sldId id="384" r:id="rId12"/>
    <p:sldId id="365" r:id="rId13"/>
    <p:sldId id="385" r:id="rId14"/>
    <p:sldId id="366" r:id="rId15"/>
    <p:sldId id="367" r:id="rId16"/>
    <p:sldId id="368" r:id="rId17"/>
    <p:sldId id="379" r:id="rId18"/>
    <p:sldId id="381" r:id="rId19"/>
    <p:sldId id="364" r:id="rId20"/>
    <p:sldId id="35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44008" y="2564904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</a:t>
            </a:r>
          </a:p>
          <a:p>
            <a:r>
              <a:rPr lang="ru-RU" dirty="0" smtClean="0"/>
              <a:t>Учитель информатики ГБОУ СОШ№275</a:t>
            </a:r>
          </a:p>
          <a:p>
            <a:r>
              <a:rPr lang="ru-RU" dirty="0" err="1" smtClean="0"/>
              <a:t>Нелинов</a:t>
            </a:r>
            <a:r>
              <a:rPr lang="ru-RU" dirty="0" smtClean="0"/>
              <a:t> С.В.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75856" y="623731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Санкт-Петербург 20</a:t>
            </a:r>
            <a:r>
              <a:rPr lang="en-US" dirty="0" smtClean="0"/>
              <a:t>19</a:t>
            </a:r>
            <a:r>
              <a:rPr lang="ru-RU" dirty="0" smtClean="0"/>
              <a:t>г.</a:t>
            </a: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8229600" cy="1470025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Распознавание текста и системы компьютерного перевода</a:t>
            </a:r>
          </a:p>
        </p:txBody>
      </p:sp>
      <p:sp>
        <p:nvSpPr>
          <p:cNvPr id="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600200"/>
            <a:ext cx="6481763" cy="9366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ОБРАБОТКА ТЕКСТОВОЙ ИНФОРМАЦИИ</a:t>
            </a:r>
            <a:endParaRPr lang="ru-RU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914400" y="1676400"/>
            <a:ext cx="7453313" cy="3505200"/>
            <a:chOff x="1249362" y="2514600"/>
            <a:chExt cx="7453313" cy="2590800"/>
          </a:xfrm>
        </p:grpSpPr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5318125" y="4459288"/>
              <a:ext cx="3384550" cy="646112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sz="2000" dirty="0">
                  <a:solidFill>
                    <a:schemeClr val="tx1"/>
                  </a:solidFill>
                  <a:latin typeface="Arial" charset="0"/>
                  <a:cs typeface="Arial" charset="0"/>
                </a:rPr>
                <a:t>Конструирование текста </a:t>
              </a:r>
            </a:p>
            <a:p>
              <a:pPr algn="ctr">
                <a:defRPr/>
              </a:pPr>
              <a:r>
                <a:rPr lang="ru-RU" sz="2000" dirty="0">
                  <a:solidFill>
                    <a:schemeClr val="tx1"/>
                  </a:solidFill>
                  <a:latin typeface="Arial" charset="0"/>
                  <a:cs typeface="Arial" charset="0"/>
                </a:rPr>
                <a:t>на требуемом языке</a:t>
              </a:r>
            </a:p>
          </p:txBody>
        </p:sp>
        <p:sp>
          <p:nvSpPr>
            <p:cNvPr id="6" name="Rectangle 8"/>
            <p:cNvSpPr>
              <a:spLocks noChangeArrowheads="1"/>
            </p:cNvSpPr>
            <p:nvPr/>
          </p:nvSpPr>
          <p:spPr bwMode="auto">
            <a:xfrm>
              <a:off x="1249362" y="3378200"/>
              <a:ext cx="3527425" cy="503238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sz="2000" dirty="0">
                  <a:solidFill>
                    <a:schemeClr val="tx1"/>
                  </a:solidFill>
                  <a:latin typeface="Arial" charset="0"/>
                  <a:cs typeface="Arial" charset="0"/>
                </a:rPr>
                <a:t>Формальное знание языка</a:t>
              </a:r>
            </a:p>
          </p:txBody>
        </p:sp>
        <p:sp>
          <p:nvSpPr>
            <p:cNvPr id="7" name="Line 14"/>
            <p:cNvSpPr>
              <a:spLocks noChangeShapeType="1"/>
            </p:cNvSpPr>
            <p:nvPr/>
          </p:nvSpPr>
          <p:spPr bwMode="auto">
            <a:xfrm flipV="1">
              <a:off x="3049587" y="3090863"/>
              <a:ext cx="0" cy="287337"/>
            </a:xfrm>
            <a:prstGeom prst="line">
              <a:avLst/>
            </a:prstGeom>
            <a:ln>
              <a:solidFill>
                <a:schemeClr val="accent3">
                  <a:lumMod val="75000"/>
                </a:schemeClr>
              </a:solidFill>
              <a:headEnd type="triangle" w="med" len="med"/>
              <a:tailEnd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Line 14"/>
            <p:cNvSpPr>
              <a:spLocks noChangeShapeType="1"/>
            </p:cNvSpPr>
            <p:nvPr/>
          </p:nvSpPr>
          <p:spPr bwMode="auto">
            <a:xfrm flipV="1">
              <a:off x="7046912" y="4098925"/>
              <a:ext cx="0" cy="358775"/>
            </a:xfrm>
            <a:prstGeom prst="line">
              <a:avLst/>
            </a:prstGeom>
            <a:ln>
              <a:solidFill>
                <a:schemeClr val="accent3">
                  <a:lumMod val="75000"/>
                </a:schemeClr>
              </a:solidFill>
              <a:headEnd type="triangle" w="med" len="med"/>
              <a:tailEnd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Line 14"/>
            <p:cNvSpPr>
              <a:spLocks noChangeShapeType="1"/>
            </p:cNvSpPr>
            <p:nvPr/>
          </p:nvSpPr>
          <p:spPr bwMode="auto">
            <a:xfrm flipH="1" flipV="1">
              <a:off x="4813300" y="3667125"/>
              <a:ext cx="504825" cy="0"/>
            </a:xfrm>
            <a:prstGeom prst="line">
              <a:avLst/>
            </a:prstGeom>
            <a:noFill/>
            <a:ln w="38100" algn="ctr">
              <a:solidFill>
                <a:schemeClr val="accent3">
                  <a:lumMod val="75000"/>
                </a:schemeClr>
              </a:solidFill>
              <a:round/>
              <a:headEnd type="triangle" w="med" len="med"/>
              <a:tailEnd/>
            </a:ln>
            <a:effectLst>
              <a:outerShdw dist="23000" dir="5400000" rotWithShape="0">
                <a:srgbClr val="000000">
                  <a:alpha val="34998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5318125" y="3449638"/>
              <a:ext cx="3311525" cy="649287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sz="2000">
                  <a:solidFill>
                    <a:schemeClr val="tx1"/>
                  </a:solidFill>
                  <a:latin typeface="Arial" charset="0"/>
                  <a:cs typeface="Arial" charset="0"/>
                </a:rPr>
                <a:t>Анализ текста </a:t>
              </a:r>
            </a:p>
            <a:p>
              <a:pPr algn="ctr">
                <a:defRPr/>
              </a:pPr>
              <a:r>
                <a:rPr lang="ru-RU" sz="2000">
                  <a:solidFill>
                    <a:schemeClr val="tx1"/>
                  </a:solidFill>
                  <a:latin typeface="Arial" charset="0"/>
                  <a:cs typeface="Arial" charset="0"/>
                </a:rPr>
                <a:t>на исходном языке</a:t>
              </a:r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1752600" y="2514600"/>
              <a:ext cx="5545137" cy="576263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sz="2200" dirty="0">
                  <a:solidFill>
                    <a:schemeClr val="tx1"/>
                  </a:solidFill>
                  <a:latin typeface="Arial" charset="0"/>
                  <a:cs typeface="Arial" charset="0"/>
                </a:rPr>
                <a:t>Программа-переводчик</a:t>
              </a:r>
            </a:p>
          </p:txBody>
        </p:sp>
      </p:grpSp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200" b="1" dirty="0" smtClean="0"/>
              <a:t>Системы компьютерного перевода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b="1" dirty="0" smtClean="0"/>
              <a:t>Системы компьютерного перевода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/>
              <a:t>Способны переводить многостраничные документы с высокой скоростью (одна страница в секунду);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переводить Web-страницы "на лету", в режиме реального времени;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не применимы для перевода художественных произведений, так как не способны адекватно переводить метафоры, аллегории и другие элементы художественного творчества человека.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 sz="3200" b="1" dirty="0" smtClean="0"/>
              <a:t>Как работают программы-переводчики</a:t>
            </a:r>
            <a:br>
              <a:rPr lang="ru-RU" sz="3200" b="1" dirty="0" smtClean="0"/>
            </a:br>
            <a:endParaRPr lang="ru-RU" sz="3200" b="1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ru-RU" dirty="0" smtClean="0"/>
              <a:t>Чтобы найти перевод неизвестного иностранного слова, пользователю электронного словаря достаточно ввести это слово в строке поиска, и уже через несколько мгновений будет получен перевод. Современные текстовые процессоры имеют в своем составе словари, позволяющие производить орфографическую проверку правильности написания слов (на разных языках).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4953000" cy="609600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200" dirty="0" smtClean="0"/>
              <a:t>Программе, чтобы переводить, требуется «знать» </a:t>
            </a:r>
            <a:r>
              <a:rPr lang="ru-RU" sz="2200" dirty="0" smtClean="0"/>
              <a:t>базовые </a:t>
            </a:r>
            <a:r>
              <a:rPr lang="ru-RU" sz="2200" dirty="0" smtClean="0"/>
              <a:t>правила грамматики двух языков и исключения к ним, </a:t>
            </a:r>
            <a:r>
              <a:rPr lang="ru-RU" sz="2200" dirty="0" smtClean="0"/>
              <a:t>уметь </a:t>
            </a:r>
            <a:r>
              <a:rPr lang="ru-RU" sz="2200" dirty="0" smtClean="0"/>
              <a:t>определить класс каждого слова, и прочие его атрибуты, такие как одушевленность или неодушевленность существительных, переходность глаголов.</a:t>
            </a:r>
          </a:p>
          <a:p>
            <a:pPr marL="0" indent="0" algn="just">
              <a:buNone/>
            </a:pPr>
            <a:r>
              <a:rPr lang="ru-RU" sz="2200" dirty="0" smtClean="0"/>
              <a:t>Программы</a:t>
            </a:r>
            <a:r>
              <a:rPr lang="en-US" sz="2200" dirty="0" smtClean="0"/>
              <a:t> </a:t>
            </a:r>
            <a:r>
              <a:rPr lang="ru-RU" sz="2200" dirty="0" smtClean="0"/>
              <a:t>переводчики </a:t>
            </a:r>
            <a:r>
              <a:rPr lang="ru-RU" sz="2200" dirty="0" smtClean="0"/>
              <a:t>действуют по следующей схеме:</a:t>
            </a:r>
          </a:p>
          <a:p>
            <a:pPr marL="0" indent="0" algn="just">
              <a:buNone/>
            </a:pPr>
            <a:r>
              <a:rPr lang="ru-RU" sz="2200" b="1" dirty="0" smtClean="0"/>
              <a:t>Подготовительный этап</a:t>
            </a:r>
            <a:r>
              <a:rPr lang="ru-RU" sz="2200" dirty="0" smtClean="0"/>
              <a:t>: сначала предложение разбивается на слова, производится их морфологический анализ и поиск в словаре значений их лексем. Потом производится синтаксический анализ предложения, в ходе которого выделяются придаточные предложения и определяется функция каждого отдельного слова.  </a:t>
            </a:r>
          </a:p>
          <a:p>
            <a:pPr algn="just"/>
            <a:endParaRPr lang="ru-RU" dirty="0"/>
          </a:p>
        </p:txBody>
      </p:sp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685800"/>
            <a:ext cx="2828925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 descr="Скриншот номер 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Скриншот номер 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2" name="AutoShape 6" descr="Скриншот номер 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4" name="AutoShape 8" descr="Скриншот номер 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609600"/>
            <a:ext cx="3124200" cy="5580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04800" y="685800"/>
            <a:ext cx="457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100" b="1" dirty="0" smtClean="0"/>
              <a:t>Лексический </a:t>
            </a:r>
            <a:r>
              <a:rPr lang="ru-RU" sz="2100" b="1" dirty="0" err="1" smtClean="0"/>
              <a:t>трансфер</a:t>
            </a:r>
            <a:r>
              <a:rPr lang="ru-RU" sz="2100" dirty="0" smtClean="0"/>
              <a:t> — каждому слову присваивается перевод на основе выявленного контекста, грамматической формы оригинала, а также пометок, сделанных в словарных статьях.</a:t>
            </a:r>
          </a:p>
          <a:p>
            <a:pPr algn="just"/>
            <a:r>
              <a:rPr lang="ru-RU" sz="2100" dirty="0" smtClean="0"/>
              <a:t>Затем производится </a:t>
            </a:r>
            <a:r>
              <a:rPr lang="ru-RU" sz="2100" b="1" dirty="0" smtClean="0"/>
              <a:t>структурный </a:t>
            </a:r>
            <a:r>
              <a:rPr lang="ru-RU" sz="2100" b="1" dirty="0" err="1" smtClean="0"/>
              <a:t>трансфер</a:t>
            </a:r>
            <a:r>
              <a:rPr lang="ru-RU" sz="2100" dirty="0" smtClean="0"/>
              <a:t> — на этом этапе каждому слову присваивается место в предложении,  устанавливаются структурные связи и производятся необходимые перестановки.</a:t>
            </a:r>
          </a:p>
          <a:p>
            <a:pPr algn="just"/>
            <a:r>
              <a:rPr lang="ru-RU" sz="2100" dirty="0" smtClean="0"/>
              <a:t>Наконец, выбранным переводам слов придаются нужные (по мнению программы) </a:t>
            </a:r>
            <a:r>
              <a:rPr lang="ru-RU" sz="2100" b="1" dirty="0" smtClean="0"/>
              <a:t>грамматические формы</a:t>
            </a:r>
            <a:r>
              <a:rPr lang="ru-RU" sz="2100" dirty="0" smtClean="0"/>
              <a:t>.  </a:t>
            </a:r>
            <a:endParaRPr lang="ru-RU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Promt 18 и серийный номер продукта | Скачать бесплатно"/>
          <p:cNvPicPr>
            <a:picLocks noChangeAspect="1" noChangeArrowheads="1"/>
          </p:cNvPicPr>
          <p:nvPr/>
        </p:nvPicPr>
        <p:blipFill>
          <a:blip r:embed="rId2" cstate="print"/>
          <a:srcRect b="7320"/>
          <a:stretch>
            <a:fillRect/>
          </a:stretch>
        </p:blipFill>
        <p:spPr bwMode="auto">
          <a:xfrm>
            <a:off x="381000" y="914400"/>
            <a:ext cx="8378137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762625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Рассмотрим простой пример. Переведем с помощью системы перевода на английский язык фразу: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ru-RU" sz="2400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Информатика — это наука об информации.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ru-RU" sz="2400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Результат перевода: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ru-RU" sz="2400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2400" dirty="0" err="1" smtClean="0"/>
              <a:t>The</a:t>
            </a:r>
            <a:r>
              <a:rPr lang="ru-RU" sz="2400" dirty="0" smtClean="0"/>
              <a:t> </a:t>
            </a:r>
            <a:r>
              <a:rPr lang="ru-RU" sz="2400" dirty="0" err="1" smtClean="0"/>
              <a:t>computer</a:t>
            </a:r>
            <a:r>
              <a:rPr lang="ru-RU" sz="2400" dirty="0" smtClean="0"/>
              <a:t> </a:t>
            </a:r>
            <a:r>
              <a:rPr lang="ru-RU" sz="2400" dirty="0" err="1" smtClean="0"/>
              <a:t>science</a:t>
            </a:r>
            <a:r>
              <a:rPr lang="ru-RU" sz="2400" dirty="0" smtClean="0"/>
              <a:t> </a:t>
            </a:r>
            <a:r>
              <a:rPr lang="ru-RU" sz="2400" dirty="0" err="1" smtClean="0"/>
              <a:t>is</a:t>
            </a:r>
            <a:r>
              <a:rPr lang="ru-RU" sz="2400" dirty="0" smtClean="0"/>
              <a:t> </a:t>
            </a:r>
            <a:r>
              <a:rPr lang="ru-RU" sz="2400" dirty="0" err="1" smtClean="0"/>
              <a:t>an</a:t>
            </a:r>
            <a:r>
              <a:rPr lang="ru-RU" sz="2400" dirty="0" smtClean="0"/>
              <a:t> </a:t>
            </a:r>
            <a:r>
              <a:rPr lang="ru-RU" sz="2400" dirty="0" err="1" smtClean="0"/>
              <a:t>information</a:t>
            </a:r>
            <a:r>
              <a:rPr lang="ru-RU" sz="2400" dirty="0" smtClean="0"/>
              <a:t> </a:t>
            </a:r>
            <a:r>
              <a:rPr lang="ru-RU" sz="2400" dirty="0" err="1" smtClean="0"/>
              <a:t>science</a:t>
            </a:r>
            <a:r>
              <a:rPr lang="ru-RU" sz="2400" dirty="0" smtClean="0"/>
              <a:t>.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ru-RU" sz="2400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А теперь с помощью той же программы переведем эту фразу на русский язык. Получим: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ru-RU" sz="2400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Информатика — информатика.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2514600"/>
          </a:xfrm>
        </p:spPr>
        <p:txBody>
          <a:bodyPr>
            <a:noAutofit/>
          </a:bodyPr>
          <a:lstStyle/>
          <a:p>
            <a:pPr algn="l"/>
            <a:r>
              <a:rPr lang="ru-RU" sz="2400" b="1" dirty="0" err="1" smtClean="0"/>
              <a:t>Онлайн</a:t>
            </a:r>
            <a:r>
              <a:rPr lang="ru-RU" sz="2400" b="1" dirty="0" smtClean="0"/>
              <a:t> сервис </a:t>
            </a:r>
            <a:r>
              <a:rPr lang="ru-RU" sz="2400" b="1" dirty="0" err="1" smtClean="0"/>
              <a:t>Яндекс</a:t>
            </a:r>
            <a:r>
              <a:rPr lang="ru-RU" sz="2400" b="1" dirty="0" smtClean="0"/>
              <a:t> Переводчик</a:t>
            </a:r>
            <a:r>
              <a:rPr lang="ru-RU" sz="1800" dirty="0" smtClean="0"/>
              <a:t> — это сервис автоматического перевода слов и выражений, текстов с фотографий и картинок, сайтов и мобильных приложений.</a:t>
            </a:r>
            <a:br>
              <a:rPr lang="ru-RU" sz="1800" dirty="0" smtClean="0"/>
            </a:br>
            <a:r>
              <a:rPr lang="ru-RU" sz="1800" dirty="0" smtClean="0"/>
              <a:t>Сервис использует технологию машинного перевода, разработанную в </a:t>
            </a:r>
            <a:r>
              <a:rPr lang="ru-RU" sz="1800" dirty="0" err="1" smtClean="0"/>
              <a:t>Яндексе</a:t>
            </a:r>
            <a:r>
              <a:rPr lang="ru-RU" sz="1800" dirty="0" smtClean="0"/>
              <a:t>. Переводчик работает как с традиционными (китайским, испанским, немецким), так и с необычными языками (</a:t>
            </a:r>
            <a:r>
              <a:rPr lang="ru-RU" sz="1800" dirty="0" err="1" smtClean="0"/>
              <a:t>эльфийским</a:t>
            </a:r>
            <a:r>
              <a:rPr lang="ru-RU" sz="1800" dirty="0" smtClean="0"/>
              <a:t>, эсперанто, </a:t>
            </a:r>
            <a:r>
              <a:rPr lang="ru-RU" sz="1800" dirty="0" err="1" smtClean="0"/>
              <a:t>эмодзи</a:t>
            </a:r>
            <a:r>
              <a:rPr lang="ru-RU" sz="1800" dirty="0" smtClean="0"/>
              <a:t>). В арсенале сервиса больше 90 языков.</a:t>
            </a:r>
            <a:br>
              <a:rPr lang="ru-RU" sz="1800" dirty="0" smtClean="0"/>
            </a:br>
            <a:r>
              <a:rPr lang="ru-RU" sz="1800" dirty="0" smtClean="0"/>
              <a:t>Кроме того, для перевода в чате можно воспользоваться ботом </a:t>
            </a:r>
            <a:br>
              <a:rPr lang="ru-RU" sz="1800" dirty="0" smtClean="0"/>
            </a:br>
            <a:endParaRPr lang="ru-RU" sz="1800" dirty="0" smtClean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276600"/>
            <a:ext cx="7874493" cy="3204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b="1" dirty="0" smtClean="0"/>
              <a:t>ABBYY </a:t>
            </a:r>
            <a:r>
              <a:rPr lang="ru-RU" sz="2800" b="1" dirty="0" err="1" smtClean="0"/>
              <a:t>Lingvo</a:t>
            </a:r>
            <a:r>
              <a:rPr lang="ru-RU" sz="2800" b="1" dirty="0" smtClean="0"/>
              <a:t> </a:t>
            </a:r>
            <a:r>
              <a:rPr lang="ru-RU" sz="2800" dirty="0" smtClean="0"/>
              <a:t>— компьютерная программа и семейство электронных словарей, разработанные российской компанией «ABBYY»</a:t>
            </a:r>
            <a:endParaRPr lang="ru-RU" sz="2800" dirty="0" smtClean="0"/>
          </a:p>
        </p:txBody>
      </p:sp>
      <p:pic>
        <p:nvPicPr>
          <p:cNvPr id="4098" name="Picture 2" descr="Перевод без границ: обзор нового электронного словаря ABBYY Lingvo x6 /  Программное обеспеч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1" y="1828800"/>
            <a:ext cx="8153400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/>
          </p:cNvSpPr>
          <p:nvPr/>
        </p:nvSpPr>
        <p:spPr bwMode="auto">
          <a:xfrm>
            <a:off x="1042988" y="188913"/>
            <a:ext cx="7643812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4000" b="1" dirty="0">
                <a:latin typeface="Calibri" pitchFamily="34" charset="0"/>
              </a:rPr>
              <a:t>Самое главное</a:t>
            </a:r>
          </a:p>
        </p:txBody>
      </p:sp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250825" y="981075"/>
            <a:ext cx="8713788" cy="371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 algn="just">
              <a:lnSpc>
                <a:spcPct val="110000"/>
              </a:lnSpc>
              <a:spcBef>
                <a:spcPct val="30000"/>
              </a:spcBef>
            </a:pPr>
            <a:r>
              <a:rPr lang="ru-RU" sz="2000"/>
              <a:t>Для ввода текстов в память компьютера с бумажных носителей используют </a:t>
            </a:r>
            <a:r>
              <a:rPr lang="ru-RU" sz="2000" b="1" i="1"/>
              <a:t>сканеры</a:t>
            </a:r>
            <a:r>
              <a:rPr lang="ru-RU" sz="2000"/>
              <a:t> и </a:t>
            </a:r>
            <a:r>
              <a:rPr lang="ru-RU" sz="2000" b="1" i="1"/>
              <a:t>программы распознавания символов</a:t>
            </a:r>
            <a:r>
              <a:rPr lang="ru-RU" sz="2000"/>
              <a:t>.</a:t>
            </a:r>
          </a:p>
          <a:p>
            <a:pPr indent="266700" algn="just">
              <a:lnSpc>
                <a:spcPct val="110000"/>
              </a:lnSpc>
              <a:spcBef>
                <a:spcPct val="30000"/>
              </a:spcBef>
            </a:pPr>
            <a:r>
              <a:rPr lang="ru-RU" sz="2000"/>
              <a:t>Возможности современных компьютеров по хранению больших массивов информации и осуществлению в них быстрого поиска положены в основу разработки компьютерных словарей и программ-переводчиков. </a:t>
            </a:r>
          </a:p>
          <a:p>
            <a:pPr indent="266700" algn="just">
              <a:lnSpc>
                <a:spcPct val="110000"/>
              </a:lnSpc>
              <a:spcBef>
                <a:spcPct val="30000"/>
              </a:spcBef>
            </a:pPr>
            <a:r>
              <a:rPr lang="ru-RU" sz="2000" b="1" i="1"/>
              <a:t>Компьютерные словари</a:t>
            </a:r>
            <a:r>
              <a:rPr lang="ru-RU" sz="2000"/>
              <a:t> выполняют перевод отдельных слов и словосочетаний.  </a:t>
            </a:r>
          </a:p>
          <a:p>
            <a:pPr indent="266700" algn="just">
              <a:lnSpc>
                <a:spcPct val="110000"/>
              </a:lnSpc>
              <a:spcBef>
                <a:spcPct val="30000"/>
              </a:spcBef>
            </a:pPr>
            <a:r>
              <a:rPr lang="ru-RU" sz="2000"/>
              <a:t>Для перевода текстовых документов применяются </a:t>
            </a:r>
            <a:r>
              <a:rPr lang="ru-RU" sz="2000" b="1" i="1"/>
              <a:t>программы-переводчики</a:t>
            </a:r>
            <a:r>
              <a:rPr lang="ru-RU" sz="2000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3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643812" cy="6334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smtClean="0">
                <a:latin typeface="Arial" charset="0"/>
                <a:cs typeface="Arial" charset="0"/>
              </a:rPr>
              <a:t>Ключевые слова</a:t>
            </a:r>
          </a:p>
        </p:txBody>
      </p:sp>
      <p:sp>
        <p:nvSpPr>
          <p:cNvPr id="6147" name="Объект 4"/>
          <p:cNvSpPr>
            <a:spLocks noGrp="1"/>
          </p:cNvSpPr>
          <p:nvPr>
            <p:ph idx="1"/>
          </p:nvPr>
        </p:nvSpPr>
        <p:spPr>
          <a:xfrm>
            <a:off x="1042988" y="1052513"/>
            <a:ext cx="7643812" cy="1728787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1"/>
                </a:solidFill>
              </a:rPr>
              <a:t>программы распознавания документов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1"/>
                </a:solidFill>
              </a:rPr>
              <a:t>компьютерные словари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1"/>
                </a:solidFill>
              </a:rPr>
              <a:t>программы-переводчики</a:t>
            </a:r>
            <a:endParaRPr lang="ru-RU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412776"/>
            <a:ext cx="684076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Домашнее</a:t>
            </a:r>
            <a:r>
              <a:rPr lang="ru-RU" sz="6000" dirty="0" smtClean="0"/>
              <a:t> </a:t>
            </a:r>
            <a:r>
              <a:rPr lang="ru-RU" sz="5400" dirty="0" smtClean="0"/>
              <a:t>задание</a:t>
            </a:r>
          </a:p>
          <a:p>
            <a:pPr algn="ctr"/>
            <a:endParaRPr lang="ru-RU" sz="5400" dirty="0" smtClean="0"/>
          </a:p>
          <a:p>
            <a:pPr algn="ctr"/>
            <a:r>
              <a:rPr lang="ru-RU" sz="3600" dirty="0" smtClean="0"/>
              <a:t>§4.5, № 204–205</a:t>
            </a:r>
            <a:endParaRPr lang="ru-RU" sz="3600" dirty="0"/>
          </a:p>
        </p:txBody>
      </p:sp>
      <p:sp>
        <p:nvSpPr>
          <p:cNvPr id="4098" name="AutoShape 2" descr="ÐÐ°ÑÑÐ¸Ð½ÐºÐ¸ Ð¿Ð¾ Ð·Ð°Ð¿ÑÐ¾ÑÑ Ð·Ð½Ð°ÑÐ¾Ðº Adobe PageMak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ÐÐ°ÑÑÐ¸Ð½ÐºÐ¸ Ð¿Ð¾ Ð·Ð°Ð¿ÑÐ¾ÑÑ Ð·Ð½Ð°ÑÐ¾Ðº Adobe PageMak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2"/>
          <p:cNvSpPr>
            <a:spLocks/>
          </p:cNvSpPr>
          <p:nvPr/>
        </p:nvSpPr>
        <p:spPr bwMode="auto">
          <a:xfrm>
            <a:off x="1042988" y="188913"/>
            <a:ext cx="764381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4000" b="1" dirty="0"/>
              <a:t>Программы оптического распознавания документов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116013" y="1125538"/>
            <a:ext cx="78486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 algn="just"/>
            <a:r>
              <a:rPr lang="ru-RU" sz="2200" dirty="0"/>
              <a:t>Для ввода текстов в память компьютера с бумажных носителей используют </a:t>
            </a:r>
            <a:r>
              <a:rPr lang="ru-RU" sz="2200" b="1" dirty="0"/>
              <a:t>сканеры</a:t>
            </a:r>
            <a:r>
              <a:rPr lang="ru-RU" sz="2200" dirty="0"/>
              <a:t> и </a:t>
            </a:r>
            <a:r>
              <a:rPr lang="ru-RU" sz="2200" b="1" dirty="0"/>
              <a:t>программы</a:t>
            </a:r>
            <a:r>
              <a:rPr lang="ru-RU" sz="2200" dirty="0"/>
              <a:t> </a:t>
            </a:r>
            <a:r>
              <a:rPr lang="ru-RU" sz="2200" b="1" dirty="0"/>
              <a:t>распознавания символов</a:t>
            </a:r>
            <a:r>
              <a:rPr lang="ru-RU" sz="2200" dirty="0"/>
              <a:t>. </a:t>
            </a:r>
          </a:p>
        </p:txBody>
      </p:sp>
      <p:grpSp>
        <p:nvGrpSpPr>
          <p:cNvPr id="14" name="Группа 13"/>
          <p:cNvGrpSpPr/>
          <p:nvPr/>
        </p:nvGrpSpPr>
        <p:grpSpPr>
          <a:xfrm>
            <a:off x="838200" y="2667000"/>
            <a:ext cx="8054975" cy="3857625"/>
            <a:chOff x="1116013" y="3068638"/>
            <a:chExt cx="7777162" cy="3455987"/>
          </a:xfrm>
        </p:grpSpPr>
        <p:sp>
          <p:nvSpPr>
            <p:cNvPr id="29706" name="Line 10"/>
            <p:cNvSpPr>
              <a:spLocks noChangeShapeType="1"/>
            </p:cNvSpPr>
            <p:nvPr/>
          </p:nvSpPr>
          <p:spPr bwMode="auto">
            <a:xfrm flipV="1">
              <a:off x="2555875" y="3573463"/>
              <a:ext cx="0" cy="2592387"/>
            </a:xfrm>
            <a:prstGeom prst="line">
              <a:avLst/>
            </a:prstGeom>
            <a:noFill/>
            <a:ln w="38100" algn="ctr">
              <a:solidFill>
                <a:schemeClr val="accent3">
                  <a:lumMod val="75000"/>
                </a:schemeClr>
              </a:solidFill>
              <a:round/>
              <a:headEnd/>
              <a:tailEnd/>
            </a:ln>
            <a:effectLst>
              <a:outerShdw dist="23000" dir="5400000" rotWithShape="0">
                <a:srgbClr val="000000">
                  <a:alpha val="34998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9700" name="Rectangle 4"/>
            <p:cNvSpPr>
              <a:spLocks noChangeArrowheads="1"/>
            </p:cNvSpPr>
            <p:nvPr/>
          </p:nvSpPr>
          <p:spPr bwMode="auto">
            <a:xfrm>
              <a:off x="3779838" y="4005263"/>
              <a:ext cx="4968875" cy="647700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sz="2000">
                  <a:solidFill>
                    <a:schemeClr val="tx1"/>
                  </a:solidFill>
                  <a:latin typeface="Arial" charset="0"/>
                  <a:cs typeface="Arial" charset="0"/>
                </a:rPr>
                <a:t>Бумажный носитель </a:t>
              </a:r>
            </a:p>
            <a:p>
              <a:pPr algn="ctr">
                <a:defRPr/>
              </a:pPr>
              <a:r>
                <a:rPr lang="ru-RU" sz="2000">
                  <a:solidFill>
                    <a:schemeClr val="tx1"/>
                  </a:solidFill>
                  <a:latin typeface="Arial" charset="0"/>
                  <a:cs typeface="Arial" charset="0"/>
                </a:rPr>
                <a:t>помещается под крышку сканера</a:t>
              </a:r>
            </a:p>
          </p:txBody>
        </p:sp>
        <p:sp>
          <p:nvSpPr>
            <p:cNvPr id="2" name="Rectangle 4"/>
            <p:cNvSpPr>
              <a:spLocks noChangeArrowheads="1"/>
            </p:cNvSpPr>
            <p:nvPr/>
          </p:nvSpPr>
          <p:spPr bwMode="auto">
            <a:xfrm>
              <a:off x="3779838" y="4940300"/>
              <a:ext cx="4968875" cy="647700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sz="2000">
                  <a:solidFill>
                    <a:schemeClr val="tx1"/>
                  </a:solidFill>
                  <a:latin typeface="Arial" charset="0"/>
                  <a:cs typeface="Arial" charset="0"/>
                </a:rPr>
                <a:t>В программе отдаётся команда </a:t>
              </a:r>
            </a:p>
            <a:p>
              <a:pPr algn="ctr">
                <a:defRPr/>
              </a:pPr>
              <a:r>
                <a:rPr lang="ru-RU" sz="2000" b="1">
                  <a:solidFill>
                    <a:schemeClr val="tx1"/>
                  </a:solidFill>
                  <a:latin typeface="Arial" charset="0"/>
                  <a:cs typeface="Arial" charset="0"/>
                </a:rPr>
                <a:t>Сканировать и распознать</a:t>
              </a:r>
            </a:p>
          </p:txBody>
        </p:sp>
        <p:sp>
          <p:nvSpPr>
            <p:cNvPr id="3" name="Rectangle 4"/>
            <p:cNvSpPr>
              <a:spLocks noChangeArrowheads="1"/>
            </p:cNvSpPr>
            <p:nvPr/>
          </p:nvSpPr>
          <p:spPr bwMode="auto">
            <a:xfrm>
              <a:off x="3779838" y="5876925"/>
              <a:ext cx="4968875" cy="647700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sz="2000">
                  <a:solidFill>
                    <a:schemeClr val="tx1"/>
                  </a:solidFill>
                  <a:latin typeface="Arial" charset="0"/>
                  <a:cs typeface="Arial" charset="0"/>
                </a:rPr>
                <a:t>Распознанный текст переносится</a:t>
              </a:r>
            </a:p>
            <a:p>
              <a:pPr algn="ctr">
                <a:defRPr/>
              </a:pPr>
              <a:r>
                <a:rPr lang="ru-RU" sz="2000">
                  <a:solidFill>
                    <a:schemeClr val="tx1"/>
                  </a:solidFill>
                  <a:latin typeface="Arial" charset="0"/>
                  <a:cs typeface="Arial" charset="0"/>
                </a:rPr>
                <a:t>в окно текстового редактора </a:t>
              </a:r>
              <a:endParaRPr lang="ru-RU" sz="2000" b="1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1116013" y="3068638"/>
              <a:ext cx="7777162" cy="576262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r>
                <a:rPr lang="ru-RU" sz="2200">
                  <a:solidFill>
                    <a:schemeClr val="tx1"/>
                  </a:solidFill>
                  <a:latin typeface="Arial" charset="0"/>
                  <a:cs typeface="Arial" charset="0"/>
                </a:rPr>
                <a:t>Работа с программой распознавания текста</a:t>
              </a:r>
            </a:p>
          </p:txBody>
        </p:sp>
        <p:sp>
          <p:nvSpPr>
            <p:cNvPr id="5" name="Line 10"/>
            <p:cNvSpPr>
              <a:spLocks noChangeShapeType="1"/>
            </p:cNvSpPr>
            <p:nvPr/>
          </p:nvSpPr>
          <p:spPr bwMode="auto">
            <a:xfrm rot="5400000" flipV="1">
              <a:off x="3168650" y="3679825"/>
              <a:ext cx="0" cy="1225550"/>
            </a:xfrm>
            <a:prstGeom prst="line">
              <a:avLst/>
            </a:prstGeom>
            <a:noFill/>
            <a:ln w="38100" algn="ctr">
              <a:solidFill>
                <a:schemeClr val="accent3">
                  <a:lumMod val="75000"/>
                </a:schemeClr>
              </a:solidFill>
              <a:round/>
              <a:headEnd/>
              <a:tailEnd type="triangle" w="med" len="med"/>
            </a:ln>
            <a:effectLst>
              <a:outerShdw dist="23000" dir="5400000" rotWithShape="0">
                <a:srgbClr val="000000">
                  <a:alpha val="34998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Line 10"/>
            <p:cNvSpPr>
              <a:spLocks noChangeShapeType="1"/>
            </p:cNvSpPr>
            <p:nvPr/>
          </p:nvSpPr>
          <p:spPr bwMode="auto">
            <a:xfrm rot="5400000" flipV="1">
              <a:off x="3168650" y="4616450"/>
              <a:ext cx="0" cy="1225550"/>
            </a:xfrm>
            <a:prstGeom prst="line">
              <a:avLst/>
            </a:prstGeom>
            <a:noFill/>
            <a:ln w="38100" algn="ctr">
              <a:solidFill>
                <a:schemeClr val="accent3">
                  <a:lumMod val="75000"/>
                </a:schemeClr>
              </a:solidFill>
              <a:round/>
              <a:headEnd/>
              <a:tailEnd type="triangle" w="med" len="med"/>
            </a:ln>
            <a:effectLst>
              <a:outerShdw dist="23000" dir="5400000" rotWithShape="0">
                <a:srgbClr val="000000">
                  <a:alpha val="34998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Line 10"/>
            <p:cNvSpPr>
              <a:spLocks noChangeShapeType="1"/>
            </p:cNvSpPr>
            <p:nvPr/>
          </p:nvSpPr>
          <p:spPr bwMode="auto">
            <a:xfrm rot="5400000" flipV="1">
              <a:off x="3168650" y="5553075"/>
              <a:ext cx="0" cy="1225550"/>
            </a:xfrm>
            <a:prstGeom prst="line">
              <a:avLst/>
            </a:prstGeom>
            <a:noFill/>
            <a:ln w="38100" algn="ctr">
              <a:solidFill>
                <a:schemeClr val="accent3">
                  <a:lumMod val="75000"/>
                </a:schemeClr>
              </a:solidFill>
              <a:round/>
              <a:headEnd/>
              <a:tailEnd type="triangle" w="med" len="med"/>
            </a:ln>
            <a:effectLst>
              <a:outerShdw dist="23000" dir="5400000" rotWithShape="0">
                <a:srgbClr val="000000">
                  <a:alpha val="34998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5"/>
          <p:cNvSpPr>
            <a:spLocks noGrp="1" noChangeArrowheads="1"/>
          </p:cNvSpPr>
          <p:nvPr>
            <p:ph type="title"/>
          </p:nvPr>
        </p:nvSpPr>
        <p:spPr>
          <a:xfrm>
            <a:off x="966788" y="455613"/>
            <a:ext cx="7642225" cy="1108075"/>
          </a:xfrm>
          <a:noFill/>
        </p:spPr>
        <p:txBody>
          <a:bodyPr>
            <a:spAutoFit/>
          </a:bodyPr>
          <a:lstStyle/>
          <a:p>
            <a:pPr indent="266700" algn="just" eaLnBrk="1" hangingPunct="1"/>
            <a:r>
              <a:rPr lang="ru-RU" sz="2200" smtClean="0">
                <a:solidFill>
                  <a:schemeClr val="tx1"/>
                </a:solidFill>
                <a:latin typeface="Arial" charset="0"/>
                <a:cs typeface="Arial" charset="0"/>
              </a:rPr>
              <a:t>Вместо сканера можно использовать цифровой фотоаппарат или камеру мобильного телефона.</a:t>
            </a:r>
            <a:r>
              <a:rPr lang="ru-RU" smtClean="0">
                <a:solidFill>
                  <a:schemeClr val="tx1"/>
                </a:solidFill>
                <a:latin typeface="Arial" charset="0"/>
                <a:cs typeface="Arial" charset="0"/>
              </a:rPr>
              <a:t>  </a:t>
            </a:r>
          </a:p>
        </p:txBody>
      </p:sp>
      <p:pic>
        <p:nvPicPr>
          <p:cNvPr id="7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581400"/>
            <a:ext cx="557213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AutoShape 25"/>
          <p:cNvSpPr>
            <a:spLocks noChangeArrowheads="1"/>
          </p:cNvSpPr>
          <p:nvPr/>
        </p:nvSpPr>
        <p:spPr bwMode="auto">
          <a:xfrm rot="2840196">
            <a:off x="3433778" y="2976439"/>
            <a:ext cx="215900" cy="936625"/>
          </a:xfrm>
          <a:prstGeom prst="upArrow">
            <a:avLst>
              <a:gd name="adj1" fmla="val 50000"/>
              <a:gd name="adj2" fmla="val 108456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AutoShape 26"/>
          <p:cNvSpPr>
            <a:spLocks noChangeArrowheads="1"/>
          </p:cNvSpPr>
          <p:nvPr/>
        </p:nvSpPr>
        <p:spPr bwMode="auto">
          <a:xfrm rot="5400000">
            <a:off x="3597275" y="3489325"/>
            <a:ext cx="215900" cy="1009650"/>
          </a:xfrm>
          <a:prstGeom prst="upArrow">
            <a:avLst>
              <a:gd name="adj1" fmla="val 50000"/>
              <a:gd name="adj2" fmla="val 116912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AutoShape 27"/>
          <p:cNvSpPr>
            <a:spLocks noChangeArrowheads="1"/>
          </p:cNvSpPr>
          <p:nvPr/>
        </p:nvSpPr>
        <p:spPr bwMode="auto">
          <a:xfrm rot="7910171">
            <a:off x="3489402" y="4171177"/>
            <a:ext cx="225425" cy="1081088"/>
          </a:xfrm>
          <a:prstGeom prst="upArrow">
            <a:avLst>
              <a:gd name="adj1" fmla="val 50000"/>
              <a:gd name="adj2" fmla="val 11989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AutoShape 28"/>
          <p:cNvSpPr>
            <a:spLocks noChangeArrowheads="1"/>
          </p:cNvSpPr>
          <p:nvPr/>
        </p:nvSpPr>
        <p:spPr bwMode="auto">
          <a:xfrm rot="6838967">
            <a:off x="6229726" y="2463700"/>
            <a:ext cx="149697" cy="1144839"/>
          </a:xfrm>
          <a:prstGeom prst="upArrow">
            <a:avLst>
              <a:gd name="adj1" fmla="val 50000"/>
              <a:gd name="adj2" fmla="val 22445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AutoShape 29"/>
          <p:cNvSpPr>
            <a:spLocks noChangeArrowheads="1"/>
          </p:cNvSpPr>
          <p:nvPr/>
        </p:nvSpPr>
        <p:spPr bwMode="auto">
          <a:xfrm rot="3951208">
            <a:off x="6140450" y="4452938"/>
            <a:ext cx="247650" cy="1079500"/>
          </a:xfrm>
          <a:prstGeom prst="upArrow">
            <a:avLst>
              <a:gd name="adj1" fmla="val 50000"/>
              <a:gd name="adj2" fmla="val 10897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AutoShape 30"/>
          <p:cNvSpPr>
            <a:spLocks noChangeArrowheads="1"/>
          </p:cNvSpPr>
          <p:nvPr/>
        </p:nvSpPr>
        <p:spPr bwMode="auto">
          <a:xfrm rot="5400000">
            <a:off x="5918200" y="3530600"/>
            <a:ext cx="215900" cy="1079500"/>
          </a:xfrm>
          <a:prstGeom prst="upArrow">
            <a:avLst>
              <a:gd name="adj1" fmla="val 50000"/>
              <a:gd name="adj2" fmla="val 125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Text Box 31"/>
          <p:cNvSpPr txBox="1">
            <a:spLocks noChangeArrowheads="1"/>
          </p:cNvSpPr>
          <p:nvPr/>
        </p:nvSpPr>
        <p:spPr bwMode="auto">
          <a:xfrm rot="1670715">
            <a:off x="5889625" y="2713038"/>
            <a:ext cx="20891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sz="1600" dirty="0"/>
              <a:t>Отсканированные документы</a:t>
            </a:r>
          </a:p>
        </p:txBody>
      </p:sp>
      <p:sp>
        <p:nvSpPr>
          <p:cNvPr id="21" name="Text Box 33"/>
          <p:cNvSpPr txBox="1">
            <a:spLocks noChangeArrowheads="1"/>
          </p:cNvSpPr>
          <p:nvPr/>
        </p:nvSpPr>
        <p:spPr bwMode="auto">
          <a:xfrm>
            <a:off x="2555875" y="6178550"/>
            <a:ext cx="53292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Оптическое распознавание документов</a:t>
            </a:r>
          </a:p>
        </p:txBody>
      </p:sp>
      <p:pic>
        <p:nvPicPr>
          <p:cNvPr id="10242" name="Picture 2" descr="ÐÐ°ÑÑÐ¸Ð½ÐºÐ¸ Ð¿Ð¾ Ð·Ð°Ð¿ÑÐ¾ÑÑ KNIG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200400"/>
            <a:ext cx="2438400" cy="1827517"/>
          </a:xfrm>
          <a:prstGeom prst="rect">
            <a:avLst/>
          </a:prstGeom>
          <a:noFill/>
        </p:spPr>
      </p:pic>
      <p:sp>
        <p:nvSpPr>
          <p:cNvPr id="10244" name="AutoShape 4" descr="ÐÐ°ÑÑÐ¸Ð½ÐºÐ¸ Ð¿Ð¾ Ð·Ð°Ð¿ÑÐ¾ÑÑ KOMPUT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6" name="AutoShape 6" descr="ÐÐ°ÑÑÐ¸Ð½ÐºÐ¸ Ð¿Ð¾ Ð·Ð°Ð¿ÑÐ¾ÑÑ KOMPUT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8" name="AutoShape 8" descr="ÐÐ°ÑÑÐ¸Ð½ÐºÐ¸ Ð¿Ð¾ Ð·Ð°Ð¿ÑÐ¾ÑÑ KOMPUT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0" name="AutoShape 10" descr="ÐÐ°ÑÑÐ¸Ð½ÐºÐ¸ Ð¿Ð¾ Ð·Ð°Ð¿ÑÐ¾ÑÑ KOMPUT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2" name="AutoShape 12" descr="ÐÐ°ÑÑÐ¸Ð½ÐºÐ¸ Ð¿Ð¾ Ð·Ð°Ð¿ÑÐ¾ÑÑ KOMPUT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4" name="AutoShape 14" descr="ÐÐ°ÑÑÐ¸Ð½ÐºÐ¸ Ð¿Ð¾ Ð·Ð°Ð¿ÑÐ¾ÑÑ KOMPUT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56" name="Picture 16" descr="ÐÐ°ÑÑÐ¸Ð½ÐºÐ¸ Ð¿Ð¾ Ð·Ð°Ð¿ÑÐ¾ÑÑ KOMPUT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3276600"/>
            <a:ext cx="2228850" cy="1504951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8600" y="4419600"/>
            <a:ext cx="1676399" cy="1668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AutoShape 4" descr="Что такое сканер: виды, принцип работы устройст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Что такое сканер: виды, принцип работы устройст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Что такое сканер: виды, принцип работы устройст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print"/>
          <a:srcRect l="1254" b="3741"/>
          <a:stretch>
            <a:fillRect/>
          </a:stretch>
        </p:blipFill>
        <p:spPr bwMode="auto">
          <a:xfrm>
            <a:off x="3657600" y="1828800"/>
            <a:ext cx="222541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Окно программы FineReader</a:t>
            </a:r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609600" y="1447800"/>
            <a:ext cx="7631112" cy="4983162"/>
            <a:chOff x="113" y="935"/>
            <a:chExt cx="4807" cy="3139"/>
          </a:xfrm>
        </p:grpSpPr>
        <p:pic>
          <p:nvPicPr>
            <p:cNvPr id="14340" name="Picture 3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56" y="935"/>
              <a:ext cx="3764" cy="26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1" name="Text Box 34"/>
            <p:cNvSpPr txBox="1">
              <a:spLocks noChangeArrowheads="1"/>
            </p:cNvSpPr>
            <p:nvPr/>
          </p:nvSpPr>
          <p:spPr bwMode="auto">
            <a:xfrm>
              <a:off x="249" y="935"/>
              <a:ext cx="739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ru-RU" sz="1400" b="1"/>
                <a:t>Строка меню</a:t>
              </a:r>
            </a:p>
          </p:txBody>
        </p:sp>
        <p:sp>
          <p:nvSpPr>
            <p:cNvPr id="14342" name="Line 35"/>
            <p:cNvSpPr>
              <a:spLocks noChangeShapeType="1"/>
            </p:cNvSpPr>
            <p:nvPr/>
          </p:nvSpPr>
          <p:spPr bwMode="auto">
            <a:xfrm>
              <a:off x="793" y="1162"/>
              <a:ext cx="363" cy="1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3" name="Text Box 36"/>
            <p:cNvSpPr txBox="1">
              <a:spLocks noChangeArrowheads="1"/>
            </p:cNvSpPr>
            <p:nvPr/>
          </p:nvSpPr>
          <p:spPr bwMode="auto">
            <a:xfrm>
              <a:off x="113" y="1434"/>
              <a:ext cx="1066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ru-RU" sz="1400" b="1"/>
                <a:t>Панели инструментов</a:t>
              </a:r>
            </a:p>
          </p:txBody>
        </p:sp>
        <p:sp>
          <p:nvSpPr>
            <p:cNvPr id="14344" name="Text Box 38"/>
            <p:cNvSpPr txBox="1">
              <a:spLocks noChangeArrowheads="1"/>
            </p:cNvSpPr>
            <p:nvPr/>
          </p:nvSpPr>
          <p:spPr bwMode="auto">
            <a:xfrm>
              <a:off x="113" y="2205"/>
              <a:ext cx="988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ru-RU" sz="1400" b="1"/>
                <a:t>Текущий пакет страниц</a:t>
              </a:r>
            </a:p>
          </p:txBody>
        </p:sp>
        <p:sp>
          <p:nvSpPr>
            <p:cNvPr id="14345" name="Line 39"/>
            <p:cNvSpPr>
              <a:spLocks noChangeShapeType="1"/>
            </p:cNvSpPr>
            <p:nvPr/>
          </p:nvSpPr>
          <p:spPr bwMode="auto">
            <a:xfrm>
              <a:off x="839" y="2568"/>
              <a:ext cx="363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6" name="Text Box 40"/>
            <p:cNvSpPr txBox="1">
              <a:spLocks noChangeArrowheads="1"/>
            </p:cNvSpPr>
            <p:nvPr/>
          </p:nvSpPr>
          <p:spPr bwMode="auto">
            <a:xfrm>
              <a:off x="1565" y="3748"/>
              <a:ext cx="1180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ru-RU" sz="1400" b="1"/>
                <a:t>Блочная структура текста</a:t>
              </a:r>
            </a:p>
          </p:txBody>
        </p:sp>
        <p:sp>
          <p:nvSpPr>
            <p:cNvPr id="14347" name="Line 41"/>
            <p:cNvSpPr>
              <a:spLocks noChangeShapeType="1"/>
            </p:cNvSpPr>
            <p:nvPr/>
          </p:nvSpPr>
          <p:spPr bwMode="auto">
            <a:xfrm flipV="1">
              <a:off x="2154" y="3203"/>
              <a:ext cx="0" cy="545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8" name="Text Box 42"/>
            <p:cNvSpPr txBox="1">
              <a:spLocks noChangeArrowheads="1"/>
            </p:cNvSpPr>
            <p:nvPr/>
          </p:nvSpPr>
          <p:spPr bwMode="auto">
            <a:xfrm>
              <a:off x="3334" y="3748"/>
              <a:ext cx="1270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ru-RU" sz="1400" b="1"/>
                <a:t>Результат распознавания</a:t>
              </a:r>
            </a:p>
          </p:txBody>
        </p:sp>
        <p:sp>
          <p:nvSpPr>
            <p:cNvPr id="14349" name="Line 43"/>
            <p:cNvSpPr>
              <a:spLocks noChangeShapeType="1"/>
            </p:cNvSpPr>
            <p:nvPr/>
          </p:nvSpPr>
          <p:spPr bwMode="auto">
            <a:xfrm flipV="1">
              <a:off x="3969" y="3294"/>
              <a:ext cx="0" cy="454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50" name="AutoShape 45"/>
            <p:cNvSpPr>
              <a:spLocks/>
            </p:cNvSpPr>
            <p:nvPr/>
          </p:nvSpPr>
          <p:spPr bwMode="auto">
            <a:xfrm>
              <a:off x="975" y="1253"/>
              <a:ext cx="181" cy="635"/>
            </a:xfrm>
            <a:prstGeom prst="leftBrace">
              <a:avLst>
                <a:gd name="adj1" fmla="val 29236"/>
                <a:gd name="adj2" fmla="val 50000"/>
              </a:avLst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>
                <a:solidFill>
                  <a:schemeClr val="tx2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smtClean="0"/>
              <a:t>Процесс обработки FineReader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47117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solidFill>
                  <a:schemeClr val="tx2"/>
                </a:solidFill>
              </a:rPr>
              <a:t>Сканирование</a:t>
            </a:r>
            <a:r>
              <a:rPr lang="ru-RU" sz="2400" dirty="0" smtClean="0"/>
              <a:t> (сканер, цифровой фотоаппарат, цифровая видеокамера).</a:t>
            </a:r>
          </a:p>
          <a:p>
            <a:pPr eaLnBrk="1" hangingPunct="1">
              <a:defRPr/>
            </a:pPr>
            <a:r>
              <a:rPr lang="ru-RU" sz="2400" dirty="0" smtClean="0">
                <a:solidFill>
                  <a:schemeClr val="tx2"/>
                </a:solidFill>
              </a:rPr>
              <a:t>Сегментация</a:t>
            </a:r>
            <a:r>
              <a:rPr lang="ru-RU" sz="2400" dirty="0" smtClean="0"/>
              <a:t> - выделение блоков на изображении.</a:t>
            </a:r>
          </a:p>
          <a:p>
            <a:pPr eaLnBrk="1" hangingPunct="1">
              <a:defRPr/>
            </a:pPr>
            <a:r>
              <a:rPr lang="ru-RU" sz="2400" dirty="0" smtClean="0">
                <a:solidFill>
                  <a:schemeClr val="tx2"/>
                </a:solidFill>
              </a:rPr>
              <a:t>Распознавание </a:t>
            </a:r>
            <a:r>
              <a:rPr lang="ru-RU" sz="2400" dirty="0" smtClean="0"/>
              <a:t>– неоднозначно опознанные символы выделяются цветом.</a:t>
            </a:r>
            <a:r>
              <a:rPr lang="ru-RU" sz="2400" dirty="0" smtClean="0">
                <a:solidFill>
                  <a:schemeClr val="tx2"/>
                </a:solidFill>
              </a:rPr>
              <a:t> </a:t>
            </a:r>
            <a:endParaRPr lang="ru-RU" sz="2400" dirty="0" smtClean="0"/>
          </a:p>
          <a:p>
            <a:pPr eaLnBrk="1" hangingPunct="1">
              <a:defRPr/>
            </a:pPr>
            <a:r>
              <a:rPr lang="ru-RU" sz="2400" dirty="0" smtClean="0">
                <a:solidFill>
                  <a:schemeClr val="tx2"/>
                </a:solidFill>
              </a:rPr>
              <a:t>Проверка ошибок</a:t>
            </a:r>
            <a:r>
              <a:rPr lang="ru-RU" sz="2400" dirty="0" smtClean="0"/>
              <a:t>- можно провести проверку грамматики.</a:t>
            </a:r>
          </a:p>
          <a:p>
            <a:pPr eaLnBrk="1" hangingPunct="1">
              <a:defRPr/>
            </a:pPr>
            <a:r>
              <a:rPr lang="ru-RU" sz="2400" dirty="0" smtClean="0">
                <a:solidFill>
                  <a:schemeClr val="tx2"/>
                </a:solidFill>
              </a:rPr>
              <a:t>Сохранение</a:t>
            </a:r>
            <a:r>
              <a:rPr lang="ru-RU" sz="2400" dirty="0" smtClean="0"/>
              <a:t> результатов в виде отформатированного или </a:t>
            </a:r>
            <a:r>
              <a:rPr lang="ru-RU" sz="2400" dirty="0" err="1" smtClean="0"/>
              <a:t>неотформатированного</a:t>
            </a:r>
            <a:r>
              <a:rPr lang="ru-RU" sz="2400" dirty="0" smtClean="0"/>
              <a:t> документа, или прямой передачи  в другое приложение - </a:t>
            </a:r>
            <a:r>
              <a:rPr lang="en-US" sz="2400" dirty="0" smtClean="0"/>
              <a:t>WORD</a:t>
            </a:r>
            <a:r>
              <a:rPr lang="ru-RU" sz="2400" dirty="0" smtClean="0"/>
              <a:t>, </a:t>
            </a:r>
            <a:r>
              <a:rPr lang="en-US" sz="2400" dirty="0" smtClean="0"/>
              <a:t>Excel</a:t>
            </a:r>
            <a:r>
              <a:rPr lang="ru-RU" sz="2400" dirty="0" smtClean="0"/>
              <a:t> в буфер обмена </a:t>
            </a:r>
            <a:r>
              <a:rPr lang="en-US" sz="2400" dirty="0" smtClean="0"/>
              <a:t>Windows</a:t>
            </a:r>
            <a:r>
              <a:rPr lang="ru-RU" sz="2400" dirty="0" smtClean="0"/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4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smtClean="0"/>
              <a:t>Система оптического распознавания символов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628775"/>
            <a:ext cx="8713787" cy="4708525"/>
          </a:xfrm>
          <a:extLst>
            <a:ext uri="{91240B29-F687-4F45-9708-019B960494DF}">
              <a14:hiddenLine xmlns=""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smtClean="0"/>
              <a:t>Если исходный документ имеет </a:t>
            </a:r>
            <a:r>
              <a:rPr lang="ru-RU" sz="2400" smtClean="0">
                <a:solidFill>
                  <a:schemeClr val="tx2"/>
                </a:solidFill>
              </a:rPr>
              <a:t>типографическое </a:t>
            </a:r>
            <a:r>
              <a:rPr lang="ru-RU" sz="2400" smtClean="0"/>
              <a:t>качество (достаточно крупный шрифт, отсутствие плохо напечатанных символов или исправлений), то задача распознавания решается методом сравнения с </a:t>
            </a:r>
            <a:r>
              <a:rPr lang="ru-RU" sz="2400" smtClean="0">
                <a:solidFill>
                  <a:schemeClr val="tx2"/>
                </a:solidFill>
              </a:rPr>
              <a:t>растровым шаблоном.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4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z="24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smtClean="0"/>
              <a:t>При распознавании документов с </a:t>
            </a:r>
            <a:r>
              <a:rPr lang="ru-RU" sz="2400" smtClean="0">
                <a:solidFill>
                  <a:schemeClr val="tx2"/>
                </a:solidFill>
              </a:rPr>
              <a:t>низким </a:t>
            </a:r>
            <a:r>
              <a:rPr lang="ru-RU" sz="2400" smtClean="0"/>
              <a:t>качеством печати (машинописный текст, факс и т.д.) используется метод распознавания структурных элементов (отрезков, колец, дуг и др.) символов. В искаженном символьном изображении выделяются характерные детали и сравниваются со </a:t>
            </a:r>
            <a:r>
              <a:rPr lang="ru-RU" sz="2400" smtClean="0">
                <a:solidFill>
                  <a:schemeClr val="tx2"/>
                </a:solidFill>
              </a:rPr>
              <a:t>структурными шаблонами</a:t>
            </a:r>
            <a:r>
              <a:rPr lang="ru-RU" sz="2400" smtClean="0"/>
              <a:t> символов.</a:t>
            </a:r>
            <a:r>
              <a:rPr lang="ru-RU" sz="2800" smtClean="0"/>
              <a:t> 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048000"/>
            <a:ext cx="29527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124200"/>
            <a:ext cx="1584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2"/>
          <p:cNvSpPr>
            <a:spLocks/>
          </p:cNvSpPr>
          <p:nvPr/>
        </p:nvSpPr>
        <p:spPr bwMode="auto">
          <a:xfrm>
            <a:off x="1042988" y="188913"/>
            <a:ext cx="764381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4000" b="1" dirty="0"/>
              <a:t>Компьютерные </a:t>
            </a:r>
            <a:r>
              <a:rPr lang="ru-RU" sz="4000" b="1" dirty="0" smtClean="0"/>
              <a:t>словари</a:t>
            </a:r>
            <a:endParaRPr lang="ru-RU" sz="4000" b="1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1979613" y="2636838"/>
            <a:ext cx="6481762" cy="3816350"/>
            <a:chOff x="1979613" y="2636838"/>
            <a:chExt cx="6481762" cy="3816350"/>
          </a:xfrm>
        </p:grpSpPr>
        <p:sp>
          <p:nvSpPr>
            <p:cNvPr id="29710" name="Line 14"/>
            <p:cNvSpPr>
              <a:spLocks noChangeShapeType="1"/>
            </p:cNvSpPr>
            <p:nvPr/>
          </p:nvSpPr>
          <p:spPr bwMode="auto">
            <a:xfrm flipV="1">
              <a:off x="2411413" y="3429000"/>
              <a:ext cx="0" cy="2665413"/>
            </a:xfrm>
            <a:prstGeom prst="line">
              <a:avLst/>
            </a:prstGeom>
            <a:noFill/>
            <a:ln w="38100" algn="ctr">
              <a:solidFill>
                <a:schemeClr val="accent3">
                  <a:lumMod val="75000"/>
                </a:schemeClr>
              </a:solidFill>
              <a:round/>
              <a:headEnd/>
              <a:tailEnd/>
            </a:ln>
            <a:effectLst>
              <a:outerShdw dist="23000" dir="5400000" rotWithShape="0">
                <a:srgbClr val="000000">
                  <a:alpha val="34998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9704" name="Rectangle 8"/>
            <p:cNvSpPr>
              <a:spLocks noChangeArrowheads="1"/>
            </p:cNvSpPr>
            <p:nvPr/>
          </p:nvSpPr>
          <p:spPr bwMode="auto">
            <a:xfrm>
              <a:off x="3708400" y="3717925"/>
              <a:ext cx="4752975" cy="719138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sz="2000">
                  <a:solidFill>
                    <a:schemeClr val="tx1"/>
                  </a:solidFill>
                  <a:latin typeface="Arial" charset="0"/>
                  <a:cs typeface="Arial" charset="0"/>
                </a:rPr>
                <a:t>Установлен на компьютер</a:t>
              </a:r>
            </a:p>
            <a:p>
              <a:pPr algn="ctr">
                <a:defRPr/>
              </a:pPr>
              <a:r>
                <a:rPr lang="ru-RU" sz="2000">
                  <a:solidFill>
                    <a:schemeClr val="tx1"/>
                  </a:solidFill>
                  <a:latin typeface="Arial" charset="0"/>
                  <a:cs typeface="Arial" charset="0"/>
                </a:rPr>
                <a:t>как самостоятельная программа</a:t>
              </a:r>
            </a:p>
          </p:txBody>
        </p:sp>
        <p:sp>
          <p:nvSpPr>
            <p:cNvPr id="2" name="Rectangle 8"/>
            <p:cNvSpPr>
              <a:spLocks noChangeArrowheads="1"/>
            </p:cNvSpPr>
            <p:nvPr/>
          </p:nvSpPr>
          <p:spPr bwMode="auto">
            <a:xfrm>
              <a:off x="3708400" y="4725988"/>
              <a:ext cx="4752975" cy="719137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sz="2000">
                  <a:solidFill>
                    <a:schemeClr val="tx1"/>
                  </a:solidFill>
                  <a:latin typeface="Arial" charset="0"/>
                  <a:cs typeface="Arial" charset="0"/>
                </a:rPr>
                <a:t>Встроен в текстовый процессор</a:t>
              </a:r>
            </a:p>
          </p:txBody>
        </p:sp>
        <p:sp>
          <p:nvSpPr>
            <p:cNvPr id="3" name="Rectangle 8"/>
            <p:cNvSpPr>
              <a:spLocks noChangeArrowheads="1"/>
            </p:cNvSpPr>
            <p:nvPr/>
          </p:nvSpPr>
          <p:spPr bwMode="auto">
            <a:xfrm>
              <a:off x="3708400" y="5734050"/>
              <a:ext cx="4752975" cy="719138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sz="2000">
                  <a:solidFill>
                    <a:schemeClr val="tx1"/>
                  </a:solidFill>
                  <a:latin typeface="Arial" charset="0"/>
                  <a:cs typeface="Arial" charset="0"/>
                </a:rPr>
                <a:t>В </a:t>
              </a:r>
              <a:r>
                <a:rPr lang="en-US" sz="2000">
                  <a:solidFill>
                    <a:schemeClr val="tx1"/>
                  </a:solidFill>
                  <a:latin typeface="Arial" charset="0"/>
                  <a:cs typeface="Arial" charset="0"/>
                </a:rPr>
                <a:t>on-line-</a:t>
              </a:r>
              <a:r>
                <a:rPr lang="ru-RU" sz="2000">
                  <a:solidFill>
                    <a:schemeClr val="tx1"/>
                  </a:solidFill>
                  <a:latin typeface="Arial" charset="0"/>
                  <a:cs typeface="Arial" charset="0"/>
                </a:rPr>
                <a:t>режиме в сети Интернет</a:t>
              </a:r>
            </a:p>
          </p:txBody>
        </p:sp>
        <p:sp>
          <p:nvSpPr>
            <p:cNvPr id="4" name="Line 14"/>
            <p:cNvSpPr>
              <a:spLocks noChangeShapeType="1"/>
            </p:cNvSpPr>
            <p:nvPr/>
          </p:nvSpPr>
          <p:spPr bwMode="auto">
            <a:xfrm rot="16200000" flipV="1">
              <a:off x="3059907" y="3501231"/>
              <a:ext cx="0" cy="1296987"/>
            </a:xfrm>
            <a:prstGeom prst="line">
              <a:avLst/>
            </a:prstGeom>
            <a:noFill/>
            <a:ln w="38100" algn="ctr">
              <a:solidFill>
                <a:schemeClr val="accent3">
                  <a:lumMod val="75000"/>
                </a:schemeClr>
              </a:solidFill>
              <a:round/>
              <a:headEnd type="triangle" w="med" len="med"/>
              <a:tailEnd/>
            </a:ln>
            <a:effectLst>
              <a:outerShdw dist="23000" dir="5400000" rotWithShape="0">
                <a:srgbClr val="000000">
                  <a:alpha val="34998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Line 14"/>
            <p:cNvSpPr>
              <a:spLocks noChangeShapeType="1"/>
            </p:cNvSpPr>
            <p:nvPr/>
          </p:nvSpPr>
          <p:spPr bwMode="auto">
            <a:xfrm rot="16200000" flipV="1">
              <a:off x="3059907" y="4436269"/>
              <a:ext cx="0" cy="1296987"/>
            </a:xfrm>
            <a:prstGeom prst="line">
              <a:avLst/>
            </a:prstGeom>
            <a:noFill/>
            <a:ln w="38100" algn="ctr">
              <a:solidFill>
                <a:schemeClr val="accent3">
                  <a:lumMod val="75000"/>
                </a:schemeClr>
              </a:solidFill>
              <a:round/>
              <a:headEnd type="triangle" w="med" len="med"/>
              <a:tailEnd/>
            </a:ln>
            <a:effectLst>
              <a:outerShdw dist="23000" dir="5400000" rotWithShape="0">
                <a:srgbClr val="000000">
                  <a:alpha val="34998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Line 14"/>
            <p:cNvSpPr>
              <a:spLocks noChangeShapeType="1"/>
            </p:cNvSpPr>
            <p:nvPr/>
          </p:nvSpPr>
          <p:spPr bwMode="auto">
            <a:xfrm rot="16200000" flipV="1">
              <a:off x="3059907" y="5445919"/>
              <a:ext cx="0" cy="1296987"/>
            </a:xfrm>
            <a:prstGeom prst="line">
              <a:avLst/>
            </a:prstGeom>
            <a:noFill/>
            <a:ln w="38100" algn="ctr">
              <a:solidFill>
                <a:schemeClr val="accent3">
                  <a:lumMod val="75000"/>
                </a:schemeClr>
              </a:solidFill>
              <a:round/>
              <a:headEnd type="triangle" w="med" len="med"/>
              <a:tailEnd/>
            </a:ln>
            <a:effectLst>
              <a:outerShdw dist="23000" dir="5400000" rotWithShape="0">
                <a:srgbClr val="000000">
                  <a:alpha val="34998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9700" name="Rectangle 4"/>
            <p:cNvSpPr>
              <a:spLocks noChangeArrowheads="1"/>
            </p:cNvSpPr>
            <p:nvPr/>
          </p:nvSpPr>
          <p:spPr bwMode="auto">
            <a:xfrm>
              <a:off x="1979613" y="2636838"/>
              <a:ext cx="1871662" cy="719137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sz="2000" dirty="0" smtClean="0">
                  <a:solidFill>
                    <a:schemeClr val="tx1"/>
                  </a:solidFill>
                  <a:latin typeface="Arial" charset="0"/>
                  <a:cs typeface="Arial" charset="0"/>
                </a:rPr>
                <a:t>Компьютерные </a:t>
              </a:r>
              <a:endParaRPr lang="en-US" sz="2000" dirty="0" smtClean="0">
                <a:solidFill>
                  <a:schemeClr val="tx1"/>
                </a:solidFill>
                <a:latin typeface="Arial" charset="0"/>
                <a:cs typeface="Arial" charset="0"/>
              </a:endParaRPr>
            </a:p>
            <a:p>
              <a:pPr algn="ctr">
                <a:defRPr/>
              </a:pPr>
              <a:r>
                <a:rPr lang="ru-RU" sz="2000" dirty="0" smtClean="0">
                  <a:solidFill>
                    <a:schemeClr val="tx1"/>
                  </a:solidFill>
                  <a:latin typeface="Arial" charset="0"/>
                  <a:cs typeface="Arial" charset="0"/>
                </a:rPr>
                <a:t>словари</a:t>
              </a:r>
              <a:endParaRPr lang="ru-RU" sz="2000" dirty="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7" name="Text Box 15"/>
          <p:cNvSpPr>
            <a:spLocks noGrp="1" noChangeArrowheads="1"/>
          </p:cNvSpPr>
          <p:nvPr>
            <p:ph type="title"/>
          </p:nvPr>
        </p:nvSpPr>
        <p:spPr>
          <a:xfrm>
            <a:off x="1074738" y="1489324"/>
            <a:ext cx="7642225" cy="769441"/>
          </a:xfrm>
          <a:noFill/>
        </p:spPr>
        <p:txBody>
          <a:bodyPr>
            <a:spAutoFit/>
          </a:bodyPr>
          <a:lstStyle/>
          <a:p>
            <a:pPr indent="182563" algn="just" eaLnBrk="1" hangingPunct="1"/>
            <a:r>
              <a:rPr lang="ru-RU" sz="22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Компьютерные словари выполняют перевод отдельных слов и словосочетаний.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/>
              <a:t>Дополнительные возможности компьютерных словарей.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620963"/>
          </a:xfrm>
        </p:spPr>
        <p:txBody>
          <a:bodyPr/>
          <a:lstStyle/>
          <a:p>
            <a:pPr eaLnBrk="1" hangingPunct="1"/>
            <a:r>
              <a:rPr lang="ru-RU" smtClean="0"/>
              <a:t>Компьютерные словари могут являться многоязычными - давать пользователю возможность выбрать языки и направление перевода (например, англо-русский, испанско-русский и т. д.). 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468313" y="1628775"/>
            <a:ext cx="8229600" cy="262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/>
              <a:t>Компьютерные словари могут кроме основного словаря общеупотребительных слов содержать десятки специализированных словарей по областям знаний (техника, медицина, информатика и др. )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468313" y="1628775"/>
            <a:ext cx="8229600" cy="262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/>
              <a:t> Компьютерные словари обеспечивают быстрый поиск словарных статей: "быстрый набор", когда в процессе набора слова возникает список похожих слов; доступ к часто используемым словам по закладкам; возможность ввода словосочетаний и др. </a:t>
            </a: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468313" y="1557338"/>
            <a:ext cx="8229600" cy="262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/>
              <a:t> Компьютерные словари могут являться мультимедийными, т. е. предоставлять пользователю возможность прослушивания слов в исполнении дикторов, носителей языка.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1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build="p"/>
      <p:bldP spid="10246" grpId="0" build="p"/>
      <p:bldP spid="10246" grpId="1" build="allAtOnce"/>
      <p:bldP spid="10248" grpId="0" build="p"/>
      <p:bldP spid="10248" grpId="1" build="allAtOnce"/>
      <p:bldP spid="10249" grpId="0" build="p"/>
      <p:bldP spid="10249" grpId="1" build="allAtOnce"/>
    </p:bldLst>
  </p:timing>
</p:sld>
</file>

<file path=ppt/theme/theme1.xml><?xml version="1.0" encoding="utf-8"?>
<a:theme xmlns:a="http://schemas.openxmlformats.org/drawingml/2006/main" name="9 кл  электронные таблицы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9 кл  электронные таблицы</Template>
  <TotalTime>273</TotalTime>
  <Words>667</Words>
  <Application>Microsoft Office PowerPoint</Application>
  <PresentationFormat>Экран (4:3)</PresentationFormat>
  <Paragraphs>92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9 кл  электронные таблицы</vt:lpstr>
      <vt:lpstr>Распознавание текста и системы компьютерного перевода</vt:lpstr>
      <vt:lpstr>Ключевые слова</vt:lpstr>
      <vt:lpstr>Слайд 3</vt:lpstr>
      <vt:lpstr>Вместо сканера можно использовать цифровой фотоаппарат или камеру мобильного телефона.  </vt:lpstr>
      <vt:lpstr>Окно программы FineReader</vt:lpstr>
      <vt:lpstr>Процесс обработки FineReader</vt:lpstr>
      <vt:lpstr>Система оптического распознавания символов</vt:lpstr>
      <vt:lpstr>Компьютерные словари выполняют перевод отдельных слов и словосочетаний. </vt:lpstr>
      <vt:lpstr>Дополнительные возможности компьютерных словарей.</vt:lpstr>
      <vt:lpstr>Системы компьютерного перевода</vt:lpstr>
      <vt:lpstr>Системы компьютерного перевода</vt:lpstr>
      <vt:lpstr>Как работают программы-переводчики </vt:lpstr>
      <vt:lpstr>Слайд 13</vt:lpstr>
      <vt:lpstr>Слайд 14</vt:lpstr>
      <vt:lpstr>Слайд 15</vt:lpstr>
      <vt:lpstr>Слайд 16</vt:lpstr>
      <vt:lpstr>Онлайн сервис Яндекс Переводчик — это сервис автоматического перевода слов и выражений, текстов с фотографий и картинок, сайтов и мобильных приложений. Сервис использует технологию машинного перевода, разработанную в Яндексе. Переводчик работает как с традиционными (китайским, испанским, немецким), так и с необычными языками (эльфийским, эсперанто, эмодзи). В арсенале сервиса больше 90 языков. Кроме того, для перевода в чате можно воспользоваться ботом  </vt:lpstr>
      <vt:lpstr>ABBYY Lingvo — компьютерная программа и семейство электронных словарей, разработанные российской компанией «ABBYY»</vt:lpstr>
      <vt:lpstr>Слайд 19</vt:lpstr>
      <vt:lpstr>Слайд 20</vt:lpstr>
    </vt:vector>
  </TitlesOfParts>
  <Company>DOM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Nelinov</dc:creator>
  <cp:lastModifiedBy>Sergey</cp:lastModifiedBy>
  <cp:revision>47</cp:revision>
  <dcterms:created xsi:type="dcterms:W3CDTF">2018-03-30T03:52:18Z</dcterms:created>
  <dcterms:modified xsi:type="dcterms:W3CDTF">2022-11-18T10:04:49Z</dcterms:modified>
</cp:coreProperties>
</file>