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67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94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4254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2594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4731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293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1690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059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567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330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0735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76807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88172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3DAD8A9-D7BC-4DCB-8BB7-A4D05B56183A}" type="datetimeFigureOut">
              <a:rPr lang="ru-RU" smtClean="0"/>
              <a:pPr/>
              <a:t>18.11.2022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AD430DC-EFEF-40A4-AEC7-81BEC927A6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8451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9842" y="2380890"/>
            <a:ext cx="9532189" cy="281875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«сохранение традиционной </a:t>
            </a:r>
            <a:r>
              <a:rPr lang="ru-RU" sz="24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народной </a:t>
            </a:r>
            <a:r>
              <a:rPr lang="ru-RU" sz="24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культуры</a:t>
            </a:r>
            <a:br>
              <a:rPr lang="ru-RU" sz="2400" b="1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на занятиях в </a:t>
            </a:r>
            <a:br>
              <a:rPr lang="ru-RU" sz="2000" b="1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фольклорной </a:t>
            </a:r>
            <a:r>
              <a:rPr lang="ru-RU" sz="2000" b="1" dirty="0">
                <a:latin typeface="Arial Black" panose="020B0A04020102020204" pitchFamily="34" charset="0"/>
                <a:cs typeface="Arial" panose="020B0604020202020204" pitchFamily="34" charset="0"/>
              </a:rPr>
              <a:t>студии «Купалинка</a:t>
            </a:r>
            <a:r>
              <a:rPr lang="ru-RU" sz="20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» </a:t>
            </a:r>
            <a:br>
              <a:rPr lang="ru-RU" sz="2000" b="1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Амосовская Мария Борисовна</a:t>
            </a:r>
            <a:r>
              <a:rPr lang="ru-RU" sz="16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sz="16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(художественный Руководитель студии –  </a:t>
            </a:r>
            <a:b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 дополнительного образования, </a:t>
            </a:r>
            <a:b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степень –  магистр педагогики по направлению «педагогика»)</a:t>
            </a:r>
            <a:b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3159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2948704" y="643507"/>
            <a:ext cx="8956209" cy="5909862"/>
            <a:chOff x="1695" y="10524"/>
            <a:chExt cx="8602" cy="5963"/>
          </a:xfrm>
        </p:grpSpPr>
        <p:sp>
          <p:nvSpPr>
            <p:cNvPr id="3" name="Oval 3"/>
            <p:cNvSpPr>
              <a:spLocks noChangeArrowheads="1"/>
            </p:cNvSpPr>
            <p:nvPr/>
          </p:nvSpPr>
          <p:spPr bwMode="auto">
            <a:xfrm>
              <a:off x="4126" y="12548"/>
              <a:ext cx="3701" cy="209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4874" y="12929"/>
              <a:ext cx="2296" cy="126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200" dirty="0">
                  <a:effectLst/>
                  <a:latin typeface="Times New Roman"/>
                  <a:ea typeface="Times New Roman"/>
                </a:rPr>
                <a:t> </a:t>
              </a:r>
            </a:p>
            <a:p>
              <a:pPr algn="ctr">
                <a:spcAft>
                  <a:spcPts val="0"/>
                </a:spcAft>
              </a:pPr>
              <a:r>
                <a:rPr lang="ru-RU" sz="2000" dirty="0">
                  <a:ln w="9525" cap="flat" cmpd="sng" algn="ctr">
                    <a:solidFill>
                      <a:srgbClr val="000000"/>
                    </a:solidFill>
                    <a:prstDash val="solid"/>
                    <a:round/>
                  </a:ln>
                  <a:noFill/>
                  <a:effectLst/>
                  <a:latin typeface="Times New Roman"/>
                  <a:ea typeface="Times New Roman"/>
                </a:rPr>
                <a:t>ЛИЧНОСТЬ</a:t>
              </a:r>
              <a:endParaRPr lang="ru-RU" sz="20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2000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5054" y="10524"/>
              <a:ext cx="2114" cy="113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 smtClean="0">
                  <a:effectLst/>
                  <a:latin typeface="Times New Roman"/>
                  <a:ea typeface="Times New Roman"/>
                </a:rPr>
                <a:t>    </a:t>
              </a:r>
              <a:r>
                <a:rPr lang="ru-RU" sz="1600" dirty="0" smtClean="0">
                  <a:effectLst/>
                  <a:latin typeface="Times New Roman"/>
                  <a:ea typeface="Times New Roman"/>
                </a:rPr>
                <a:t>Народная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1600" dirty="0" smtClean="0">
                  <a:effectLst/>
                  <a:latin typeface="Times New Roman"/>
                  <a:ea typeface="Times New Roman"/>
                </a:rPr>
                <a:t>  хореография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752" y="10756"/>
              <a:ext cx="1813" cy="12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 smtClean="0">
                  <a:latin typeface="Times New Roman"/>
                  <a:ea typeface="Times New Roman"/>
                </a:rPr>
                <a:t>Хозяйственно-культурный </a:t>
              </a:r>
              <a:r>
                <a:rPr lang="ru-RU" sz="1400" dirty="0">
                  <a:latin typeface="Times New Roman"/>
                  <a:ea typeface="Times New Roman"/>
                </a:rPr>
                <a:t>тип экономики</a:t>
              </a:r>
            </a:p>
            <a:p>
              <a:pPr>
                <a:spcAft>
                  <a:spcPts val="0"/>
                </a:spcAft>
              </a:pPr>
              <a:r>
                <a:rPr lang="ru-RU" sz="1400" dirty="0">
                  <a:latin typeface="Times New Roman"/>
                  <a:ea typeface="Times New Roman"/>
                </a:rPr>
                <a:t>    </a:t>
              </a:r>
              <a:r>
                <a:rPr lang="ru-RU" sz="1400" dirty="0" smtClean="0">
                  <a:latin typeface="Times New Roman"/>
                  <a:ea typeface="Times New Roman"/>
                </a:rPr>
                <a:t>    экономика</a:t>
              </a:r>
              <a:endParaRPr lang="ru-RU" sz="1400" dirty="0">
                <a:latin typeface="Times New Roman"/>
                <a:ea typeface="Times New Roman"/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6370" y="11110"/>
              <a:ext cx="1683" cy="89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>
                  <a:effectLst/>
                  <a:latin typeface="Times New Roman"/>
                  <a:ea typeface="Times New Roman"/>
                </a:rPr>
                <a:t>     Игровой </a:t>
              </a:r>
              <a:endParaRPr lang="ru-RU" sz="28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1400" dirty="0">
                  <a:effectLst/>
                  <a:latin typeface="Times New Roman"/>
                  <a:ea typeface="Times New Roman"/>
                </a:rPr>
                <a:t>    </a:t>
              </a:r>
              <a:r>
                <a:rPr lang="ru-RU" sz="1400" dirty="0" smtClean="0">
                  <a:effectLst/>
                  <a:latin typeface="Times New Roman"/>
                  <a:ea typeface="Times New Roman"/>
                </a:rPr>
                <a:t>фольклор</a:t>
              </a:r>
              <a:endParaRPr lang="ru-RU" sz="2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630" y="11656"/>
              <a:ext cx="1682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800" dirty="0">
                  <a:effectLst/>
                  <a:latin typeface="Times New Roman"/>
                  <a:ea typeface="Times New Roman"/>
                </a:rPr>
                <a:t> </a:t>
              </a:r>
              <a:r>
                <a:rPr lang="ru-RU" sz="1600" dirty="0">
                  <a:effectLst/>
                  <a:latin typeface="Times New Roman"/>
                  <a:ea typeface="Times New Roman"/>
                </a:rPr>
                <a:t>Словесный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1600" dirty="0">
                  <a:effectLst/>
                  <a:latin typeface="Times New Roman"/>
                  <a:ea typeface="Times New Roman"/>
                </a:rPr>
                <a:t>  </a:t>
              </a:r>
              <a:r>
                <a:rPr lang="ru-RU" sz="1600" dirty="0" smtClean="0">
                  <a:effectLst/>
                  <a:latin typeface="Times New Roman"/>
                  <a:ea typeface="Times New Roman"/>
                </a:rPr>
                <a:t>фольклор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882" y="12369"/>
              <a:ext cx="1683" cy="89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2000" dirty="0" smtClean="0">
                  <a:effectLst/>
                  <a:latin typeface="Times New Roman"/>
                  <a:ea typeface="Times New Roman"/>
                </a:rPr>
                <a:t>Этноязык</a:t>
              </a:r>
              <a:endParaRPr lang="ru-RU" sz="40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1200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614" y="13107"/>
              <a:ext cx="1683" cy="89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600" dirty="0" smtClean="0">
                  <a:effectLst/>
                  <a:latin typeface="Times New Roman"/>
                  <a:ea typeface="Times New Roman"/>
                </a:rPr>
                <a:t>Народное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1600" dirty="0" smtClean="0">
                  <a:effectLst/>
                  <a:latin typeface="Times New Roman"/>
                  <a:ea typeface="Times New Roman"/>
                </a:rPr>
                <a:t>    зодчество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1695" y="13104"/>
              <a:ext cx="1683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800" dirty="0">
                  <a:effectLst/>
                  <a:latin typeface="Times New Roman"/>
                  <a:ea typeface="Times New Roman"/>
                </a:rPr>
                <a:t>  </a:t>
              </a:r>
              <a:r>
                <a:rPr lang="ru-RU" sz="1600" dirty="0">
                  <a:effectLst/>
                  <a:latin typeface="Times New Roman"/>
                  <a:ea typeface="Times New Roman"/>
                </a:rPr>
                <a:t>Этноэтикет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1883" y="13828"/>
              <a:ext cx="1682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800" dirty="0">
                  <a:effectLst/>
                  <a:latin typeface="Times New Roman"/>
                  <a:ea typeface="Times New Roman"/>
                </a:rPr>
                <a:t> </a:t>
              </a:r>
              <a:r>
                <a:rPr lang="ru-RU" sz="1600" dirty="0">
                  <a:effectLst/>
                  <a:latin typeface="Times New Roman"/>
                  <a:ea typeface="Times New Roman"/>
                </a:rPr>
                <a:t>Этническая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1600" dirty="0">
                  <a:effectLst/>
                  <a:latin typeface="Times New Roman"/>
                  <a:ea typeface="Times New Roman"/>
                </a:rPr>
                <a:t> психология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8240" y="13753"/>
              <a:ext cx="2057" cy="102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600" dirty="0" smtClean="0">
                  <a:latin typeface="Times New Roman"/>
                  <a:ea typeface="Times New Roman"/>
                </a:rPr>
                <a:t>Предметы</a:t>
              </a:r>
            </a:p>
            <a:p>
              <a:pPr>
                <a:spcAft>
                  <a:spcPts val="0"/>
                </a:spcAft>
              </a:pPr>
              <a:r>
                <a:rPr lang="ru-RU" sz="1600" dirty="0" smtClean="0">
                  <a:latin typeface="Times New Roman"/>
                  <a:ea typeface="Times New Roman"/>
                </a:rPr>
                <a:t>традиционного       быта</a:t>
              </a:r>
              <a:endParaRPr lang="ru-RU" sz="1600" dirty="0"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endParaRPr lang="ru-RU" sz="1200" dirty="0">
                <a:latin typeface="Times New Roman"/>
                <a:ea typeface="Times New Roman"/>
              </a:endParaRPr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96" y="15643"/>
              <a:ext cx="1683" cy="8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800" dirty="0">
                  <a:effectLst/>
                  <a:latin typeface="Times New Roman"/>
                  <a:ea typeface="Times New Roman"/>
                </a:rPr>
                <a:t> 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800" dirty="0">
                  <a:effectLst/>
                  <a:latin typeface="Times New Roman"/>
                  <a:ea typeface="Times New Roman"/>
                </a:rPr>
                <a:t> </a:t>
              </a:r>
              <a:r>
                <a:rPr lang="ru-RU" sz="800" dirty="0">
                  <a:latin typeface="Times New Roman"/>
                  <a:ea typeface="Times New Roman"/>
                </a:rPr>
                <a:t>  </a:t>
              </a:r>
              <a:r>
                <a:rPr lang="ru-RU" sz="2000" dirty="0" smtClean="0">
                  <a:latin typeface="Times New Roman"/>
                  <a:ea typeface="Times New Roman"/>
                </a:rPr>
                <a:t>Обычаи</a:t>
              </a:r>
              <a:endParaRPr lang="ru-RU" sz="80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2443" y="14552"/>
              <a:ext cx="1683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600" dirty="0" smtClean="0">
                  <a:effectLst/>
                  <a:latin typeface="Times New Roman"/>
                  <a:ea typeface="Times New Roman"/>
                </a:rPr>
                <a:t>Народная</a:t>
              </a:r>
              <a:endParaRPr lang="ru-RU" sz="3200" dirty="0" smtClean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1600" dirty="0" smtClean="0">
                  <a:effectLst/>
                  <a:latin typeface="Times New Roman"/>
                  <a:ea typeface="Times New Roman"/>
                </a:rPr>
                <a:t> педагогика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4313" y="15717"/>
              <a:ext cx="1683" cy="77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800" dirty="0">
                  <a:effectLst/>
                  <a:latin typeface="Times New Roman"/>
                  <a:ea typeface="Times New Roman"/>
                </a:rPr>
                <a:t>     </a:t>
              </a:r>
              <a:endParaRPr lang="ru-RU" sz="12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dirty="0">
                  <a:effectLst/>
                  <a:latin typeface="Times New Roman"/>
                  <a:ea typeface="Times New Roman"/>
                </a:rPr>
                <a:t>   </a:t>
              </a:r>
              <a:r>
                <a:rPr lang="ru-RU" dirty="0" smtClean="0">
                  <a:effectLst/>
                  <a:latin typeface="Times New Roman"/>
                  <a:ea typeface="Times New Roman"/>
                </a:rPr>
                <a:t>Религия</a:t>
              </a:r>
              <a:endParaRPr lang="ru-RU" sz="36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7" name="Line 17"/>
            <p:cNvCxnSpPr>
              <a:cxnSpLocks noChangeShapeType="1"/>
            </p:cNvCxnSpPr>
            <p:nvPr/>
          </p:nvCxnSpPr>
          <p:spPr bwMode="auto">
            <a:xfrm>
              <a:off x="5996" y="1165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" name="Line 18"/>
            <p:cNvCxnSpPr>
              <a:cxnSpLocks noChangeShapeType="1"/>
            </p:cNvCxnSpPr>
            <p:nvPr/>
          </p:nvCxnSpPr>
          <p:spPr bwMode="auto">
            <a:xfrm flipH="1">
              <a:off x="5809" y="11656"/>
              <a:ext cx="1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" name="Line 19"/>
            <p:cNvCxnSpPr>
              <a:cxnSpLocks noChangeShapeType="1"/>
            </p:cNvCxnSpPr>
            <p:nvPr/>
          </p:nvCxnSpPr>
          <p:spPr bwMode="auto">
            <a:xfrm flipV="1">
              <a:off x="5996" y="11656"/>
              <a:ext cx="0" cy="8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" name="Line 20"/>
            <p:cNvCxnSpPr>
              <a:cxnSpLocks noChangeShapeType="1"/>
            </p:cNvCxnSpPr>
            <p:nvPr/>
          </p:nvCxnSpPr>
          <p:spPr bwMode="auto">
            <a:xfrm>
              <a:off x="4874" y="12009"/>
              <a:ext cx="360" cy="6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 rot="369517">
              <a:off x="7827" y="14648"/>
              <a:ext cx="1830" cy="104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>
                  <a:latin typeface="Times New Roman"/>
                  <a:ea typeface="Times New Roman"/>
                </a:rPr>
                <a:t>Музыкальный</a:t>
              </a:r>
            </a:p>
            <a:p>
              <a:pPr>
                <a:spcAft>
                  <a:spcPts val="0"/>
                </a:spcAft>
              </a:pPr>
              <a:r>
                <a:rPr lang="ru-RU" sz="1400" dirty="0">
                  <a:latin typeface="Times New Roman"/>
                  <a:ea typeface="Times New Roman"/>
                </a:rPr>
                <a:t>    фольклор</a:t>
              </a:r>
              <a:r>
                <a:rPr lang="ru-RU" dirty="0">
                  <a:latin typeface="Times New Roman"/>
                  <a:ea typeface="Times New Roman"/>
                </a:rPr>
                <a:t> </a:t>
              </a:r>
              <a:r>
                <a:rPr lang="ru-RU" sz="900" dirty="0" smtClean="0">
                  <a:effectLst/>
                  <a:latin typeface="Times New Roman"/>
                  <a:ea typeface="Times New Roman"/>
                </a:rPr>
                <a:t>     </a:t>
              </a:r>
              <a:endParaRPr lang="ru-RU" sz="1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7104" y="15349"/>
              <a:ext cx="1682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600" dirty="0">
                  <a:effectLst/>
                  <a:latin typeface="Times New Roman"/>
                  <a:ea typeface="Times New Roman"/>
                </a:rPr>
                <a:t>     </a:t>
              </a:r>
              <a:r>
                <a:rPr lang="ru-RU" dirty="0" smtClean="0">
                  <a:latin typeface="Times New Roman"/>
                  <a:ea typeface="Times New Roman"/>
                </a:rPr>
                <a:t>Обряды </a:t>
              </a:r>
              <a:r>
                <a:rPr lang="ru-RU" dirty="0">
                  <a:latin typeface="Times New Roman"/>
                  <a:ea typeface="Times New Roman"/>
                </a:rPr>
                <a:t>и                                         </a:t>
              </a:r>
              <a:r>
                <a:rPr lang="ru-RU" dirty="0" smtClean="0">
                  <a:latin typeface="Times New Roman"/>
                  <a:ea typeface="Times New Roman"/>
                </a:rPr>
                <a:t>праздники</a:t>
              </a:r>
              <a:endParaRPr lang="ru-RU" sz="3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3" name="Line 23"/>
            <p:cNvCxnSpPr>
              <a:cxnSpLocks noChangeShapeType="1"/>
            </p:cNvCxnSpPr>
            <p:nvPr/>
          </p:nvCxnSpPr>
          <p:spPr bwMode="auto">
            <a:xfrm>
              <a:off x="3939" y="12380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" name="Line 24"/>
            <p:cNvCxnSpPr>
              <a:cxnSpLocks noChangeShapeType="1"/>
            </p:cNvCxnSpPr>
            <p:nvPr/>
          </p:nvCxnSpPr>
          <p:spPr bwMode="auto">
            <a:xfrm>
              <a:off x="4126" y="12380"/>
              <a:ext cx="570" cy="4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" name="Line 25"/>
            <p:cNvCxnSpPr>
              <a:cxnSpLocks noChangeShapeType="1"/>
            </p:cNvCxnSpPr>
            <p:nvPr/>
          </p:nvCxnSpPr>
          <p:spPr bwMode="auto">
            <a:xfrm>
              <a:off x="3565" y="12923"/>
              <a:ext cx="680" cy="2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" name="Line 26"/>
            <p:cNvCxnSpPr>
              <a:cxnSpLocks noChangeShapeType="1"/>
            </p:cNvCxnSpPr>
            <p:nvPr/>
          </p:nvCxnSpPr>
          <p:spPr bwMode="auto">
            <a:xfrm>
              <a:off x="3378" y="13583"/>
              <a:ext cx="74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Line 27"/>
            <p:cNvCxnSpPr>
              <a:cxnSpLocks noChangeShapeType="1"/>
            </p:cNvCxnSpPr>
            <p:nvPr/>
          </p:nvCxnSpPr>
          <p:spPr bwMode="auto">
            <a:xfrm>
              <a:off x="4874" y="13285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" name="Line 28"/>
            <p:cNvCxnSpPr>
              <a:cxnSpLocks noChangeShapeType="1"/>
            </p:cNvCxnSpPr>
            <p:nvPr/>
          </p:nvCxnSpPr>
          <p:spPr bwMode="auto">
            <a:xfrm flipV="1">
              <a:off x="3565" y="13996"/>
              <a:ext cx="747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" name="Line 29"/>
            <p:cNvCxnSpPr>
              <a:cxnSpLocks noChangeShapeType="1"/>
            </p:cNvCxnSpPr>
            <p:nvPr/>
          </p:nvCxnSpPr>
          <p:spPr bwMode="auto">
            <a:xfrm flipV="1">
              <a:off x="4019" y="14346"/>
              <a:ext cx="677" cy="4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" name="Line 30"/>
            <p:cNvCxnSpPr>
              <a:cxnSpLocks noChangeShapeType="1"/>
            </p:cNvCxnSpPr>
            <p:nvPr/>
          </p:nvCxnSpPr>
          <p:spPr bwMode="auto">
            <a:xfrm flipV="1">
              <a:off x="4696" y="14552"/>
              <a:ext cx="538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1" name="Line 31"/>
            <p:cNvCxnSpPr>
              <a:cxnSpLocks noChangeShapeType="1"/>
            </p:cNvCxnSpPr>
            <p:nvPr/>
          </p:nvCxnSpPr>
          <p:spPr bwMode="auto">
            <a:xfrm flipV="1">
              <a:off x="5522" y="14640"/>
              <a:ext cx="287" cy="10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2" name="Line 32"/>
            <p:cNvCxnSpPr>
              <a:cxnSpLocks noChangeShapeType="1"/>
            </p:cNvCxnSpPr>
            <p:nvPr/>
          </p:nvCxnSpPr>
          <p:spPr bwMode="auto">
            <a:xfrm flipH="1" flipV="1">
              <a:off x="6837" y="14552"/>
              <a:ext cx="542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3" name="Line 33"/>
            <p:cNvCxnSpPr>
              <a:cxnSpLocks noChangeShapeType="1"/>
            </p:cNvCxnSpPr>
            <p:nvPr/>
          </p:nvCxnSpPr>
          <p:spPr bwMode="auto">
            <a:xfrm flipH="1" flipV="1">
              <a:off x="7263" y="14346"/>
              <a:ext cx="651" cy="5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4" name="Line 34"/>
            <p:cNvCxnSpPr>
              <a:cxnSpLocks noChangeShapeType="1"/>
            </p:cNvCxnSpPr>
            <p:nvPr/>
          </p:nvCxnSpPr>
          <p:spPr bwMode="auto">
            <a:xfrm flipH="1" flipV="1">
              <a:off x="7651" y="13996"/>
              <a:ext cx="663" cy="1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5" name="Line 35"/>
            <p:cNvCxnSpPr>
              <a:cxnSpLocks noChangeShapeType="1"/>
            </p:cNvCxnSpPr>
            <p:nvPr/>
          </p:nvCxnSpPr>
          <p:spPr bwMode="auto">
            <a:xfrm flipH="1" flipV="1">
              <a:off x="7827" y="13583"/>
              <a:ext cx="787" cy="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6" name="Line 36"/>
            <p:cNvCxnSpPr>
              <a:cxnSpLocks noChangeShapeType="1"/>
            </p:cNvCxnSpPr>
            <p:nvPr/>
          </p:nvCxnSpPr>
          <p:spPr bwMode="auto">
            <a:xfrm flipH="1">
              <a:off x="7651" y="12909"/>
              <a:ext cx="589" cy="1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7" name="Line 37"/>
            <p:cNvCxnSpPr>
              <a:cxnSpLocks noChangeShapeType="1"/>
            </p:cNvCxnSpPr>
            <p:nvPr/>
          </p:nvCxnSpPr>
          <p:spPr bwMode="auto">
            <a:xfrm flipH="1">
              <a:off x="7115" y="12293"/>
              <a:ext cx="461" cy="4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8" name="Line 38"/>
            <p:cNvCxnSpPr>
              <a:cxnSpLocks noChangeShapeType="1"/>
            </p:cNvCxnSpPr>
            <p:nvPr/>
          </p:nvCxnSpPr>
          <p:spPr bwMode="auto">
            <a:xfrm flipH="1">
              <a:off x="6744" y="12009"/>
              <a:ext cx="268" cy="6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9" name="Oval 39"/>
            <p:cNvSpPr>
              <a:spLocks noChangeArrowheads="1"/>
            </p:cNvSpPr>
            <p:nvPr/>
          </p:nvSpPr>
          <p:spPr bwMode="auto">
            <a:xfrm>
              <a:off x="7396" y="11714"/>
              <a:ext cx="1876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 smtClean="0">
                  <a:effectLst/>
                  <a:latin typeface="Times New Roman"/>
                  <a:ea typeface="Times New Roman"/>
                </a:rPr>
                <a:t>Драматический                        фольклор</a:t>
              </a:r>
              <a:endParaRPr lang="ru-RU" sz="2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0" name="WordArt 40"/>
            <p:cNvSpPr txBox="1">
              <a:spLocks noChangeArrowheads="1" noChangeShapeType="1" noTextEdit="1"/>
            </p:cNvSpPr>
            <p:nvPr/>
          </p:nvSpPr>
          <p:spPr bwMode="auto">
            <a:xfrm>
              <a:off x="4910" y="14045"/>
              <a:ext cx="2258" cy="46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square" numCol="1" fromWordArt="1">
              <a:prstTxWarp prst="textCanDown">
                <a:avLst>
                  <a:gd name="adj" fmla="val 33333"/>
                </a:avLst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500" dirty="0">
                  <a:ln w="9525" cap="flat" cmpd="sng" algn="ctr">
                    <a:solidFill>
                      <a:srgbClr val="000000"/>
                    </a:solidFill>
                    <a:prstDash val="solid"/>
                    <a:round/>
                  </a:ln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КОЛЛЕКТИВ</a:t>
              </a:r>
              <a:endParaRPr lang="ru-RU" sz="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1" name="Oval 41"/>
            <p:cNvSpPr>
              <a:spLocks noChangeArrowheads="1"/>
            </p:cNvSpPr>
            <p:nvPr/>
          </p:nvSpPr>
          <p:spPr bwMode="auto">
            <a:xfrm>
              <a:off x="8136" y="12264"/>
              <a:ext cx="1809" cy="102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400" dirty="0">
                  <a:effectLst/>
                  <a:latin typeface="Times New Roman"/>
                  <a:ea typeface="Times New Roman"/>
                </a:rPr>
                <a:t>Декоративно-</a:t>
              </a:r>
              <a:endParaRPr lang="ru-RU" sz="28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1400" dirty="0">
                  <a:effectLst/>
                  <a:latin typeface="Times New Roman"/>
                  <a:ea typeface="Times New Roman"/>
                </a:rPr>
                <a:t>  прикладное</a:t>
              </a:r>
              <a:endParaRPr lang="ru-RU" sz="2800" dirty="0"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sz="1400" dirty="0">
                  <a:effectLst/>
                  <a:latin typeface="Times New Roman"/>
                  <a:ea typeface="Times New Roman"/>
                </a:rPr>
                <a:t>    искусство</a:t>
              </a:r>
              <a:endParaRPr lang="ru-RU" sz="2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2" name="Oval 42"/>
            <p:cNvSpPr>
              <a:spLocks noChangeArrowheads="1"/>
            </p:cNvSpPr>
            <p:nvPr/>
          </p:nvSpPr>
          <p:spPr bwMode="auto">
            <a:xfrm>
              <a:off x="2950" y="15228"/>
              <a:ext cx="1979" cy="102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400" dirty="0">
                  <a:effectLst/>
                  <a:latin typeface="Times New Roman"/>
                  <a:ea typeface="Times New Roman"/>
                </a:rPr>
                <a:t>Эмпирические воззрения народа</a:t>
              </a:r>
              <a:endParaRPr lang="ru-RU" sz="28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43" name="Line 43"/>
            <p:cNvCxnSpPr>
              <a:cxnSpLocks noChangeShapeType="1"/>
            </p:cNvCxnSpPr>
            <p:nvPr/>
          </p:nvCxnSpPr>
          <p:spPr bwMode="auto">
            <a:xfrm flipH="1" flipV="1">
              <a:off x="6237" y="14639"/>
              <a:ext cx="133" cy="10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44" name="Заголовок 43"/>
          <p:cNvSpPr>
            <a:spLocks noGrp="1"/>
          </p:cNvSpPr>
          <p:nvPr>
            <p:ph type="title"/>
          </p:nvPr>
        </p:nvSpPr>
        <p:spPr>
          <a:xfrm>
            <a:off x="705791" y="319840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Структурная    модель   этнокультуры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   созданная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. Б. Афанасьевой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682" y="1971211"/>
            <a:ext cx="2278582" cy="257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699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9380" y="310100"/>
            <a:ext cx="4741503" cy="62649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4268" y="310100"/>
            <a:ext cx="2781134" cy="37081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4268" y="4203892"/>
            <a:ext cx="3564588" cy="23612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9259" y="310100"/>
            <a:ext cx="3745948" cy="21070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9259" y="2242268"/>
            <a:ext cx="3745948" cy="19403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65473" y="4203892"/>
            <a:ext cx="1777650" cy="236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39518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3099" y="165516"/>
            <a:ext cx="8897510" cy="96356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932" y="1129085"/>
            <a:ext cx="6747990" cy="3904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5177" y="1129085"/>
            <a:ext cx="3521895" cy="26386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0641" y="5192074"/>
            <a:ext cx="3826400" cy="13717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946" y="3792772"/>
            <a:ext cx="4644774" cy="277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7339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712</TotalTime>
  <Words>63</Words>
  <Application>Microsoft Office PowerPoint</Application>
  <PresentationFormat>Произвольный</PresentationFormat>
  <Paragraphs>38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Савон</vt:lpstr>
      <vt:lpstr>«сохранение традиционной народной культуры   на занятиях в  фольклорной студии «Купалинка»   Амосовская Мария Борисовна  (художественный Руководитель студии –   педагог дополнительного образования,  степень –  магистр педагогики по направлению «педагогика»)    </vt:lpstr>
      <vt:lpstr> Структурная    модель   этнокультуры,      созданная      А. Б. Афанасьевой  </vt:lpstr>
      <vt:lpstr>Слайд 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  фольклорной студии «Купалинка»  в условиях дистанционного обучения</dc:title>
  <dc:creator>Пользователь Windows</dc:creator>
  <cp:lastModifiedBy>USER</cp:lastModifiedBy>
  <cp:revision>59</cp:revision>
  <dcterms:created xsi:type="dcterms:W3CDTF">2021-10-21T22:07:53Z</dcterms:created>
  <dcterms:modified xsi:type="dcterms:W3CDTF">2022-11-18T11:14:19Z</dcterms:modified>
</cp:coreProperties>
</file>