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8"/>
  </p:notesMasterIdLst>
  <p:sldIdLst>
    <p:sldId id="256" r:id="rId2"/>
    <p:sldId id="281" r:id="rId3"/>
    <p:sldId id="299" r:id="rId4"/>
    <p:sldId id="290" r:id="rId5"/>
    <p:sldId id="296" r:id="rId6"/>
    <p:sldId id="287" r:id="rId7"/>
    <p:sldId id="279" r:id="rId8"/>
    <p:sldId id="301" r:id="rId9"/>
    <p:sldId id="294" r:id="rId10"/>
    <p:sldId id="265" r:id="rId11"/>
    <p:sldId id="288" r:id="rId12"/>
    <p:sldId id="267" r:id="rId13"/>
    <p:sldId id="295" r:id="rId14"/>
    <p:sldId id="300" r:id="rId15"/>
    <p:sldId id="272" r:id="rId16"/>
    <p:sldId id="292" r:id="rId17"/>
  </p:sldIdLst>
  <p:sldSz cx="9144000" cy="6858000" type="screen4x3"/>
  <p:notesSz cx="6881813" cy="10002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58" autoAdjust="0"/>
    <p:restoredTop sz="94660"/>
  </p:normalViewPr>
  <p:slideViewPr>
    <p:cSldViewPr>
      <p:cViewPr varScale="1">
        <p:scale>
          <a:sx n="61" d="100"/>
          <a:sy n="61" d="100"/>
        </p:scale>
        <p:origin x="90" y="35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73599097-4E9E-4E6A-B30F-37717F3CF864}" type="datetimeFigureOut">
              <a:rPr lang="ru-RU" smtClean="0"/>
              <a:pPr/>
              <a:t>18.11.22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78" tIns="48239" rIns="96478" bIns="4823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182" y="4751348"/>
            <a:ext cx="5505450" cy="4501277"/>
          </a:xfrm>
          <a:prstGeom prst="rect">
            <a:avLst/>
          </a:prstGeom>
        </p:spPr>
        <p:txBody>
          <a:bodyPr vert="horz" lIns="96478" tIns="48239" rIns="96478" bIns="4823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D81DCE01-86F1-4953-8529-C4229B71AD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745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18.11.22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3695" y="2185561"/>
            <a:ext cx="85922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Краткая информация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примерной адаптированной основной образовательной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программ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дошкольного образования детей раннего и дошкольного возраста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расстройствами аутистического спектра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91114" y="6260573"/>
            <a:ext cx="2117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НОВОСИБИРСК  2022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49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6164" y="0"/>
            <a:ext cx="5688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дошкольного уровня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429199"/>
              </p:ext>
            </p:extLst>
          </p:nvPr>
        </p:nvGraphicFramePr>
        <p:xfrm>
          <a:off x="107504" y="378018"/>
          <a:ext cx="8784976" cy="6354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9828">
                  <a:extLst>
                    <a:ext uri="{9D8B030D-6E8A-4147-A177-3AD203B41FA5}">
                      <a16:colId xmlns:a16="http://schemas.microsoft.com/office/drawing/2014/main" xmlns="" val="2412924926"/>
                    </a:ext>
                  </a:extLst>
                </a:gridCol>
                <a:gridCol w="6735148">
                  <a:extLst>
                    <a:ext uri="{9D8B030D-6E8A-4147-A177-3AD203B41FA5}">
                      <a16:colId xmlns:a16="http://schemas.microsoft.com/office/drawing/2014/main" xmlns="" val="1726896315"/>
                    </a:ext>
                  </a:extLst>
                </a:gridCol>
              </a:tblGrid>
              <a:tr h="28010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ЭТАПЫ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52519460"/>
                  </a:ext>
                </a:extLst>
              </a:tr>
              <a:tr h="905101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 в раннем возрасте</a:t>
                      </a:r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0655" marR="92075" indent="450850" algn="just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Программа</a:t>
                      </a:r>
                      <a:r>
                        <a:rPr lang="ru-RU" sz="12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помощи должны быть строго индивидуальной.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Н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</a:t>
                      </a:r>
                      <a:r>
                        <a:rPr lang="ru-RU" sz="12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этом этапе </a:t>
                      </a:r>
                      <a:r>
                        <a:rPr lang="ru-RU" sz="12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комплексного сопровождения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очень важно уделять должное внимание не</a:t>
                      </a:r>
                      <a:r>
                        <a:rPr lang="ru-RU" sz="1200" spc="-33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только</a:t>
                      </a:r>
                      <a:r>
                        <a:rPr lang="ru-RU" sz="12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коррекционной</a:t>
                      </a:r>
                      <a:r>
                        <a:rPr lang="ru-RU" sz="12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работе,</a:t>
                      </a:r>
                      <a:r>
                        <a:rPr lang="ru-RU" sz="12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</a:t>
                      </a:r>
                      <a:r>
                        <a:rPr lang="ru-RU" sz="12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</a:t>
                      </a:r>
                      <a:r>
                        <a:rPr lang="ru-RU" sz="12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диагностике,</a:t>
                      </a:r>
                      <a:r>
                        <a:rPr lang="ru-RU" sz="12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сбору</a:t>
                      </a:r>
                      <a:r>
                        <a:rPr lang="ru-RU" sz="12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</a:t>
                      </a:r>
                      <a:r>
                        <a:rPr lang="ru-RU" sz="12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анализу</a:t>
                      </a:r>
                      <a:r>
                        <a:rPr lang="ru-RU" sz="12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данных</a:t>
                      </a:r>
                      <a:r>
                        <a:rPr lang="ru-RU" sz="12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для</a:t>
                      </a:r>
                      <a:r>
                        <a:rPr lang="ru-RU" sz="12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уточнения</a:t>
                      </a:r>
                      <a:r>
                        <a:rPr lang="ru-RU" sz="1200" spc="-6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выбора</a:t>
                      </a:r>
                      <a:r>
                        <a:rPr lang="ru-RU" sz="1200" spc="-6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основного коррекционного похода и индивидуальной</a:t>
                      </a:r>
                      <a:r>
                        <a:rPr lang="ru-RU" sz="1200" spc="-6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программы развития.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90442017"/>
                  </a:ext>
                </a:extLst>
              </a:tr>
              <a:tr h="20978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Начальный 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ru-RU" sz="13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Возможности: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определить степень тяжести аутистических расстройств (по DSM-5);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определить психолого-педагогический профиль развития;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решить вопрос об установлении инвалидности и в случае её установления сформировать индивидуальную программу реабилитации/</a:t>
                      </a:r>
                      <a:r>
                        <a:rPr kumimoji="0" lang="ru-RU" sz="13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абилитации</a:t>
                      </a: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составить индивидуальную программу коррекции и развития (с учётом результатов ранней помощи и трёх предыдущих пунктов).</a:t>
                      </a:r>
                    </a:p>
                    <a:p>
                      <a:pPr marL="160655" marR="88900" lvl="0" indent="45085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Главная задача </a:t>
                      </a: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– создать условия</a:t>
                      </a:r>
                      <a:r>
                        <a:rPr kumimoji="0" lang="ru-RU" sz="1300" b="0" i="0" u="none" strike="noStrike" kern="1200" cap="none" spc="5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</a:t>
                      </a: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для</a:t>
                      </a:r>
                      <a:r>
                        <a:rPr kumimoji="0" lang="ru-RU" sz="1300" b="0" i="0" u="none" strike="noStrike" kern="1200" cap="none" spc="5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</a:t>
                      </a: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освоения детьми с РАС ООП дошкольного образования в той или иной форме,</a:t>
                      </a:r>
                      <a:r>
                        <a:rPr kumimoji="0" lang="ru-RU" sz="1300" b="0" i="0" u="none" strike="noStrike" kern="1200" cap="none" spc="5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</a:t>
                      </a: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по возможности приближенной к тому, что используется в ДОО традиционно, к</a:t>
                      </a:r>
                      <a:r>
                        <a:rPr kumimoji="0" lang="ru-RU" sz="1300" b="0" i="0" u="none" strike="noStrike" kern="1200" cap="none" spc="5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</a:t>
                      </a: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включению</a:t>
                      </a:r>
                      <a:r>
                        <a:rPr kumimoji="0" lang="ru-RU" sz="1300" b="0" i="0" u="none" strike="noStrike" kern="1200" cap="none" spc="-5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</a:t>
                      </a: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 групповые</a:t>
                      </a:r>
                      <a:r>
                        <a:rPr kumimoji="0" lang="ru-RU" sz="1300" b="0" i="0" u="none" strike="noStrike" kern="1200" cap="none" spc="1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</a:t>
                      </a: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формы занятий</a:t>
                      </a:r>
                      <a:endParaRPr lang="ru-RU" sz="13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10231003"/>
                  </a:ext>
                </a:extLst>
              </a:tr>
              <a:tr h="1242296"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Основной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Характеризуется:</a:t>
                      </a:r>
                    </a:p>
                    <a:p>
                      <a:pPr algn="just"/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полным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или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частичным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подключением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ребёнка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аутизмом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освоению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предусмотренных</a:t>
                      </a:r>
                      <a:r>
                        <a:rPr lang="ru-RU" sz="1300" spc="-2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ФГОС</a:t>
                      </a:r>
                      <a:r>
                        <a:rPr lang="ru-RU" sz="1300" spc="1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основных</a:t>
                      </a:r>
                      <a:r>
                        <a:rPr lang="ru-RU" sz="1300" spc="-2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образовательных</a:t>
                      </a:r>
                      <a:r>
                        <a:rPr lang="ru-RU" sz="1300" spc="-2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областей (коррекционная</a:t>
                      </a:r>
                      <a:r>
                        <a:rPr lang="ru-RU" sz="1300" spc="-2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работа</a:t>
                      </a:r>
                      <a:r>
                        <a:rPr lang="ru-RU" sz="1300" spc="-3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перестаёт</a:t>
                      </a:r>
                      <a:r>
                        <a:rPr lang="ru-RU" sz="1300" spc="-4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занимать</a:t>
                      </a:r>
                      <a:r>
                        <a:rPr lang="ru-RU" sz="1300" spc="-33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доминирующее место в индивидуальной комплексной коррекционно-развивающей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Программе,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акцент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постепенно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смещается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реализацию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традиционных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образовательных областей,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 индивидуальной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работы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–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групповой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).</a:t>
                      </a:r>
                      <a:endParaRPr lang="ru-RU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7617634"/>
                  </a:ext>
                </a:extLst>
              </a:tr>
              <a:tr h="1699953"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Пропедевтический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0655" marR="93980" lvl="0" indent="4508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Этот этап выделяется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вне зависимости от хода и результатов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основного этапа дошкольного образования.</a:t>
                      </a:r>
                    </a:p>
                    <a:p>
                      <a:pPr marL="160655" marR="93980" indent="4508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Для детей с РАС с учётом особенностей их развития переход от дошкольного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образования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начальному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общему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образованию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происходит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много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сложнее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обязательно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требует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подготовки,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причём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для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разной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выраженностью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нарушений</a:t>
                      </a:r>
                      <a:r>
                        <a:rPr lang="ru-RU" sz="1300" spc="34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подход к</a:t>
                      </a:r>
                      <a:r>
                        <a:rPr lang="ru-RU" sz="1300" spc="-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такой</a:t>
                      </a:r>
                      <a:r>
                        <a:rPr lang="ru-RU" sz="1300" spc="-1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подготовке должен</a:t>
                      </a:r>
                      <a:r>
                        <a:rPr lang="ru-RU" sz="1300" spc="-1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быть</a:t>
                      </a:r>
                      <a:r>
                        <a:rPr lang="ru-RU" sz="1300" spc="-1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дифференцированным.</a:t>
                      </a:r>
                    </a:p>
                    <a:p>
                      <a:pPr marL="160655" marR="93980" indent="4508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Главная цель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подготовить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ребенка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аутизмом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школьному</a:t>
                      </a:r>
                      <a:r>
                        <a:rPr lang="ru-RU" sz="13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обучению.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0434741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86481" y="0"/>
            <a:ext cx="46897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одержательный раздел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положения,</a:t>
            </a:r>
          </a:p>
          <a:p>
            <a:pPr algn="ctr"/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образовательной области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516625"/>
              </p:ext>
            </p:extLst>
          </p:nvPr>
        </p:nvGraphicFramePr>
        <p:xfrm>
          <a:off x="85128" y="523221"/>
          <a:ext cx="8951368" cy="6228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7130">
                  <a:extLst>
                    <a:ext uri="{9D8B030D-6E8A-4147-A177-3AD203B41FA5}">
                      <a16:colId xmlns:a16="http://schemas.microsoft.com/office/drawing/2014/main" xmlns="" val="129019380"/>
                    </a:ext>
                  </a:extLst>
                </a:gridCol>
                <a:gridCol w="7044238">
                  <a:extLst>
                    <a:ext uri="{9D8B030D-6E8A-4147-A177-3AD203B41FA5}">
                      <a16:colId xmlns:a16="http://schemas.microsoft.com/office/drawing/2014/main" xmlns="" val="1370930588"/>
                    </a:ext>
                  </a:extLst>
                </a:gridCol>
              </a:tblGrid>
              <a:tr h="27376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6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Помощь детям группы повышенного риска формирования с расстройствами аутистического спектра в раннем возрасте</a:t>
                      </a: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93071206"/>
                  </a:ext>
                </a:extLst>
              </a:tr>
              <a:tr h="836494">
                <a:tc>
                  <a:txBody>
                    <a:bodyPr/>
                    <a:lstStyle/>
                    <a:p>
                      <a:pPr algn="ctr"/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Развитие эмоционального сферы 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65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установление эмоционального контакта с аутичным ребенком;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65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формирование способности эмоционального взаимодействия с другими людьми и окружающим миром в целом;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65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использование аффективно значимой цели в качестве фактора организующего поведение.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47385812"/>
                  </a:ext>
                </a:extLst>
              </a:tr>
              <a:tr h="9171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Развитие сенсорно-перцептивной сферы 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зрительное и слуховое восприятие;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тактильное и кинестетическое восприятие;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восприятие вкуса и запаха;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формирование сенсорных эталонов (цвет, форма, величина, формирование </a:t>
                      </a:r>
                      <a:r>
                        <a:rPr kumimoji="0" lang="ru-RU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полисенсорного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восприятия).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53926495"/>
                  </a:ext>
                </a:extLst>
              </a:tr>
              <a:tr h="250948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Формирование предпосылок интеллектуальной деятельности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03652914"/>
                  </a:ext>
                </a:extLst>
              </a:tr>
              <a:tr h="927748">
                <a:tc>
                  <a:txBody>
                    <a:bodyPr/>
                    <a:lstStyle/>
                    <a:p>
                      <a:pPr algn="ctr"/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Формирование и развитие коммуникации 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развитие эмоциональных средств общения ребенка с матерью и другими близкими взрослыми формирование способности принимать контакт,;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развитие взаимодействия ребенка со взрослыми и сверстниками;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развитие основ социального поведения (предпосылок учебного поведения, профилактика/коррекция проблемного поведения).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73641954"/>
                  </a:ext>
                </a:extLst>
              </a:tr>
              <a:tr h="66919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Речевое развитие 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65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развитие потребности в общении;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65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развитие понимания речи;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65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развитие экспрессивной речи, в том числе средствами невербальной коммуникации.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80081087"/>
                  </a:ext>
                </a:extLst>
              </a:tr>
              <a:tr h="25094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6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Профилактика формирования проблем поведения и их коррекция</a:t>
                      </a:r>
                      <a:endParaRPr kumimoji="0" lang="ru-RU" sz="105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04910706"/>
                  </a:ext>
                </a:extLst>
              </a:tr>
              <a:tr h="66919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Развитие двигательной сферы и физическое развитие 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65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формироваиие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предметно-</a:t>
                      </a:r>
                      <a:r>
                        <a:rPr kumimoji="0" lang="ru-RU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манипулятивной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деятельности;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65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формирование предметно-практической деятельности;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65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общефизическое развитие; подвижные игры; плавание.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56779869"/>
                  </a:ext>
                </a:extLst>
              </a:tr>
              <a:tr h="25094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6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Формирование произвольного подражания и предпосылок игровой деятельности</a:t>
                      </a:r>
                      <a:endParaRPr kumimoji="0" lang="ru-RU" sz="105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24320302"/>
                  </a:ext>
                </a:extLst>
              </a:tr>
              <a:tr h="25094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6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Формирование навыков самообслуживания и бытовых навыков</a:t>
                      </a:r>
                      <a:endParaRPr kumimoji="0" lang="ru-RU" sz="105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3543037"/>
                  </a:ext>
                </a:extLst>
              </a:tr>
              <a:tr h="25094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6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Формирование навыков самостоятельности</a:t>
                      </a:r>
                      <a:endParaRPr kumimoji="0" lang="ru-RU" sz="105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3387187"/>
                  </a:ext>
                </a:extLst>
              </a:tr>
              <a:tr h="4258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Другие направления образовательной области </a:t>
                      </a:r>
                      <a:endParaRPr kumimoji="0" lang="ru-RU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65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традиционные направления развития детей не выделяются самостоятельно, что не означает отсутствия соответствующей работы.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03883652"/>
                  </a:ext>
                </a:extLst>
              </a:tr>
              <a:tr h="2439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721102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673889"/>
              </p:ext>
            </p:extLst>
          </p:nvPr>
        </p:nvGraphicFramePr>
        <p:xfrm>
          <a:off x="107504" y="15621"/>
          <a:ext cx="8856984" cy="6857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xmlns="" val="2228515609"/>
                    </a:ext>
                  </a:extLst>
                </a:gridCol>
                <a:gridCol w="6552728">
                  <a:extLst>
                    <a:ext uri="{9D8B030D-6E8A-4147-A177-3AD203B41FA5}">
                      <a16:colId xmlns:a16="http://schemas.microsoft.com/office/drawing/2014/main" xmlns="" val="2890365423"/>
                    </a:ext>
                  </a:extLst>
                </a:gridCol>
              </a:tblGrid>
              <a:tr h="294736">
                <a:tc gridSpan="2">
                  <a:txBody>
                    <a:bodyPr/>
                    <a:lstStyle/>
                    <a:p>
                      <a:pPr marL="457200" marR="0" lvl="0" indent="179705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Основной этап дошкольного образования детей с расстройствами аутистического спектра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62277186"/>
                  </a:ext>
                </a:extLst>
              </a:tr>
              <a:tr h="1327972">
                <a:tc>
                  <a:txBody>
                    <a:bodyPr/>
                    <a:lstStyle/>
                    <a:p>
                      <a:pPr marL="457200" marR="0" lvl="0" indent="179705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Социально-коммуникативное развитие</a:t>
                      </a:r>
                    </a:p>
                    <a:p>
                      <a:pPr algn="ctr"/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Усвоение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норм и ценностей, принятых в обществе, включая моральные и нравственные ценности;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Развития общения и взаимодействия ребенка со взрослыми и сверстниками, становление самостоятельности, целенаправленности и </a:t>
                      </a:r>
                      <a:r>
                        <a:rPr lang="ru-RU" sz="105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саморегуляции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собственных действий;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социального- и эмоционального интеллекта, эмоциональной отзывчивости, сопереживания, формирование готовности к совместной деятельности со сверстниками, формирование уважительного отношения и чувства принадлежности к своей семье и к сообществу детей и взрослых в организации;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позитивных установок к различным видам труда и творчества;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основ безопасного поведения в быту, социуме, природе.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75318602"/>
                  </a:ext>
                </a:extLst>
              </a:tr>
              <a:tr h="1327972">
                <a:tc>
                  <a:txBody>
                    <a:bodyPr/>
                    <a:lstStyle/>
                    <a:p>
                      <a:pPr marL="457200" marR="0" lvl="0" indent="179705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Речевое развитие</a:t>
                      </a:r>
                    </a:p>
                    <a:p>
                      <a:pPr algn="ctr"/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импрессивной</a:t>
                      </a: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экспрессивной речи, основ речевой коммуникации,. Владение речью как средством общения культуры;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фонематического слуха;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обогащение активного словаря; развитие связной, грамматически правильной диалогически правильной и монологической речи;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речевого творчества;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с книжной культурой, детской литературой, понимание на слух текстов различных жанров детской литературы;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звуковой аналитико-синтетической активности как предпосылки обучению грамоте.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61501217"/>
                  </a:ext>
                </a:extLst>
              </a:tr>
              <a:tr h="1173042">
                <a:tc>
                  <a:txBody>
                    <a:bodyPr/>
                    <a:lstStyle/>
                    <a:p>
                      <a:pPr marL="457200" marR="0" lvl="0" indent="179705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Познавательное развитие</a:t>
                      </a:r>
                    </a:p>
                    <a:p>
                      <a:pPr algn="ctr"/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первичных интересов представлений об объектах окружающего мира;, свойствах и отношениях объектов окружающего мира;</a:t>
                      </a: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невербальных предпосылок интеллекта;</a:t>
                      </a: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интересов детей, любознательности и познавательной мотивации;</a:t>
                      </a: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воображения и творческой активности</a:t>
                      </a: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Становления сознания;</a:t>
                      </a: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первичных представлений о малой Родине и Отечестве.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12764135"/>
                  </a:ext>
                </a:extLst>
              </a:tr>
              <a:tr h="1018112">
                <a:tc>
                  <a:txBody>
                    <a:bodyPr/>
                    <a:lstStyle/>
                    <a:p>
                      <a:pPr marL="457200" marR="0" lvl="0" indent="179705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Художественно-эстетическое развитие</a:t>
                      </a:r>
                    </a:p>
                    <a:p>
                      <a:pPr algn="ctr"/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предпосылок ценностно-смыслового восприятия и понимания произведений искусства (словесного, музыкального, изобразительного),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мира в природы;</a:t>
                      </a: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Становление эстетического отношения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окружающему миру;</a:t>
                      </a: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элементарных представлений о видах искусства;</a:t>
                      </a: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Восприятие 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музыки, художественной литературы, фольклора;</a:t>
                      </a: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</a:t>
                      </a:r>
                      <a:r>
                        <a:rPr lang="ru-RU" sz="105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самостоятельнойй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творческой деятельности детей.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24818205"/>
                  </a:ext>
                </a:extLst>
              </a:tr>
              <a:tr h="1482902">
                <a:tc>
                  <a:txBody>
                    <a:bodyPr/>
                    <a:lstStyle/>
                    <a:p>
                      <a:pPr marL="457200" marR="0" lvl="0" indent="179705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Физическое развитие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Двигательной активности, в тои числе связанной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выполнением упражнений, направленных на развитие таких физических качеств, как координация и гибкость;</a:t>
                      </a: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Способность правильному формированию опорно-двигательной системы организма, развитию равновесия, координации движения, крупной и мелкой моторики обеих рук, а также с правильным, не наносящим ущерба организму, выполнением основных движений (ходьба, бег, мягкие прыжки, повороты в обе стороны);</a:t>
                      </a: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начальных представлений о некоторых видах спорта, овладение подвижными играми;; становление целенаправленности и </a:t>
                      </a:r>
                      <a:r>
                        <a:rPr lang="ru-RU" sz="105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саморегуляции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двигательной сфере;</a:t>
                      </a: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Становление ценностей здорового образа жизни, овладение нормами и правилами.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1439018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5880"/>
              </p:ext>
            </p:extLst>
          </p:nvPr>
        </p:nvGraphicFramePr>
        <p:xfrm>
          <a:off x="251520" y="260648"/>
          <a:ext cx="8712968" cy="6264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>
                  <a:extLst>
                    <a:ext uri="{9D8B030D-6E8A-4147-A177-3AD203B41FA5}">
                      <a16:colId xmlns:a16="http://schemas.microsoft.com/office/drawing/2014/main" xmlns="" val="4002833676"/>
                    </a:ext>
                  </a:extLst>
                </a:gridCol>
                <a:gridCol w="5544616">
                  <a:extLst>
                    <a:ext uri="{9D8B030D-6E8A-4147-A177-3AD203B41FA5}">
                      <a16:colId xmlns:a16="http://schemas.microsoft.com/office/drawing/2014/main" xmlns="" val="800076964"/>
                    </a:ext>
                  </a:extLst>
                </a:gridCol>
              </a:tblGrid>
              <a:tr h="729676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Пропедевтический этап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дошкольного образования детей с расстройствами аутистического спектра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49942890"/>
                  </a:ext>
                </a:extLst>
              </a:tr>
              <a:tr h="1918643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социально-коммуникативных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функций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отребности в общении;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форм коммуникации, прежде всего – устной речи (в случае необходимости альтернативные и дополнительные формы);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Понимать фронтальные инструкции;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Устанавливать и поддерживать контакт и взаимодействие с соучениками и педагогами на уроках и во внеурочное время;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Соблюдать регламент поведения в школе.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18215076"/>
                  </a:ext>
                </a:extLst>
              </a:tr>
              <a:tr h="46724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Коррекция проблемного поведения ребенка к школьному обучению 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20269964"/>
                  </a:ext>
                </a:extLst>
              </a:tr>
              <a:tr h="1190524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Организационные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проблемы перехода к обучению в школе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Адаптация ребенка к укладу школьной жизни, организации учебного процесса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(выдерживать урок, спокойно относится к чередованию уроков и перемен, правильно реагировать на звонки, правильно вести себя в различных школьных ситуациях).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42068693"/>
                  </a:ext>
                </a:extLst>
              </a:tr>
              <a:tr h="103690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Навыки самообслуживания и бытовые навыки, необходимые к началу обучения в школе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Самостоятельно разеваться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одеваться, принимать пищу, способность справляться со своими проблемами в туалете и т. д.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22368726"/>
                  </a:ext>
                </a:extLst>
              </a:tr>
              <a:tr h="921696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академических навыков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Основы обучения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детей чтению;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Основы обучения детей письму;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Основы математических представлений;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36863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409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496944" cy="4992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</a:t>
            </a:r>
          </a:p>
          <a:p>
            <a:pPr lvl="0"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Учитывая выраженные трудности с планированием собственных действий и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фиксации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внимания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последовательности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бытовых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событий,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детям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рекомендована помощь </a:t>
            </a:r>
            <a:r>
              <a:rPr lang="ru-RU" sz="1600" dirty="0" err="1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тьютора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 привлечение методов</a:t>
            </a:r>
            <a:r>
              <a:rPr lang="ru-RU" sz="1600" spc="-34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визуальной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поддержки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(визуальное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расписание,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визуальные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подсказки)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структурирование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пространства.</a:t>
            </a:r>
          </a:p>
          <a:p>
            <a:pPr lvl="0" algn="just"/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i="1" u="sng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связи</a:t>
            </a:r>
            <a:r>
              <a:rPr lang="ru-RU" sz="1600" i="1" u="sng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1600" i="1" u="sng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выраженной</a:t>
            </a:r>
            <a:r>
              <a:rPr lang="ru-RU" sz="1600" i="1" u="sng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клинической</a:t>
            </a:r>
            <a:r>
              <a:rPr lang="ru-RU" sz="1600" i="1" u="sng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i="1" u="sng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психолого-педагогической</a:t>
            </a:r>
            <a:r>
              <a:rPr lang="ru-RU" sz="1600" i="1" u="sng" spc="-33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 err="1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полиморфностью</a:t>
            </a:r>
            <a:r>
              <a:rPr lang="ru-RU" sz="1600" i="1" u="sng" spc="-6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</a:t>
            </a:r>
            <a:r>
              <a:rPr lang="ru-RU" sz="1600" i="1" u="sng" spc="-4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i="1" u="sng" spc="-4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i="1" u="sng" spc="-5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соответствии</a:t>
            </a:r>
            <a:r>
              <a:rPr lang="ru-RU" sz="1600" i="1" u="sng" spc="-5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1600" i="1" u="sng" spc="-5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положениями</a:t>
            </a:r>
            <a:r>
              <a:rPr lang="ru-RU" sz="1600" i="1" u="sng" spc="-4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ФГОС</a:t>
            </a:r>
            <a:r>
              <a:rPr lang="ru-RU" sz="1600" i="1" u="sng" spc="-6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ru-RU" sz="1600" i="1" u="sng" spc="-7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i="1" u="sng" spc="-4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примерной</a:t>
            </a:r>
            <a:r>
              <a:rPr lang="ru-RU" sz="1600" i="1" u="sng" spc="-7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ООП </a:t>
            </a:r>
            <a:r>
              <a:rPr lang="ru-RU" sz="1600" i="1" u="sng" spc="-33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ru-RU" sz="1600" i="1" u="sng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настоящая</a:t>
            </a:r>
            <a:r>
              <a:rPr lang="ru-RU" sz="1600" i="1" u="sng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Программа</a:t>
            </a:r>
            <a:r>
              <a:rPr lang="ru-RU" sz="1600" i="1" u="sng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z="1600" i="1" u="sng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u="sng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предусматривает: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жёсткого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регламентирования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коррекционно-образовательного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процесса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календарного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планирования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коррекционно-образовательной деятельности;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предусматривает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жёсткого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регламентирования</a:t>
            </a:r>
            <a:r>
              <a:rPr lang="ru-RU" sz="1600" spc="-33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режима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дня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распорядка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 с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РАС.</a:t>
            </a:r>
          </a:p>
          <a:p>
            <a:pPr lvl="0" algn="ctr"/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 оставляя специалистам Организации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пространство для гибкого планирования их деятельности, исходя из особенностей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АООП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1600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РАС)</a:t>
            </a:r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1600" dirty="0">
              <a:solidFill>
                <a:srgbClr val="4E3B30">
                  <a:shade val="75000"/>
                </a:srgb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60655" marR="102235" lvl="0" indent="450850" algn="ctr">
              <a:lnSpc>
                <a:spcPct val="115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600" b="1" i="1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Однако</a:t>
            </a:r>
            <a:r>
              <a:rPr lang="ru-RU" sz="1600" b="1" i="1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неизменными</a:t>
            </a:r>
            <a:r>
              <a:rPr lang="ru-RU" sz="1600" b="1" i="1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остаются</a:t>
            </a:r>
            <a:r>
              <a:rPr lang="ru-RU" sz="1600" b="1" i="1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интервалы</a:t>
            </a:r>
            <a:r>
              <a:rPr lang="ru-RU" sz="1600" b="1" i="1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между</a:t>
            </a:r>
            <a:r>
              <a:rPr lang="ru-RU" sz="1600" b="1" i="1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приемами</a:t>
            </a:r>
            <a:r>
              <a:rPr lang="ru-RU" sz="1600" b="1" i="1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пищи,</a:t>
            </a:r>
            <a:r>
              <a:rPr lang="ru-RU" sz="1600" b="1" i="1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время</a:t>
            </a:r>
            <a:r>
              <a:rPr lang="ru-RU" sz="1600" b="1" i="1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приема пищи; обеспечение необходимой длительности суточного сна, время отхода</a:t>
            </a:r>
            <a:r>
              <a:rPr lang="ru-RU" sz="1600" b="1" i="1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 сну; проведение</a:t>
            </a:r>
            <a:r>
              <a:rPr lang="ru-RU" sz="1600" b="1" i="1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ежедневной</a:t>
            </a:r>
            <a:r>
              <a:rPr lang="ru-RU" sz="1600" b="1" i="1" spc="5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4E3B30">
                    <a:shade val="75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прогулки.</a:t>
            </a:r>
          </a:p>
        </p:txBody>
      </p:sp>
    </p:spTree>
    <p:extLst>
      <p:ext uri="{BB962C8B-B14F-4D97-AF65-F5344CB8AC3E}">
        <p14:creationId xmlns:p14="http://schemas.microsoft.com/office/powerpoint/2010/main" val="258717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340768"/>
            <a:ext cx="4608512" cy="368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9705" algn="ctr">
              <a:lnSpc>
                <a:spcPct val="107000"/>
              </a:lnSpc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76672"/>
            <a:ext cx="8568952" cy="6170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нормативных документов и методического обеспечения:</a:t>
            </a:r>
          </a:p>
          <a:p>
            <a:pPr marL="342900" indent="-342900" algn="just">
              <a:lnSpc>
                <a:spcPct val="200000"/>
              </a:lnSpc>
              <a:buAutoNum type="arabicPeriod"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29 декабря 2012 г. № 273 – ФЗ «Об образовании в Российской Федерации»;</a:t>
            </a:r>
          </a:p>
          <a:p>
            <a:pPr marL="342900" indent="-342900" algn="just">
              <a:buAutoNum type="arabicPeriod"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24 ноября 1995 г. № 181 – ФЗ «О социальной защите инвалидов в Российской Федерации»;</a:t>
            </a:r>
          </a:p>
          <a:p>
            <a:pPr marL="342900" indent="-342900" algn="just">
              <a:buAutoNum type="arabicPeriod"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3 мая 2012 г. № 46 – ФЗ «О ратификации Конвенции о правах инвалидов»;</a:t>
            </a:r>
          </a:p>
          <a:p>
            <a:pPr marL="342900" indent="-342900" algn="just">
              <a:buAutoNum type="arabicPeriod"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образования и науки Российской Федерации от 17 октября 2013 г. № 1155 «Об утверждении федерального государственного образовательного стандарта дошкольного образования»;</a:t>
            </a:r>
          </a:p>
          <a:p>
            <a:pPr marL="342900" indent="-342900" algn="just">
              <a:buAutoNum type="arabicPeriod"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образования и науки Российской Федерации (</a:t>
            </a:r>
            <a:r>
              <a:rPr lang="ru-RU" sz="1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России) от 20 сентября 2013 г. № 1082 «Об утверждении Положения о психолого-медико-педагогической комиссии»;</a:t>
            </a:r>
          </a:p>
          <a:p>
            <a:pPr marL="342900" indent="-342900" algn="just">
              <a:buAutoNum type="arabicPeriod"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просвещения Российской Федерации от 15. 05. 2020 г. № 236 «Об утверждении порядка приема на обучение по образовательным программа дошкольного образования (с изменением и дополнениями от 08.09.2020 г.);</a:t>
            </a:r>
          </a:p>
          <a:p>
            <a:pPr marL="342900" indent="-342900" algn="just">
              <a:buAutoNum type="arabicPeriod"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просвещения Российской Федерации от 31. 07. 2020 г. № 373 «Об утверждении Порядка организации и осуществления образовательной деятельности по основным общеобразовательным программам – образовательным программа дошкольного образования»;</a:t>
            </a:r>
          </a:p>
          <a:p>
            <a:pPr marL="342900" indent="-342900" algn="just">
              <a:buAutoNum type="arabicPeriod"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Главного государственного санитарного врача Российской Федерации от 28. 09. 2020 № 28 «Об утверждении санитарных правил СП 2.4. 3648 20 «Санитарно-эпидемиологические требования к организациям воспитания и обучения, отдыха и оздоровления детей и молодежи» (Зарегистрирован 18. 12. 2020 № 61573);</a:t>
            </a:r>
          </a:p>
          <a:p>
            <a:pPr marL="342900" indent="-342900" algn="just">
              <a:buAutoNum type="arabicPeriod"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Главного государственного санитарного врача РФ от 28. 01. 2021 № 2 «Об утверждении санитарных правил и норм СанПиН 1.2.3685 – 21 «Гигиенические нормативы и требования к обеспечению безопасности и (или) безвредности для человека факторов среды обитания». (Зарегистрировано в Минюсте России 29. 01. 2021 № 62296).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84784"/>
            <a:ext cx="8458200" cy="350324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</a:p>
          <a:p>
            <a:pPr algn="ctr"/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09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AutoShape 4" descr="Картинки по запросу ребенок 3 - 4 месяцев не реагирует на зву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Картинки по запросу ребенок 3 - 4 месяцев не реагирует на зву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Картинки по запросу ребенок 3 - 4 месяцев не реагирует на зву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60375" y="620688"/>
            <a:ext cx="830244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Адаптированная основная образовательная программа (АООП)  дошкольного образования детей раннего или дошкольного возраста с расстройствами аутистического спектра (РАС) 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образовательная программа, адаптированная для детей с РАС с учетом их психофизического развития, индивидуальных возможностей, направленная на коррекцию и компенсацию нарушений развития, социальную адаптацию данной категории детей раннего и дошкольного возраста.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Одобрена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решением федерального учебно- методического объединения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общему образования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(протокол от 18 марта 2022 г. № 1/22)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02838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определяет примерное поэтапное содержание образовательных областей с учетом особенностей развития детей с РАС и динамики коррекционной работы и, в соответствии с требованиями ФГОС ДО, включает три основных раздела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/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Целевой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(включает в себя пояснительную записку, цели и задачи Программы, принципы и подходы к формированию Программы, краткую характеристику особенностей развития детей с РАС в дошкольном возрасте и их особые образовательные потребности, методические аспекты дошкольного образования детей с РАС, раскрывает его </a:t>
            </a:r>
            <a:r>
              <a:rPr lang="ru-RU" sz="1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этапность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формулирует планируемые результаты реализации программы в виде целевых ориентиров и принципы  оценивания качества образовательной деятельности по реализации программы); 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Содержательный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(описание коррекционно-развивающей работы на этапе ранней помощи и начальном этапе ДО;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на основном этапе - описание образовательной деятельности по пяти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образовательным областям, формы,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способы,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методы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средства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реализации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программы; на пропедевтическом этапе - описание подготовки детей к начальному общему образованию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представлены условия реализации Программы, ее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материально-техническое</a:t>
            </a:r>
            <a:r>
              <a:rPr lang="ru-RU" sz="1400" spc="-7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обеспечение,</a:t>
            </a:r>
            <a:r>
              <a:rPr lang="ru-RU" sz="1400" spc="-8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обеспеченность</a:t>
            </a:r>
            <a:r>
              <a:rPr lang="ru-RU" sz="1400" spc="-8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методическими</a:t>
            </a:r>
            <a:r>
              <a:rPr lang="ru-RU" sz="1400" spc="-7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материалами</a:t>
            </a:r>
            <a:r>
              <a:rPr lang="ru-RU" sz="1400" spc="-34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средствами обучения и воспитания, распорядок и/или режим дня, особенности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 предметно-пространственной развивающей среды, а также </a:t>
            </a:r>
            <a:r>
              <a:rPr lang="ru-RU" sz="14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психолого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-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педагогические, кадровые и финансовые условия реализации программы. В части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финансовых условий описаны особенности финансово-экономического обеспечения</a:t>
            </a:r>
            <a:r>
              <a:rPr lang="ru-RU" sz="1400" spc="-33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дошкольного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раннего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дошкольного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возраста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РАС,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дано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определение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нормативных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затрат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оказание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государственной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услуги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ru-RU" sz="14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данной категории</a:t>
            </a:r>
            <a:r>
              <a:rPr lang="ru-RU" sz="14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детей). 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655" marR="99060" lvl="0" indent="450850" algn="just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Программа также содержит рекомендации по оцениванию её достижений в</a:t>
            </a:r>
            <a:r>
              <a:rPr lang="ru-RU" sz="14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форме</a:t>
            </a:r>
            <a:r>
              <a:rPr lang="ru-RU" sz="14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педагогической</a:t>
            </a:r>
            <a:r>
              <a:rPr lang="ru-RU" sz="14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4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психологической</a:t>
            </a:r>
            <a:r>
              <a:rPr lang="ru-RU" sz="14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диагностики</a:t>
            </a:r>
            <a:r>
              <a:rPr lang="ru-RU" sz="14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</a:t>
            </a:r>
            <a:r>
              <a:rPr lang="ru-RU" sz="14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детей,</a:t>
            </a:r>
            <a:r>
              <a:rPr lang="ru-RU" sz="14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14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также</a:t>
            </a:r>
            <a:r>
              <a:rPr lang="ru-RU" sz="14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качества</a:t>
            </a:r>
            <a:r>
              <a:rPr lang="ru-RU" sz="1400" b="1" i="1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реализации</a:t>
            </a:r>
            <a:r>
              <a:rPr lang="ru-RU" sz="1400" b="1" i="1" spc="-1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образовательной</a:t>
            </a:r>
            <a:r>
              <a:rPr lang="ru-RU" sz="1400" b="1" i="1" spc="-1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программы</a:t>
            </a:r>
            <a:r>
              <a:rPr lang="ru-RU" sz="1400" b="1" i="1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дошкольной</a:t>
            </a:r>
            <a:r>
              <a:rPr lang="ru-RU" sz="1400" b="1" i="1" spc="-1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организации.</a:t>
            </a:r>
          </a:p>
          <a:p>
            <a:pPr marL="160655" marR="99060" lvl="0" indent="450850" algn="just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Программа</a:t>
            </a:r>
            <a:r>
              <a:rPr lang="ru-RU" sz="14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завершается</a:t>
            </a:r>
            <a:r>
              <a:rPr lang="ru-RU" sz="14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четырьмя</a:t>
            </a:r>
            <a:r>
              <a:rPr lang="ru-RU" sz="14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приложениями,</a:t>
            </a:r>
            <a:r>
              <a:rPr lang="ru-RU" sz="14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включая</a:t>
            </a:r>
            <a:r>
              <a:rPr lang="ru-RU" sz="14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список</a:t>
            </a:r>
            <a:r>
              <a:rPr lang="ru-RU" sz="14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используемых сокращений и словарь терминов. </a:t>
            </a:r>
            <a:endParaRPr lang="ru-RU" sz="1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85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Прямоугольник 1023"/>
          <p:cNvSpPr/>
          <p:nvPr/>
        </p:nvSpPr>
        <p:spPr>
          <a:xfrm>
            <a:off x="899592" y="1124744"/>
            <a:ext cx="7331588" cy="3730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ЦЕЛЕВОЙ РАЗДЕЛ</a:t>
            </a:r>
          </a:p>
          <a:p>
            <a:pPr indent="449580"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является обеспечение реализации коррекционно-образовательной составляющей комплексного психолого-педагогического и медико-социального сопровождения детей с расстройствами аутистического спектра (РАС) для достижения возможно более высокого уровня социальной адаптации и социализации, самостоятельности и независимости, достойного качества жизни.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45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795637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9705" algn="just">
              <a:spcAft>
                <a:spcPts val="0"/>
              </a:spcAft>
              <a:tabLst>
                <a:tab pos="180340" algn="l"/>
              </a:tabLs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Цель АООП достигается путем решения следующих задач в соответствии с</a:t>
            </a:r>
            <a:b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ФГОС 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ДО:</a:t>
            </a: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"/>
              <a:tabLst>
                <a:tab pos="-180340" algn="l"/>
                <a:tab pos="18034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Осуществлять комплексное сопровождение аутичных детей дошкольного возраста, включая коррекцию и(или) компенсацию основных нарушений, обусловленных аутизмом, а также других сопутствующих нарушений развития различного генеза;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"/>
              <a:tabLst>
                <a:tab pos="-180340" algn="l"/>
                <a:tab pos="18034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Оказывать специализированную комплексную помощь в освоении содержания образования;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"/>
              <a:tabLst>
                <a:tab pos="-180340" algn="l"/>
                <a:tab pos="18034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Обеспечивать охрану и укрепление физического и психического здоровья детей с РАС;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"/>
              <a:tabLst>
                <a:tab pos="-180340" algn="l"/>
                <a:tab pos="18034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Обеспечивать преемственность целей, задач и содержания образования, реализуемых в соответствии с основными образовательными программами дошкольного и начального общего образования;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"/>
              <a:tabLst>
                <a:tab pos="-180340" algn="l"/>
                <a:tab pos="18034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создавать на основе результатов коррекционно-образовательного процесса благоприятных условий развития детей с РАС в соответствии с их возможностями, индивидуальными особенностями и склонностями, развития способностей и творческого потенциала каждого ребёнка;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"/>
              <a:tabLst>
                <a:tab pos="-180340" algn="l"/>
                <a:tab pos="18034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Объединять коррекционные и общеразвивающие аспекты обучения и воспитания в целостный образовательный процесс на основе социокультурных ценностей и принятых в обществе правил и норм поведения в интересах человека, семьи, общества;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"/>
              <a:tabLst>
                <a:tab pos="-180340" algn="l"/>
                <a:tab pos="18034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Формировать личность ребёнка с аутизмом, в том числе ценности здорового образа жизни, развития их социальных, нравственных, эстетических, интеллектуальных, физических качеств, инициативности, самостоятельности и ответственности ребенка, формирования предпосылок учебной деятельности;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"/>
              <a:tabLst>
                <a:tab pos="-180340" algn="l"/>
                <a:tab pos="18034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Обеспечивать вариативность образовательной траектории дошкольного уровня с учётом особенностей развития детей с аутизмом, включая выраженную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полиморфность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РАС;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"/>
              <a:tabLst>
                <a:tab pos="-180340" algn="l"/>
                <a:tab pos="18034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формировать социокультурную среду, соответствующую индивидуальным и психофизическим особенностям детей с РАС;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"/>
              <a:tabLst>
                <a:tab pos="-180340" algn="l"/>
                <a:tab pos="18034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осуществлять сотрудничество с семьёй, в которой есть ребёнок с аутизмом, обеспечения психолого-педагогической поддержки такой семьи, повышения компетенции родителей (законных представителей) в вопросах особенностей развития детей с РАС и основах их комплексного сопровождения.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48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51520" y="476672"/>
            <a:ext cx="8496944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дошкольного образования и особенности развития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РАС в дошкольном возрасте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разнообразия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уникальности 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самоценности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детства как важного этапа в общем развитии человека,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самоценность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детства - понимание (рассмотрение) детства как периода жизни, значимого самого по себе, без всяких условий; значимого тем, что происходит с ребенком сейчас, а не тем, что этот период есть период подготовки к следующему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Позитивная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ребёнка;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Личностно-развивающий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гуманистический характер взаимодействия взрослых (родителей (законных представителей), педагогических и иных работников Организации)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детей;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сотрудничество детей и взрослых, признание ребёнка полноценным участником (субъектом) образовательных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отношений;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с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семьёй;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Сетевое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организациями образования, здравоохранения, социальной защиты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населения;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Индивидуализация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образования;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Возрастная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адекватность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образования;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образование;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Полнота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и интеграция отдельных образовательных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областей;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Инвариантность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ценностей и целей при вариативности средств реализации и достижения целей Программы.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27584" y="836712"/>
            <a:ext cx="734481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Особые образовательные потребности обучающихся с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РАС:</a:t>
            </a:r>
          </a:p>
          <a:p>
            <a:pPr algn="just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и(или) компенсация особенностей восприятия и усвоения пространственно-временных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характеристик;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(смягчение) дефицита и(или) искаженности потребности в вербальном и невербальном общении и развивающихся вторично (или сочетанных) нарушений форм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коммуникации;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предпосылок для понимания мотивов, лежащих в основе поступков, действий, поведения других людей, для развития социального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взаимодействия;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смягчение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обусловленных аутизмом особенностей поведения, затрудняющих учебный процесс, взаимодействие с другими людьми, в тяжелых случаях — пребывание в обществе, в коллективе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064896" cy="5810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i="1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6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lvl="0" algn="just"/>
            <a:r>
              <a:rPr lang="ru-RU" sz="16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</a:t>
            </a:r>
            <a:r>
              <a:rPr lang="ru-RU" sz="1600" i="1" spc="5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клиническом</a:t>
            </a:r>
            <a:r>
              <a:rPr lang="ru-RU" sz="1600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отношении</a:t>
            </a:r>
            <a:r>
              <a:rPr lang="ru-RU" sz="1600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расстройства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аутистического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спектра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действующей</a:t>
            </a:r>
            <a:r>
              <a:rPr lang="ru-RU" sz="1600" spc="-4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spc="-5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lang="ru-RU" sz="1600" spc="-5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ru-RU" sz="1600" spc="-5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Международной</a:t>
            </a:r>
            <a:r>
              <a:rPr lang="ru-RU" sz="1600" spc="-6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классификации</a:t>
            </a:r>
            <a:r>
              <a:rPr lang="ru-RU" sz="1600" spc="-7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болезней</a:t>
            </a:r>
            <a:r>
              <a:rPr lang="ru-RU" sz="1600" spc="-6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МКБ-10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относятся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диагностической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F84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«Общие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расстройства развития» и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включает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диагностических</a:t>
            </a:r>
            <a:r>
              <a:rPr lang="ru-RU" sz="1600" spc="-8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категории</a:t>
            </a:r>
            <a:r>
              <a:rPr lang="ru-RU" sz="1600" spc="-5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sz="1600" spc="-2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F84:</a:t>
            </a:r>
            <a:r>
              <a:rPr lang="ru-RU" sz="1600" spc="-8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детский</a:t>
            </a:r>
            <a:r>
              <a:rPr lang="ru-RU" sz="1600" spc="-5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аутизм</a:t>
            </a:r>
            <a:r>
              <a:rPr lang="ru-RU" sz="1600" spc="-5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(F84.0),</a:t>
            </a:r>
            <a:r>
              <a:rPr lang="ru-RU" sz="1600" spc="-5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атипичный</a:t>
            </a:r>
            <a:r>
              <a:rPr lang="ru-RU" sz="1600" spc="-5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аутизм</a:t>
            </a:r>
            <a:r>
              <a:rPr lang="ru-RU" sz="1600" spc="-5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(F84.1)</a:t>
            </a:r>
            <a:r>
              <a:rPr lang="ru-RU" sz="1600" spc="-34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синдром </a:t>
            </a:r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Аспергера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(F84.5)</a:t>
            </a:r>
            <a:r>
              <a:rPr lang="ru-RU" sz="1600" baseline="30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Чётких границ между указанными диагностическими</a:t>
            </a:r>
            <a:r>
              <a:rPr lang="ru-RU" sz="1600" spc="-33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категориями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нет,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классификация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оказалась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ограниченно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применимой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медицине и совсем неприменимой в образовательных целях.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655" marR="93345" lvl="0" indent="450850" algn="just">
              <a:lnSpc>
                <a:spcPct val="115000"/>
              </a:lnSpc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Дифференциация образовательного процесса опирается на выделение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определённых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подгрупп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основе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особенностей,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непосредственно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связанных с аутизмом и им обусловленных. Для этой цели выделена классификация,</a:t>
            </a:r>
            <a:r>
              <a:rPr lang="ru-RU" sz="1600" spc="-4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использованная</a:t>
            </a:r>
            <a:r>
              <a:rPr lang="ru-RU" sz="1600" spc="-5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spc="-4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DSM-5</a:t>
            </a:r>
            <a:r>
              <a:rPr lang="ru-RU" sz="1600" spc="-5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(и,</a:t>
            </a:r>
            <a:r>
              <a:rPr lang="ru-RU" sz="1600" spc="-4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ru-RU" sz="1600" spc="-8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ожидается,</a:t>
            </a:r>
            <a:r>
              <a:rPr lang="ru-RU" sz="1600" spc="-7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аналогичная</a:t>
            </a:r>
            <a:r>
              <a:rPr lang="ru-RU" sz="1600" spc="-4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1600" spc="-7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близкая</a:t>
            </a:r>
            <a:r>
              <a:rPr lang="ru-RU" sz="1600" spc="-34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ней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будет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МКБ-11),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основе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которой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тяжесть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расстройств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степень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необходимой поддержки (коррекции):</a:t>
            </a:r>
          </a:p>
          <a:p>
            <a:pPr marL="685800" lvl="1" indent="-228600" algn="just">
              <a:buFontTx/>
              <a:buAutoNum type="arabicPeriod"/>
            </a:pP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Наиболее тяжёлый третий уровень –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потребность в очень существенной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поддержке;</a:t>
            </a:r>
          </a:p>
          <a:p>
            <a:pPr marL="685800" lvl="1" indent="-228600" algn="just">
              <a:buFontTx/>
              <a:buAutoNum type="arabicPeriod"/>
            </a:pP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Второй</a:t>
            </a:r>
            <a:r>
              <a:rPr lang="ru-RU" sz="1600" b="1" i="1" spc="18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  <a:r>
              <a:rPr lang="ru-RU" sz="1600" b="1" i="1" spc="22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600" b="1" i="1" spc="19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потребность</a:t>
            </a:r>
            <a:r>
              <a:rPr lang="ru-RU" sz="1600" spc="21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spc="15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существенной</a:t>
            </a:r>
            <a:r>
              <a:rPr lang="ru-RU" sz="1600" spc="18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поддержке;</a:t>
            </a:r>
          </a:p>
          <a:p>
            <a:pPr marL="685800" lvl="1" indent="-228600" algn="just">
              <a:buFontTx/>
              <a:buAutoNum type="arabicPeriod"/>
            </a:pP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Первый</a:t>
            </a:r>
            <a:r>
              <a:rPr lang="ru-RU" sz="16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  <a:r>
              <a:rPr lang="ru-RU" sz="16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6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потребность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поддержке.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655" marR="93345" lvl="0" indent="450850" algn="just">
              <a:lnSpc>
                <a:spcPct val="115000"/>
              </a:lnSpc>
            </a:pP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655" marR="93345" lvl="0" indent="450850" algn="ctr">
              <a:lnSpc>
                <a:spcPct val="115000"/>
              </a:lnSpc>
            </a:pP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Следует учесть, что к детям младенческого и</a:t>
            </a:r>
            <a:r>
              <a:rPr lang="ru-RU" sz="1600" b="1" i="1" spc="-33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раннего</a:t>
            </a:r>
            <a:r>
              <a:rPr lang="ru-RU" sz="1600" b="1" i="1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возраста</a:t>
            </a:r>
            <a:r>
              <a:rPr lang="ru-RU" sz="16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</a:t>
            </a:r>
            <a:r>
              <a:rPr lang="ru-RU" sz="16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классификация</a:t>
            </a:r>
            <a:r>
              <a:rPr lang="ru-RU" sz="1600" b="1" i="1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ограниченно</a:t>
            </a:r>
            <a:r>
              <a:rPr lang="ru-RU" sz="1600" b="1" i="1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приложима.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9963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23528" y="692696"/>
            <a:ext cx="8424936" cy="368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179705" algn="just">
              <a:lnSpc>
                <a:spcPct val="107000"/>
              </a:lnSpc>
              <a:spcAft>
                <a:spcPts val="0"/>
              </a:spcAft>
            </a:pP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492076"/>
              </p:ext>
            </p:extLst>
          </p:nvPr>
        </p:nvGraphicFramePr>
        <p:xfrm>
          <a:off x="497144" y="260648"/>
          <a:ext cx="8251320" cy="6118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9">
                  <a:extLst>
                    <a:ext uri="{9D8B030D-6E8A-4147-A177-3AD203B41FA5}">
                      <a16:colId xmlns:a16="http://schemas.microsoft.com/office/drawing/2014/main" xmlns="" val="135205970"/>
                    </a:ext>
                  </a:extLst>
                </a:gridCol>
                <a:gridCol w="6379111">
                  <a:extLst>
                    <a:ext uri="{9D8B030D-6E8A-4147-A177-3AD203B41FA5}">
                      <a16:colId xmlns:a16="http://schemas.microsoft.com/office/drawing/2014/main" xmlns="" val="2868988425"/>
                    </a:ext>
                  </a:extLst>
                </a:gridCol>
              </a:tblGrid>
              <a:tr h="16113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Тяжесть расстройства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Степень</a:t>
                      </a:r>
                      <a:r>
                        <a:rPr kumimoji="0" lang="ru-RU" sz="1400" b="1" i="0" u="none" strike="noStrike" kern="1200" cap="none" spc="5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необходимой поддержки (коррекции)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61469055"/>
                  </a:ext>
                </a:extLst>
              </a:tr>
              <a:tr h="526416"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Наиболее тяжёлый </a:t>
                      </a:r>
                      <a:r>
                        <a:rPr lang="ru-RU" sz="10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третий уровень – </a:t>
                      </a:r>
                      <a:r>
                        <a:rPr lang="ru-RU" sz="1000" b="0" i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потребность в очень существенной</a:t>
                      </a:r>
                      <a:r>
                        <a:rPr lang="ru-RU" sz="1000" b="0" i="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b="0" i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поддержке.</a:t>
                      </a:r>
                      <a:r>
                        <a:rPr lang="ru-RU" sz="1000" b="0" i="0" spc="1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10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0655" marR="99695" indent="4508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тяжелой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недостаточностью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речевых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неречевых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навыков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общения,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что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приводит</a:t>
                      </a:r>
                      <a:r>
                        <a:rPr lang="ru-RU" sz="1000" spc="-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 серьёзным</a:t>
                      </a:r>
                      <a:r>
                        <a:rPr lang="ru-RU" sz="1000" spc="1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нарушениям</a:t>
                      </a:r>
                      <a:r>
                        <a:rPr lang="ru-RU" sz="1000" spc="1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</a:t>
                      </a:r>
                      <a:r>
                        <a:rPr lang="ru-RU" sz="1000" spc="-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функционировании;</a:t>
                      </a:r>
                    </a:p>
                    <a:p>
                      <a:pPr marL="160655" marR="92710" indent="450850" algn="just">
                        <a:lnSpc>
                          <a:spcPct val="115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крайне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ограниченной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возможностью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инициировать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социальные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взаимодействия</a:t>
                      </a:r>
                      <a:r>
                        <a:rPr lang="ru-RU" sz="1000" spc="-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</a:t>
                      </a:r>
                      <a:r>
                        <a:rPr lang="ru-RU" sz="1000" spc="-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минимальный</a:t>
                      </a:r>
                      <a:r>
                        <a:rPr lang="ru-RU" sz="1000" spc="-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ответ</a:t>
                      </a:r>
                      <a:r>
                        <a:rPr lang="ru-RU" sz="1000" spc="-1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 социальные</a:t>
                      </a:r>
                      <a:r>
                        <a:rPr lang="ru-RU" sz="1000" spc="-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инициативы</a:t>
                      </a:r>
                      <a:r>
                        <a:rPr lang="ru-RU" sz="1000" spc="-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других;</a:t>
                      </a:r>
                    </a:p>
                    <a:p>
                      <a:pPr marL="160655" marR="90805" indent="4508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отсутствием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гибкости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поведения,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значительными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трудностями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приспособлением к переменам и изменениям или ограниченные / повторяющиеся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поведения, которые мешают и существенно затрудняют функционирование во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всех</a:t>
                      </a:r>
                      <a:r>
                        <a:rPr lang="ru-RU" sz="1000" spc="-2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сферах;</a:t>
                      </a:r>
                    </a:p>
                    <a:p>
                      <a:pPr marL="160655" marR="100330" indent="450850" algn="just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сильный стресс и/или выраженные затруднения при смене деятельности или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переключении внимания.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33304397"/>
                  </a:ext>
                </a:extLst>
              </a:tr>
              <a:tr h="569068">
                <a:tc>
                  <a:txBody>
                    <a:bodyPr/>
                    <a:lstStyle/>
                    <a:p>
                      <a:pPr algn="ctr"/>
                      <a:r>
                        <a:rPr lang="ru-RU" sz="10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Второй</a:t>
                      </a:r>
                      <a:r>
                        <a:rPr lang="ru-RU" sz="1000" b="1" i="1" spc="18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уровень</a:t>
                      </a:r>
                      <a:r>
                        <a:rPr lang="ru-RU" sz="1000" b="1" i="1" spc="22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–</a:t>
                      </a:r>
                      <a:r>
                        <a:rPr lang="ru-RU" sz="1000" b="1" i="1" spc="19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b="0" i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потребность</a:t>
                      </a:r>
                      <a:r>
                        <a:rPr lang="ru-RU" sz="1000" b="0" i="0" spc="21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b="0" i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</a:t>
                      </a:r>
                      <a:r>
                        <a:rPr lang="ru-RU" sz="1000" b="0" i="0" spc="15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b="0" i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существенной</a:t>
                      </a:r>
                      <a:r>
                        <a:rPr lang="ru-RU" sz="1000" b="0" i="0" spc="18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b="0" i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поддержке</a:t>
                      </a:r>
                      <a:endParaRPr lang="ru-RU" sz="10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11505" marR="90170" algn="just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</a:t>
                      </a:r>
                      <a:r>
                        <a:rPr lang="ru-RU" sz="1000" spc="-1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заметной недостаточности речевых</a:t>
                      </a:r>
                      <a:r>
                        <a:rPr lang="ru-RU" sz="1000" spc="-2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</a:t>
                      </a:r>
                      <a:r>
                        <a:rPr lang="ru-RU" sz="1000" spc="-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неречевых</a:t>
                      </a:r>
                      <a:r>
                        <a:rPr lang="ru-RU" sz="1000" spc="-2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навыков</a:t>
                      </a:r>
                      <a:r>
                        <a:rPr lang="ru-RU" sz="1000" spc="-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общения;</a:t>
                      </a:r>
                    </a:p>
                    <a:p>
                      <a:pPr marL="160655" marR="91440" indent="4508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выраженных затруднениях в социальном общении и взаимодействии даже при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наличии поддержки;</a:t>
                      </a:r>
                    </a:p>
                    <a:p>
                      <a:pPr marL="160655" marR="100330" indent="4508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ограниченном инициировании социальных взаимодействий и ограниченном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или</a:t>
                      </a:r>
                      <a:r>
                        <a:rPr lang="ru-RU" sz="1000" spc="-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ненормальном реагировании</a:t>
                      </a:r>
                      <a:r>
                        <a:rPr lang="ru-RU" sz="1000" spc="-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социальные инициативы</a:t>
                      </a:r>
                      <a:r>
                        <a:rPr lang="ru-RU" sz="1000" spc="-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других;</a:t>
                      </a:r>
                    </a:p>
                    <a:p>
                      <a:pPr marL="160655" marR="97790" indent="4508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</a:t>
                      </a:r>
                      <a:r>
                        <a:rPr lang="ru-RU" sz="1000" spc="-5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отсутствии</a:t>
                      </a:r>
                      <a:r>
                        <a:rPr lang="ru-RU" sz="1000" spc="-3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гибкости</a:t>
                      </a:r>
                      <a:r>
                        <a:rPr lang="ru-RU" sz="1000" spc="-2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</a:t>
                      </a:r>
                      <a:r>
                        <a:rPr lang="ru-RU" sz="1000" spc="-4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поведении,</a:t>
                      </a:r>
                      <a:r>
                        <a:rPr lang="ru-RU" sz="1000" spc="-3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трудностях</a:t>
                      </a:r>
                      <a:r>
                        <a:rPr lang="ru-RU" sz="1000" spc="-6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</a:t>
                      </a:r>
                      <a:r>
                        <a:rPr lang="ru-RU" sz="1000" spc="-2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приспособлении</a:t>
                      </a:r>
                      <a:r>
                        <a:rPr lang="ru-RU" sz="1000" spc="-4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</a:t>
                      </a:r>
                      <a:r>
                        <a:rPr lang="ru-RU" sz="1000" spc="-4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переменам</a:t>
                      </a:r>
                      <a:r>
                        <a:rPr lang="ru-RU" sz="1000" spc="-33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изменениям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или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ограниченные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/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повторяющиеся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поведения,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которые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проявляются с достаточной частотой и заметны стороннему наблюдателю, а также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мешают</a:t>
                      </a:r>
                      <a:r>
                        <a:rPr lang="ru-RU" sz="1000" spc="-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функционированию</a:t>
                      </a:r>
                      <a:r>
                        <a:rPr lang="ru-RU" sz="1000" spc="1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различных</a:t>
                      </a:r>
                      <a:r>
                        <a:rPr lang="ru-RU" sz="1000" spc="-2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ситуациях;</a:t>
                      </a:r>
                    </a:p>
                    <a:p>
                      <a:pPr marL="160655" marR="100965" indent="4508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заметном стрессе и/или выраженных затруднениях при смене деятельности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или переключении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внимания.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9596515"/>
                  </a:ext>
                </a:extLst>
              </a:tr>
              <a:tr h="646098">
                <a:tc>
                  <a:txBody>
                    <a:bodyPr/>
                    <a:lstStyle/>
                    <a:p>
                      <a:pPr algn="ctr"/>
                      <a:r>
                        <a:rPr lang="ru-RU" sz="10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Первый</a:t>
                      </a:r>
                      <a:r>
                        <a:rPr lang="ru-RU" sz="1000" b="1" i="1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уровень</a:t>
                      </a:r>
                      <a:r>
                        <a:rPr lang="ru-RU" sz="1000" b="1" i="1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–</a:t>
                      </a:r>
                      <a:r>
                        <a:rPr lang="ru-RU" sz="1000" b="1" i="1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b="1" i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потребность</a:t>
                      </a:r>
                      <a:r>
                        <a:rPr lang="ru-RU" sz="1000" b="1" i="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b="1" i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</a:t>
                      </a:r>
                      <a:r>
                        <a:rPr lang="ru-RU" sz="1000" b="1" i="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b="1" i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поддержке</a:t>
                      </a:r>
                      <a:endParaRPr lang="ru-RU" sz="10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0655" marR="96520" indent="4508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без</a:t>
                      </a:r>
                      <a:r>
                        <a:rPr lang="ru-RU" sz="1000" spc="-6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поддержки</a:t>
                      </a:r>
                      <a:r>
                        <a:rPr lang="ru-RU" sz="1000" spc="-6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</a:t>
                      </a:r>
                      <a:r>
                        <a:rPr lang="ru-RU" sz="1000" spc="-5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содействия</a:t>
                      </a:r>
                      <a:r>
                        <a:rPr lang="ru-RU" sz="1000" spc="-5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недостаточность</a:t>
                      </a:r>
                      <a:r>
                        <a:rPr lang="ru-RU" sz="1000" spc="-7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социального</a:t>
                      </a:r>
                      <a:r>
                        <a:rPr lang="ru-RU" sz="1000" spc="-6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общения</a:t>
                      </a:r>
                      <a:r>
                        <a:rPr lang="ru-RU" sz="1000" spc="-6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приводит</a:t>
                      </a:r>
                      <a:r>
                        <a:rPr lang="ru-RU" sz="1000" spc="-6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</a:t>
                      </a:r>
                      <a:r>
                        <a:rPr lang="ru-RU" sz="1000" spc="-34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заметным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нарушениям;</a:t>
                      </a:r>
                    </a:p>
                    <a:p>
                      <a:pPr marL="160655" marR="96520" indent="4508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сложности с инициированием социальных взаимодействий, нетипичные или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неудачные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реакции на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обращения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 стороны окружающих;</a:t>
                      </a:r>
                    </a:p>
                    <a:p>
                      <a:pPr marL="611505" indent="450850" algn="just">
                        <a:lnSpc>
                          <a:spcPts val="1605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сниженный</a:t>
                      </a:r>
                      <a:r>
                        <a:rPr lang="ru-RU" sz="1000" spc="-3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интерес</a:t>
                      </a:r>
                      <a:r>
                        <a:rPr lang="ru-RU" sz="1000" spc="-2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</a:t>
                      </a:r>
                      <a:r>
                        <a:rPr lang="ru-RU" sz="1000" spc="-3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социальным</a:t>
                      </a:r>
                      <a:r>
                        <a:rPr lang="ru-RU" sz="1000" spc="-3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взаимодействиям;</a:t>
                      </a:r>
                    </a:p>
                    <a:p>
                      <a:pPr marL="160655" marR="88900" indent="450850" algn="just">
                        <a:lnSpc>
                          <a:spcPct val="115000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негибкое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поведение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препятствует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функционированию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разных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ситуациях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(недостаточный</a:t>
                      </a:r>
                      <a:r>
                        <a:rPr lang="ru-RU" sz="1000" spc="2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уровень</a:t>
                      </a:r>
                      <a:r>
                        <a:rPr lang="ru-RU" sz="1000" spc="-1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генерализации</a:t>
                      </a:r>
                      <a:r>
                        <a:rPr lang="ru-RU" sz="1000" spc="2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навыков</a:t>
                      </a:r>
                      <a:r>
                        <a:rPr lang="ru-RU" sz="1000" spc="-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 умений);</a:t>
                      </a:r>
                    </a:p>
                    <a:p>
                      <a:pPr marL="611505" marR="100330" indent="4508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сложности с переключением от одного вида деятельности к другому;</a:t>
                      </a:r>
                      <a:r>
                        <a:rPr lang="ru-RU" sz="1000" spc="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проблемы</a:t>
                      </a:r>
                      <a:r>
                        <a:rPr lang="ru-RU" sz="1000" spc="15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</a:t>
                      </a:r>
                      <a:r>
                        <a:rPr lang="ru-RU" sz="1000" spc="16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организацией</a:t>
                      </a:r>
                      <a:r>
                        <a:rPr lang="ru-RU" sz="1000" spc="15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</a:t>
                      </a:r>
                      <a:r>
                        <a:rPr lang="ru-RU" sz="1000" spc="15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планированием,</a:t>
                      </a:r>
                      <a:r>
                        <a:rPr lang="ru-RU" sz="1000" spc="16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препятствующие</a:t>
                      </a:r>
                      <a:r>
                        <a:rPr lang="ru-RU" sz="1000" spc="16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независимости</a:t>
                      </a:r>
                    </a:p>
                    <a:p>
                      <a:pPr marL="160655" indent="450850" algn="just">
                        <a:lnSpc>
                          <a:spcPts val="1595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поведения</a:t>
                      </a:r>
                      <a:r>
                        <a:rPr lang="ru-RU" sz="1000" spc="-3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</a:t>
                      </a:r>
                      <a:r>
                        <a:rPr lang="ru-RU" sz="1000" spc="-4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деятельности.</a:t>
                      </a:r>
                    </a:p>
                    <a:p>
                      <a:pPr algn="ctr"/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78609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514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5032</TotalTime>
  <Words>2389</Words>
  <Application>Microsoft Office PowerPoint</Application>
  <PresentationFormat>Экран (4:3)</PresentationFormat>
  <Paragraphs>199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Calibri</vt:lpstr>
      <vt:lpstr>Franklin Gothic Book</vt:lpstr>
      <vt:lpstr>Franklin Gothic Medium</vt:lpstr>
      <vt:lpstr>Times New Roman</vt:lpstr>
      <vt:lpstr>Wingdings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Наследственные формы нарушений опорно-двигательного аппарата у детей.</dc:title>
  <dc:creator>Алёнка</dc:creator>
  <cp:lastModifiedBy>Учетная запись Майкрософт</cp:lastModifiedBy>
  <cp:revision>189</cp:revision>
  <cp:lastPrinted>2018-03-12T02:44:38Z</cp:lastPrinted>
  <dcterms:created xsi:type="dcterms:W3CDTF">2015-06-07T08:54:02Z</dcterms:created>
  <dcterms:modified xsi:type="dcterms:W3CDTF">2022-11-18T03:34:17Z</dcterms:modified>
</cp:coreProperties>
</file>