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1" r:id="rId2"/>
    <p:sldId id="277" r:id="rId3"/>
    <p:sldId id="292" r:id="rId4"/>
    <p:sldId id="280" r:id="rId5"/>
    <p:sldId id="290" r:id="rId6"/>
    <p:sldId id="288" r:id="rId7"/>
    <p:sldId id="286" r:id="rId8"/>
    <p:sldId id="294" r:id="rId9"/>
    <p:sldId id="278" r:id="rId10"/>
    <p:sldId id="298" r:id="rId11"/>
    <p:sldId id="295" r:id="rId12"/>
    <p:sldId id="296" r:id="rId13"/>
    <p:sldId id="287" r:id="rId14"/>
    <p:sldId id="301" r:id="rId15"/>
    <p:sldId id="300" r:id="rId16"/>
    <p:sldId id="281" r:id="rId17"/>
    <p:sldId id="282" r:id="rId18"/>
    <p:sldId id="283" r:id="rId19"/>
    <p:sldId id="284" r:id="rId20"/>
    <p:sldId id="289" r:id="rId21"/>
    <p:sldId id="29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6962" autoAdjust="0"/>
  </p:normalViewPr>
  <p:slideViewPr>
    <p:cSldViewPr>
      <p:cViewPr varScale="1">
        <p:scale>
          <a:sx n="80" d="100"/>
          <a:sy n="80" d="100"/>
        </p:scale>
        <p:origin x="60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1CF67-F127-4113-A6E9-12A558088CF1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4B19B-C895-4A8C-90C3-63180CAD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382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06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0467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811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3958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631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782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932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571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7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861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500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617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612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3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424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02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6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</a:rPr>
              <a:t>Звуки [С</a:t>
            </a:r>
            <a:r>
              <a:rPr lang="ru-RU" sz="6000" b="1" dirty="0">
                <a:solidFill>
                  <a:schemeClr val="accent5">
                    <a:lumMod val="50000"/>
                  </a:schemeClr>
                </a:solidFill>
              </a:rPr>
              <a:t>] </a:t>
            </a: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</a:rPr>
              <a:t>и [С'].  </a:t>
            </a: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</a:rPr>
              <a:t>Слова омонимы.</a:t>
            </a:r>
            <a:endParaRPr lang="ru-RU" sz="6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797152"/>
            <a:ext cx="3096344" cy="151216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Подготовила: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учитель-логопед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Шумилина О.В.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806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571500"/>
            <a:ext cx="85725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06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404664"/>
            <a:ext cx="7562801" cy="59046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b="1" dirty="0" smtClean="0"/>
              <a:t>Часто можно услышать: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«НАШЛА КОСА НА КАМЕНЬ»</a:t>
            </a:r>
            <a:r>
              <a:rPr lang="ru-RU" b="1" dirty="0" smtClean="0"/>
              <a:t>. Но что это означает?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	Коса </a:t>
            </a:r>
            <a:r>
              <a:rPr lang="ru-RU" b="1" dirty="0"/>
              <a:t>– сельскохозяйственный </a:t>
            </a:r>
            <a:r>
              <a:rPr lang="ru-RU" b="1" dirty="0" smtClean="0"/>
              <a:t>инструмент, </a:t>
            </a:r>
            <a:r>
              <a:rPr lang="ru-RU" b="1" dirty="0"/>
              <a:t>который </a:t>
            </a:r>
            <a:r>
              <a:rPr lang="ru-RU" b="1" dirty="0" smtClean="0"/>
              <a:t>используют </a:t>
            </a:r>
            <a:r>
              <a:rPr lang="ru-RU" b="1" dirty="0"/>
              <a:t>для покоса </a:t>
            </a:r>
            <a:r>
              <a:rPr lang="ru-RU" b="1" dirty="0" smtClean="0"/>
              <a:t>травы</a:t>
            </a:r>
            <a:r>
              <a:rPr lang="ru-RU" b="1" dirty="0"/>
              <a:t>. Нередко при работе коса упирается в лежащий в высокой траве камень. Мелкий камешек отлетит в сторону, а крупный — станет препятствием, застопорит работу и может сломать инструмент.</a:t>
            </a:r>
            <a:br>
              <a:rPr lang="ru-RU" b="1" dirty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49579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	</a:t>
            </a:r>
            <a:r>
              <a:rPr lang="ru-RU" dirty="0" smtClean="0"/>
              <a:t>На </a:t>
            </a:r>
            <a:r>
              <a:rPr lang="ru-RU" dirty="0"/>
              <a:t>основе такого образного сравнения столкновения металла и камня появилось понятие «нашла коса на камень</a:t>
            </a:r>
            <a:r>
              <a:rPr lang="ru-RU" dirty="0" smtClean="0"/>
              <a:t>».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	Этот </a:t>
            </a:r>
            <a:r>
              <a:rPr lang="ru-RU" dirty="0"/>
              <a:t>фразеологизм </a:t>
            </a:r>
            <a:r>
              <a:rPr lang="ru-RU" dirty="0" smtClean="0"/>
              <a:t>— устойчивое выражение,  </a:t>
            </a:r>
            <a:r>
              <a:rPr lang="ru-RU" dirty="0"/>
              <a:t>используется для </a:t>
            </a:r>
            <a:r>
              <a:rPr lang="ru-RU" dirty="0" smtClean="0"/>
              <a:t>описания </a:t>
            </a:r>
            <a:r>
              <a:rPr lang="ru-RU" dirty="0"/>
              <a:t>возникшего </a:t>
            </a:r>
            <a:r>
              <a:rPr lang="ru-RU" dirty="0" smtClean="0"/>
              <a:t>конфликта</a:t>
            </a:r>
            <a:r>
              <a:rPr lang="ru-RU" dirty="0"/>
              <a:t>, </a:t>
            </a:r>
            <a:r>
              <a:rPr lang="ru-RU" dirty="0" smtClean="0"/>
              <a:t>когда никто не хочет уступить в споре или каком-нибудь деле.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4561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04664"/>
            <a:ext cx="7920880" cy="59406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80920" cy="3528392"/>
          </a:xfrm>
        </p:spPr>
        <p:txBody>
          <a:bodyPr>
            <a:noAutofit/>
          </a:bodyPr>
          <a:lstStyle/>
          <a:p>
            <a:r>
              <a:rPr dirty="0" lang="ru-RU" smtClean="0" sz="2400"/>
              <a:t>Бродит хищный кот в лесах</a:t>
            </a:r>
            <a:br>
              <a:rPr dirty="0" lang="ru-RU" smtClean="0" sz="2400"/>
            </a:br>
            <a:r>
              <a:rPr dirty="0" lang="ru-RU" smtClean="0" sz="2400"/>
              <a:t>С кисточками на ушах.</a:t>
            </a:r>
            <a:br>
              <a:rPr dirty="0" lang="ru-RU" smtClean="0" sz="2400"/>
            </a:br>
            <a:r>
              <a:rPr dirty="0" lang="ru-RU" smtClean="0" sz="2400"/>
              <a:t>Дальше от него держись – </a:t>
            </a:r>
            <a:br>
              <a:rPr dirty="0" lang="ru-RU" smtClean="0" sz="2400"/>
            </a:br>
            <a:r>
              <a:rPr dirty="0" lang="ru-RU" smtClean="0" sz="2400"/>
              <a:t>Быстро нападает ….</a:t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>Кошка красивая, мех рыжеватый  </a:t>
            </a:r>
            <a:br>
              <a:rPr dirty="0" lang="ru-RU" smtClean="0" sz="2400"/>
            </a:br>
            <a:r>
              <a:rPr dirty="0" lang="ru-RU" smtClean="0" sz="2400"/>
              <a:t>Кисточки ушки и мощные лапы.</a:t>
            </a:r>
            <a:br>
              <a:rPr dirty="0" lang="ru-RU" smtClean="0" sz="2400"/>
            </a:br>
            <a:r>
              <a:rPr dirty="0" lang="ru-RU" smtClean="0" sz="2400"/>
              <a:t>Только, пожалуй, ты с ней не водись –</a:t>
            </a:r>
            <a:br>
              <a:rPr dirty="0" lang="ru-RU" smtClean="0" sz="2400"/>
            </a:br>
            <a:r>
              <a:rPr dirty="0" lang="ru-RU" smtClean="0" sz="2400"/>
              <a:t>Хищник опасный. Зовут её ….</a:t>
            </a:r>
            <a:br>
              <a:rPr dirty="0" lang="ru-RU" smtClean="0" sz="2400"/>
            </a:br>
            <a:r>
              <a:rPr dirty="0" lang="ru-RU" smtClean="0" sz="2800"/>
              <a:t/>
            </a:r>
            <a:br>
              <a:rPr dirty="0" lang="ru-RU" smtClean="0" sz="2800"/>
            </a:br>
            <a:r>
              <a:rPr dirty="0" lang="ru-RU" smtClean="0" sz="2800"/>
              <a:t>                                               </a:t>
            </a:r>
            <a:endParaRPr dirty="0" lang="ru-RU" sz="280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103" l="88" r="97" t="98"/>
          <a:stretch/>
        </p:blipFill>
        <p:spPr>
          <a:xfrm>
            <a:off x="4644008" y="3068960"/>
            <a:ext cx="4104456" cy="36285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4" r="37"/>
          <a:stretch/>
        </p:blipFill>
        <p:spPr>
          <a:xfrm>
            <a:off x="597836" y="3563912"/>
            <a:ext cx="3651661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071077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609600"/>
            <a:ext cx="7130753" cy="1320800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4400"/>
              <a:t>Пословицы про рысь</a:t>
            </a:r>
            <a:endParaRPr b="1" dirty="0" lang="ru-RU" sz="44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9" r="52" t="65"/>
          <a:stretch/>
        </p:blipFill>
        <p:spPr>
          <a:xfrm>
            <a:off x="395536" y="1556792"/>
            <a:ext cx="7992888" cy="506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061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tenagrafika.ru/UserFiles/Catalog/cat_1/2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3143272" cy="2086347"/>
          </a:xfrm>
          <a:prstGeom prst="rect">
            <a:avLst/>
          </a:prstGeom>
          <a:noFill/>
        </p:spPr>
      </p:pic>
      <p:pic>
        <p:nvPicPr>
          <p:cNvPr id="32774" name="Picture 6" descr="http://vintage-fashion.com.ua/products/model_2191_bez_poyasa_/model_2191_bez_poyasa_.b_77_63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571744"/>
            <a:ext cx="2786082" cy="3786214"/>
          </a:xfrm>
          <a:prstGeom prst="rect">
            <a:avLst/>
          </a:prstGeom>
          <a:noFill/>
        </p:spPr>
      </p:pic>
      <p:pic>
        <p:nvPicPr>
          <p:cNvPr id="32776" name="Picture 8" descr="http://mybook.in.ua/files/books/middle/image_81178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9792" y="142852"/>
            <a:ext cx="1750390" cy="2643206"/>
          </a:xfrm>
          <a:prstGeom prst="rect">
            <a:avLst/>
          </a:prstGeom>
          <a:noFill/>
        </p:spPr>
      </p:pic>
      <p:pic>
        <p:nvPicPr>
          <p:cNvPr id="32778" name="Picture 10" descr="http://img11.nnm.me/1/3/e/6/8/9bfd1bcd3f86df074aaa609bdc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3143248"/>
            <a:ext cx="4357686" cy="3027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www.hd-wallpapersdownload.com/script/bulk-upload/desktop-fox-animal-pics-free-dow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90558" y="-3714800"/>
            <a:ext cx="5842041" cy="3286148"/>
          </a:xfrm>
          <a:prstGeom prst="rect">
            <a:avLst/>
          </a:prstGeom>
          <a:noFill/>
        </p:spPr>
      </p:pic>
      <p:pic>
        <p:nvPicPr>
          <p:cNvPr id="4" name="Рисунок 3" descr="http://www.hd-wallpapersdownload.com/script/bulk-upload/desktop-fox-animal-pics-free-dowloa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571744"/>
            <a:ext cx="5643602" cy="376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http://www.funtoo.ru/wp-content/uploads/2016/02/lisichka-obyknovennay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642918"/>
            <a:ext cx="4214842" cy="3362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bigslide.ru/images/4/3049/960/img4.jpg"/>
          <p:cNvPicPr>
            <a:picLocks noChangeAspect="1" noChangeArrowheads="1"/>
          </p:cNvPicPr>
          <p:nvPr/>
        </p:nvPicPr>
        <p:blipFill>
          <a:blip r:embed="rId2" cstate="print"/>
          <a:srcRect r="1664" b="7907"/>
          <a:stretch>
            <a:fillRect/>
          </a:stretch>
        </p:blipFill>
        <p:spPr bwMode="auto">
          <a:xfrm>
            <a:off x="755576" y="404664"/>
            <a:ext cx="7848872" cy="6011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dic.academic.ru/pictures/wiki/files/76/Lapo_gyslo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998594"/>
            <a:ext cx="4676773" cy="4649843"/>
          </a:xfrm>
          <a:prstGeom prst="rect">
            <a:avLst/>
          </a:prstGeom>
          <a:noFill/>
        </p:spPr>
      </p:pic>
      <p:pic>
        <p:nvPicPr>
          <p:cNvPr id="36866" name="Picture 2" descr="http://new.stihi.ru/pics/2015/11/14/17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0042"/>
            <a:ext cx="4572032" cy="3465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04664"/>
            <a:ext cx="6192688" cy="619268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0" t="40"/>
          <a:stretch/>
        </p:blipFill>
        <p:spPr>
          <a:xfrm>
            <a:off x="5209196" y="188640"/>
            <a:ext cx="3706439" cy="44644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6632"/>
            <a:ext cx="3456384" cy="41200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b="102" l="82" r="247" t="228"/>
          <a:stretch/>
        </p:blipFill>
        <p:spPr>
          <a:xfrm>
            <a:off x="2483768" y="3645024"/>
            <a:ext cx="3212976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447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418785" cy="397152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Спасибо за внимание!</a:t>
            </a:r>
            <a:br>
              <a:rPr lang="ru-RU" sz="48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>	</a:t>
            </a:r>
            <a:r>
              <a:rPr lang="ru-RU" sz="4400" dirty="0" smtClean="0"/>
              <a:t>Следите за своим произношением. Пусть ваша речь </a:t>
            </a:r>
            <a:r>
              <a:rPr lang="ru-RU" sz="4400" dirty="0"/>
              <a:t>будет </a:t>
            </a:r>
            <a:r>
              <a:rPr lang="ru-RU" sz="4400" dirty="0" smtClean="0"/>
              <a:t>правильной и красивой!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25230630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37" l="13" r="27" t="42"/>
          <a:stretch/>
        </p:blipFill>
        <p:spPr>
          <a:xfrm>
            <a:off x="539552" y="692696"/>
            <a:ext cx="7661652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733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tihi.ru/pics/2012/03/26/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214422"/>
            <a:ext cx="3143272" cy="4429156"/>
          </a:xfrm>
          <a:prstGeom prst="rect">
            <a:avLst/>
          </a:prstGeom>
          <a:noFill/>
        </p:spPr>
      </p:pic>
      <p:pic>
        <p:nvPicPr>
          <p:cNvPr id="3" name="Picture 2" descr="http://s45.radikal.ru/i109/1011/18/ff0fbf777b7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71546"/>
            <a:ext cx="307183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36" l="24" r="32" t="116"/>
          <a:stretch/>
        </p:blipFill>
        <p:spPr>
          <a:xfrm>
            <a:off x="611560" y="188640"/>
            <a:ext cx="8424936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86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609600"/>
            <a:ext cx="7058745" cy="1320800"/>
          </a:xfrm>
        </p:spPr>
        <p:txBody>
          <a:bodyPr/>
          <a:lstStyle/>
          <a:p>
            <a:pPr algn="ctr"/>
            <a:r>
              <a:rPr lang="ru-RU" b="1" dirty="0" smtClean="0"/>
              <a:t>У Насти коса и у Стёпы коса.</a:t>
            </a:r>
            <a:endParaRPr lang="ru-RU" b="1" dirty="0"/>
          </a:p>
        </p:txBody>
      </p:sp>
      <p:pic>
        <p:nvPicPr>
          <p:cNvPr id="3" name="Picture 2" descr="http://s45.radikal.ru/i109/1011/18/ff0fbf777b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3071834" cy="4214842"/>
          </a:xfrm>
          <a:prstGeom prst="rect">
            <a:avLst/>
          </a:prstGeom>
          <a:noFill/>
        </p:spPr>
      </p:pic>
      <p:pic>
        <p:nvPicPr>
          <p:cNvPr id="4" name="Picture 2" descr="http://www.stihi.ru/pics/2012/03/26/2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736"/>
            <a:ext cx="314327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etsad-kitty.ru/uploads/posts/2010-05/1273565381_sshot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7677150" cy="580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908720"/>
            <a:ext cx="8172425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625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900igr.net/datai/russkij-jazyk/Skorogovorki-dlja-detej/0021-035-Zaja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4290"/>
            <a:ext cx="4577663" cy="6220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208</TotalTime>
  <Words>37</Words>
  <Application>Microsoft Office PowerPoint</Application>
  <PresentationFormat>Экран (4:3)</PresentationFormat>
  <Paragraphs>10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Trebuchet MS</vt:lpstr>
      <vt:lpstr>Wingdings 3</vt:lpstr>
      <vt:lpstr>Аспект</vt:lpstr>
      <vt:lpstr>Звуки [С] и [С'].  Слова омонимы.</vt:lpstr>
      <vt:lpstr>Презентация PowerPoint</vt:lpstr>
      <vt:lpstr>Презентация PowerPoint</vt:lpstr>
      <vt:lpstr>Презентация PowerPoint</vt:lpstr>
      <vt:lpstr>Презентация PowerPoint</vt:lpstr>
      <vt:lpstr>У Насти коса и у Стёпы коса.</vt:lpstr>
      <vt:lpstr>Презентация PowerPoint</vt:lpstr>
      <vt:lpstr>Презентация PowerPoint</vt:lpstr>
      <vt:lpstr>Презентация PowerPoint</vt:lpstr>
      <vt:lpstr>Презентация PowerPoint</vt:lpstr>
      <vt:lpstr> Часто можно услышать: «НАШЛА КОСА НА КАМЕНЬ». Но что это означает?  Коса – сельскохозяйственный инструмент, который используют для покоса травы. Нередко при работе коса упирается в лежащий в высокой траве камень. Мелкий камешек отлетит в сторону, а крупный — станет препятствием, застопорит работу и может сломать инструмент.  </vt:lpstr>
      <vt:lpstr> На основе такого образного сравнения столкновения металла и камня появилось понятие «нашла коса на камень».  Этот фразеологизм — устойчивое выражение,  используется для описания возникшего конфликта, когда никто не хочет уступить в споре или каком-нибудь деле.  </vt:lpstr>
      <vt:lpstr>Презентация PowerPoint</vt:lpstr>
      <vt:lpstr>Бродит хищный кот в лесах С кисточками на ушах. Дальше от него держись –  Быстро нападает ….  Кошка красивая, мех рыжеватый   Кисточки ушки и мощные лапы. Только, пожалуй, ты с ней не водись – Хищник опасный. Зовут её ….                                                 </vt:lpstr>
      <vt:lpstr>Пословицы про рысь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  Следите за своим произношением. Пусть ваша речь будет правильной и красивой!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Владимир</cp:lastModifiedBy>
  <cp:revision>38</cp:revision>
  <dcterms:modified xsi:type="dcterms:W3CDTF">2022-11-17T20:47:35Z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1463792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