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8" r:id="rId5"/>
    <p:sldId id="257" r:id="rId6"/>
    <p:sldId id="261" r:id="rId7"/>
    <p:sldId id="274" r:id="rId8"/>
    <p:sldId id="275" r:id="rId9"/>
    <p:sldId id="267" r:id="rId10"/>
    <p:sldId id="268" r:id="rId11"/>
    <p:sldId id="269" r:id="rId12"/>
    <p:sldId id="263" r:id="rId13"/>
    <p:sldId id="266" r:id="rId14"/>
    <p:sldId id="262" r:id="rId15"/>
    <p:sldId id="264" r:id="rId16"/>
    <p:sldId id="272" r:id="rId17"/>
    <p:sldId id="270" r:id="rId18"/>
    <p:sldId id="271" r:id="rId19"/>
    <p:sldId id="276" r:id="rId20"/>
    <p:sldId id="277" r:id="rId21"/>
    <p:sldId id="278" r:id="rId22"/>
    <p:sldId id="279" r:id="rId23"/>
    <p:sldId id="280" r:id="rId24"/>
    <p:sldId id="281" r:id="rId25"/>
    <p:sldId id="273"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Раздел по умолчанию" id="{6556ADB0-013F-462A-828F-6437F7F4990A}">
          <p14:sldIdLst>
            <p14:sldId id="256"/>
            <p14:sldId id="259"/>
            <p14:sldId id="260"/>
            <p14:sldId id="258"/>
            <p14:sldId id="257"/>
            <p14:sldId id="261"/>
            <p14:sldId id="274"/>
            <p14:sldId id="275"/>
            <p14:sldId id="267"/>
            <p14:sldId id="268"/>
            <p14:sldId id="269"/>
            <p14:sldId id="263"/>
            <p14:sldId id="266"/>
            <p14:sldId id="262"/>
            <p14:sldId id="264"/>
            <p14:sldId id="272"/>
            <p14:sldId id="270"/>
            <p14:sldId id="271"/>
            <p14:sldId id="276"/>
            <p14:sldId id="277"/>
            <p14:sldId id="278"/>
            <p14:sldId id="279"/>
            <p14:sldId id="280"/>
            <p14:sldId id="281"/>
            <p14:sldId id="273"/>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6433" autoAdjust="0"/>
  </p:normalViewPr>
  <p:slideViewPr>
    <p:cSldViewPr snapToGrid="0">
      <p:cViewPr varScale="1">
        <p:scale>
          <a:sx n="63" d="100"/>
          <a:sy n="63" d="100"/>
        </p:scale>
        <p:origin x="-132" y="-31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342456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236453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588802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385393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627026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3121034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2667161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730645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901697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313928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DBAAB2-24B7-4B56-AF57-674D91033444}" type="datetimeFigureOut">
              <a:rPr lang="ru-RU" smtClean="0"/>
              <a:pPr/>
              <a:t>24.05.2022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987535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BAAB2-24B7-4B56-AF57-674D91033444}" type="datetimeFigureOut">
              <a:rPr lang="ru-RU" smtClean="0"/>
              <a:pPr/>
              <a:t>24.05.2022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F52CCA-5C7F-4825-A8B7-2508C8889BE8}" type="slidenum">
              <a:rPr lang="ru-RU" smtClean="0"/>
              <a:pPr/>
              <a:t>‹#›</a:t>
            </a:fld>
            <a:endParaRPr lang="ru-RU"/>
          </a:p>
        </p:txBody>
      </p:sp>
    </p:spTree>
    <p:extLst>
      <p:ext uri="{BB962C8B-B14F-4D97-AF65-F5344CB8AC3E}">
        <p14:creationId xmlns:p14="http://schemas.microsoft.com/office/powerpoint/2010/main" xmlns="" val="1063239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Заголовок 1"/>
          <p:cNvSpPr>
            <a:spLocks noGrp="1"/>
          </p:cNvSpPr>
          <p:nvPr>
            <p:ph type="ctrTitle"/>
          </p:nvPr>
        </p:nvSpPr>
        <p:spPr bwMode="white">
          <a:xfrm>
            <a:off x="1271451" y="405771"/>
            <a:ext cx="9222377" cy="1733006"/>
          </a:xfrm>
        </p:spPr>
        <p:txBody>
          <a:bodyPr>
            <a:noAutofit/>
          </a:bodyPr>
          <a:lstStyle/>
          <a:p>
            <a:r>
              <a:rPr lang="ru-RU" sz="66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Директива №21</a:t>
            </a:r>
            <a:r>
              <a:rPr lang="ru-RU" sz="6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ru-RU" sz="6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ru-RU" sz="66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План </a:t>
            </a:r>
            <a:r>
              <a:rPr lang="en-US" sz="66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PMingLiU-ExtB" panose="02020500000000000000" pitchFamily="18" charset="-120"/>
              </a:rPr>
              <a:t>“</a:t>
            </a:r>
            <a:r>
              <a:rPr lang="ru-RU" sz="66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Барбаросса</a:t>
            </a:r>
            <a:r>
              <a:rPr lang="en-US" sz="6600" b="1" u="sng"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PMingLiU-ExtB" panose="02020500000000000000" pitchFamily="18" charset="-120"/>
              </a:rPr>
              <a:t>”</a:t>
            </a:r>
            <a:endParaRPr lang="ru-RU" sz="6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Подзаголовок 2"/>
          <p:cNvSpPr>
            <a:spLocks noGrp="1"/>
          </p:cNvSpPr>
          <p:nvPr>
            <p:ph type="subTitle" idx="1"/>
          </p:nvPr>
        </p:nvSpPr>
        <p:spPr>
          <a:xfrm>
            <a:off x="1445623" y="3849187"/>
            <a:ext cx="8874034" cy="1689463"/>
          </a:xfrm>
        </p:spPr>
        <p:txBody>
          <a:bodyPr>
            <a:normAutofit fontScale="85000" lnSpcReduction="20000"/>
          </a:bodyPr>
          <a:lstStyle/>
          <a:p>
            <a:r>
              <a:rPr lang="ru-RU"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У</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чащиеся</a:t>
            </a:r>
          </a:p>
          <a:p>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МКОУ </a:t>
            </a:r>
            <a:r>
              <a:rPr lang="ru-RU"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Кондинская</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СОШ </a:t>
            </a:r>
          </a:p>
          <a:p>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Завьялов Е</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П</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endPar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r>
              <a:rPr lang="ru-RU"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Паластров</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И</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А</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endPar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Научный руководитель</a:t>
            </a:r>
            <a:r>
              <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r>
              <a:rPr lang="ru-RU"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Воложанина</a:t>
            </a:r>
            <a:r>
              <a:rPr lang="ru-RU"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Ольга Петровна </a:t>
            </a:r>
            <a:endParaRPr lang="en-US"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3077730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10915" y="1544658"/>
            <a:ext cx="2959443" cy="1325563"/>
          </a:xfrm>
        </p:spPr>
        <p:txBody>
          <a:bodyPr>
            <a:normAutofit/>
          </a:bodyPr>
          <a:lstStyle/>
          <a:p>
            <a:r>
              <a:rPr lang="ru-RU" sz="2400" b="1" dirty="0"/>
              <a:t>Вильгельм фон </a:t>
            </a:r>
            <a:r>
              <a:rPr lang="ru-RU" sz="2400" b="1" dirty="0" err="1" smtClean="0"/>
              <a:t>Лееб</a:t>
            </a:r>
            <a:r>
              <a:rPr lang="ru-RU" sz="2400" b="1" dirty="0" smtClean="0"/>
              <a:t> 1876-1956</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71551" y="1544658"/>
            <a:ext cx="2609850" cy="3543300"/>
          </a:xfrm>
        </p:spPr>
      </p:pic>
      <p:sp>
        <p:nvSpPr>
          <p:cNvPr id="5" name="TextBox 4"/>
          <p:cNvSpPr txBox="1"/>
          <p:nvPr/>
        </p:nvSpPr>
        <p:spPr>
          <a:xfrm>
            <a:off x="3910915" y="2607507"/>
            <a:ext cx="4875364" cy="923330"/>
          </a:xfrm>
          <a:prstGeom prst="rect">
            <a:avLst/>
          </a:prstGeom>
          <a:noFill/>
        </p:spPr>
        <p:txBody>
          <a:bodyPr wrap="square" rtlCol="0">
            <a:spAutoFit/>
          </a:bodyPr>
          <a:lstStyle/>
          <a:p>
            <a:r>
              <a:rPr lang="ru-RU" dirty="0"/>
              <a:t>Н</a:t>
            </a:r>
            <a:r>
              <a:rPr lang="ru-RU" dirty="0" smtClean="0"/>
              <a:t>емецкий</a:t>
            </a:r>
            <a:r>
              <a:rPr lang="ru-RU" dirty="0"/>
              <a:t> </a:t>
            </a:r>
            <a:r>
              <a:rPr lang="ru-RU" dirty="0" smtClean="0"/>
              <a:t>генерал-фельдмаршал</a:t>
            </a:r>
            <a:r>
              <a:rPr lang="ru-RU" dirty="0"/>
              <a:t>, участник Первой и </a:t>
            </a:r>
            <a:r>
              <a:rPr lang="ru-RU" dirty="0" smtClean="0"/>
              <a:t>Второй </a:t>
            </a:r>
            <a:r>
              <a:rPr lang="ru-RU" dirty="0"/>
              <a:t>мировых войн; был осуждён как </a:t>
            </a:r>
            <a:r>
              <a:rPr lang="ru-RU" dirty="0" smtClean="0"/>
              <a:t>военный </a:t>
            </a:r>
            <a:r>
              <a:rPr lang="ru-RU" dirty="0"/>
              <a:t>преступник.</a:t>
            </a:r>
          </a:p>
        </p:txBody>
      </p:sp>
    </p:spTree>
    <p:extLst>
      <p:ext uri="{BB962C8B-B14F-4D97-AF65-F5344CB8AC3E}">
        <p14:creationId xmlns:p14="http://schemas.microsoft.com/office/powerpoint/2010/main" xmlns="" val="21706466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92871" y="1023424"/>
            <a:ext cx="3926904" cy="1325563"/>
          </a:xfrm>
        </p:spPr>
        <p:txBody>
          <a:bodyPr>
            <a:normAutofit/>
          </a:bodyPr>
          <a:lstStyle/>
          <a:p>
            <a:r>
              <a:rPr lang="ru-RU" sz="2400" b="1" dirty="0"/>
              <a:t>Эрих </a:t>
            </a:r>
            <a:r>
              <a:rPr lang="ru-RU" sz="2400" b="1" dirty="0" err="1" smtClean="0"/>
              <a:t>Гёпнер</a:t>
            </a:r>
            <a:r>
              <a:rPr lang="ru-RU" sz="2400" b="1" dirty="0" smtClean="0"/>
              <a:t> 1886-1944</a:t>
            </a:r>
            <a:endParaRPr lang="ru-RU" sz="24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979345" y="1023424"/>
            <a:ext cx="3148770" cy="4351338"/>
          </a:xfrm>
        </p:spPr>
      </p:pic>
      <p:sp>
        <p:nvSpPr>
          <p:cNvPr id="5" name="TextBox 4"/>
          <p:cNvSpPr txBox="1"/>
          <p:nvPr/>
        </p:nvSpPr>
        <p:spPr>
          <a:xfrm>
            <a:off x="4292871" y="1828800"/>
            <a:ext cx="5166334" cy="1754326"/>
          </a:xfrm>
          <a:prstGeom prst="rect">
            <a:avLst/>
          </a:prstGeom>
          <a:noFill/>
        </p:spPr>
        <p:txBody>
          <a:bodyPr wrap="square" rtlCol="0">
            <a:spAutoFit/>
          </a:bodyPr>
          <a:lstStyle/>
          <a:p>
            <a:r>
              <a:rPr lang="ru-RU" dirty="0"/>
              <a:t>Н</a:t>
            </a:r>
            <a:r>
              <a:rPr lang="ru-RU" dirty="0" smtClean="0"/>
              <a:t>емецкий </a:t>
            </a:r>
            <a:r>
              <a:rPr lang="ru-RU" dirty="0"/>
              <a:t>военачальник времён </a:t>
            </a:r>
            <a:r>
              <a:rPr lang="ru-RU" dirty="0" smtClean="0"/>
              <a:t>Второй мировой войны. </a:t>
            </a:r>
            <a:r>
              <a:rPr lang="ru-RU" dirty="0"/>
              <a:t>Генерал-полковник  (с 1940 года). Во время </a:t>
            </a:r>
            <a:r>
              <a:rPr lang="ru-RU" dirty="0" smtClean="0"/>
              <a:t>вторжения </a:t>
            </a:r>
            <a:r>
              <a:rPr lang="ru-RU" dirty="0"/>
              <a:t>в </a:t>
            </a:r>
            <a:r>
              <a:rPr lang="ru-RU" dirty="0" smtClean="0"/>
              <a:t>СССР</a:t>
            </a:r>
            <a:r>
              <a:rPr lang="ru-RU" dirty="0"/>
              <a:t> командовал </a:t>
            </a:r>
            <a:r>
              <a:rPr lang="ru-RU" dirty="0" smtClean="0"/>
              <a:t>4-й </a:t>
            </a:r>
            <a:r>
              <a:rPr lang="ru-RU" dirty="0"/>
              <a:t>танковой группой. </a:t>
            </a:r>
            <a:r>
              <a:rPr lang="ru-RU" dirty="0" smtClean="0"/>
              <a:t>Во </a:t>
            </a:r>
            <a:r>
              <a:rPr lang="ru-RU" dirty="0"/>
              <a:t>время </a:t>
            </a:r>
            <a:r>
              <a:rPr lang="ru-RU" dirty="0" smtClean="0"/>
              <a:t>битвы </a:t>
            </a:r>
            <a:r>
              <a:rPr lang="ru-RU" dirty="0"/>
              <a:t>за Москву </a:t>
            </a:r>
            <a:r>
              <a:rPr lang="ru-RU" dirty="0" smtClean="0"/>
              <a:t>отстранен </a:t>
            </a:r>
            <a:r>
              <a:rPr lang="ru-RU" dirty="0"/>
              <a:t>от командования и отправлен в отставку. Казнён в 1944 году за участие в </a:t>
            </a:r>
            <a:r>
              <a:rPr lang="ru-RU" dirty="0" smtClean="0"/>
              <a:t>заговоре </a:t>
            </a:r>
            <a:r>
              <a:rPr lang="ru-RU" dirty="0"/>
              <a:t>20 июля.</a:t>
            </a:r>
          </a:p>
        </p:txBody>
      </p:sp>
    </p:spTree>
    <p:extLst>
      <p:ext uri="{BB962C8B-B14F-4D97-AF65-F5344CB8AC3E}">
        <p14:creationId xmlns:p14="http://schemas.microsoft.com/office/powerpoint/2010/main" xmlns="" val="4237327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solidFill>
        </p:spPr>
        <p:txBody>
          <a:bodyPr>
            <a:noAutofit/>
          </a:bodyPr>
          <a:lstStyle/>
          <a:p>
            <a:r>
              <a:rPr lang="ru-RU" sz="2400" dirty="0">
                <a:solidFill>
                  <a:schemeClr val="bg1"/>
                </a:solidFill>
              </a:rPr>
              <a:t>«</a:t>
            </a:r>
            <a:r>
              <a:rPr lang="ru-RU" sz="2400" b="1" dirty="0">
                <a:solidFill>
                  <a:schemeClr val="bg1"/>
                </a:solidFill>
              </a:rPr>
              <a:t>БЛИЦКРИГ</a:t>
            </a:r>
            <a:r>
              <a:rPr lang="ru-RU" sz="2400" dirty="0">
                <a:solidFill>
                  <a:schemeClr val="bg1"/>
                </a:solidFill>
              </a:rPr>
              <a:t>» (нем. </a:t>
            </a:r>
            <a:r>
              <a:rPr lang="en-US" sz="2400" b="1" dirty="0">
                <a:solidFill>
                  <a:schemeClr val="bg1"/>
                </a:solidFill>
              </a:rPr>
              <a:t>Blitzkrieg</a:t>
            </a:r>
            <a:r>
              <a:rPr lang="en-US" sz="2400" dirty="0">
                <a:solidFill>
                  <a:schemeClr val="bg1"/>
                </a:solidFill>
              </a:rPr>
              <a:t>, </a:t>
            </a:r>
            <a:r>
              <a:rPr lang="ru-RU" sz="2400" dirty="0">
                <a:solidFill>
                  <a:schemeClr val="bg1"/>
                </a:solidFill>
              </a:rPr>
              <a:t>от </a:t>
            </a:r>
            <a:r>
              <a:rPr lang="en-US" sz="2400" dirty="0">
                <a:solidFill>
                  <a:schemeClr val="bg1"/>
                </a:solidFill>
              </a:rPr>
              <a:t>Blitz </a:t>
            </a:r>
            <a:r>
              <a:rPr lang="ru-RU" sz="2400" dirty="0">
                <a:solidFill>
                  <a:schemeClr val="bg1"/>
                </a:solidFill>
              </a:rPr>
              <a:t>молния и </a:t>
            </a:r>
            <a:r>
              <a:rPr lang="en-US" sz="2400" dirty="0">
                <a:solidFill>
                  <a:schemeClr val="bg1"/>
                </a:solidFill>
              </a:rPr>
              <a:t>Krieg </a:t>
            </a:r>
            <a:r>
              <a:rPr lang="ru-RU" sz="2400" dirty="0">
                <a:solidFill>
                  <a:schemeClr val="bg1"/>
                </a:solidFill>
              </a:rPr>
              <a:t>война)</a:t>
            </a:r>
            <a:r>
              <a:rPr lang="en-US" sz="2400" dirty="0">
                <a:solidFill>
                  <a:schemeClr val="bg1"/>
                </a:solidFill>
              </a:rPr>
              <a:t>.</a:t>
            </a:r>
            <a:br>
              <a:rPr lang="en-US" sz="2400" dirty="0">
                <a:solidFill>
                  <a:schemeClr val="bg1"/>
                </a:solidFill>
              </a:rPr>
            </a:br>
            <a:r>
              <a:rPr lang="ru-RU" sz="2400" dirty="0">
                <a:solidFill>
                  <a:schemeClr val="bg1"/>
                </a:solidFill>
              </a:rPr>
              <a:t>Метод ведения скоротечной войны, согласно которому победа достигается в короткие сроки, исчисляемые днями, неделями или месяцами, до того, как противник сумеет мобилизовать и развернуть свои основные военные силы.</a:t>
            </a:r>
          </a:p>
        </p:txBody>
      </p:sp>
      <p:sp>
        <p:nvSpPr>
          <p:cNvPr id="7" name="Объект 6"/>
          <p:cNvSpPr>
            <a:spLocks noGrp="1"/>
          </p:cNvSpPr>
          <p:nvPr>
            <p:ph idx="1"/>
          </p:nvPr>
        </p:nvSpPr>
        <p:spPr>
          <a:xfrm>
            <a:off x="838200" y="2328567"/>
            <a:ext cx="5519057" cy="3141011"/>
          </a:xfrm>
        </p:spPr>
        <p:txBody>
          <a:bodyPr>
            <a:normAutofit lnSpcReduction="10000"/>
          </a:bodyPr>
          <a:lstStyle/>
          <a:p>
            <a:pPr marL="0" indent="0">
              <a:buNone/>
            </a:pPr>
            <a:r>
              <a:rPr lang="ru-RU" dirty="0">
                <a:solidFill>
                  <a:schemeClr val="bg1"/>
                </a:solidFill>
              </a:rPr>
              <a:t>Группа армий «Центр» — оперативно-стратегическое объединение войск вермахта во время Второй мировой войны, самая мощная из трёх групп армий нацистской Германии, сосредоточенных для нападения на СССР по плану «Барбаросса</a:t>
            </a:r>
            <a:r>
              <a:rPr lang="ru-RU" dirty="0" smtClean="0">
                <a:solidFill>
                  <a:schemeClr val="bg1"/>
                </a:solidFill>
              </a:rPr>
              <a:t>»</a:t>
            </a:r>
            <a:r>
              <a:rPr lang="en-US" dirty="0" smtClean="0">
                <a:solidFill>
                  <a:schemeClr val="bg1"/>
                </a:solidFill>
              </a:rPr>
              <a:t>.</a:t>
            </a:r>
            <a:endParaRPr lang="ru-RU" dirty="0">
              <a:solidFill>
                <a:schemeClr val="bg1"/>
              </a:solidFill>
            </a:endParaRPr>
          </a:p>
        </p:txBody>
      </p:sp>
      <p:pic>
        <p:nvPicPr>
          <p:cNvPr id="8" name="Рисунок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075596" y="2328567"/>
            <a:ext cx="3278204" cy="3141011"/>
          </a:xfrm>
          <a:prstGeom prst="rect">
            <a:avLst/>
          </a:prstGeom>
        </p:spPr>
      </p:pic>
    </p:spTree>
    <p:extLst>
      <p:ext uri="{BB962C8B-B14F-4D97-AF65-F5344CB8AC3E}">
        <p14:creationId xmlns:p14="http://schemas.microsoft.com/office/powerpoint/2010/main" xmlns="" val="1892557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53898" y="1189741"/>
            <a:ext cx="4966283" cy="1325563"/>
          </a:xfrm>
        </p:spPr>
        <p:txBody>
          <a:bodyPr>
            <a:normAutofit/>
          </a:bodyPr>
          <a:lstStyle/>
          <a:p>
            <a:r>
              <a:rPr lang="ru-RU" sz="2400" b="1" dirty="0">
                <a:latin typeface="+mn-lt"/>
              </a:rPr>
              <a:t>Федор фон </a:t>
            </a:r>
            <a:r>
              <a:rPr lang="ru-RU" sz="2400" b="1" dirty="0" smtClean="0">
                <a:latin typeface="+mn-lt"/>
              </a:rPr>
              <a:t>Бок 1880-1945</a:t>
            </a:r>
            <a:endParaRPr lang="ru-RU" sz="2400" b="1" dirty="0">
              <a:latin typeface="+mn-l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838200" y="1690688"/>
            <a:ext cx="2571750" cy="3638550"/>
          </a:xfrm>
        </p:spPr>
      </p:pic>
      <p:sp>
        <p:nvSpPr>
          <p:cNvPr id="5" name="TextBox 4"/>
          <p:cNvSpPr txBox="1"/>
          <p:nvPr/>
        </p:nvSpPr>
        <p:spPr>
          <a:xfrm>
            <a:off x="3753899" y="2355801"/>
            <a:ext cx="4622334" cy="2308324"/>
          </a:xfrm>
          <a:prstGeom prst="rect">
            <a:avLst/>
          </a:prstGeom>
          <a:noFill/>
        </p:spPr>
        <p:txBody>
          <a:bodyPr wrap="square" rtlCol="0">
            <a:spAutoFit/>
          </a:bodyPr>
          <a:lstStyle/>
          <a:p>
            <a:r>
              <a:rPr lang="ru-RU" sz="2400" u="sng" dirty="0" smtClean="0"/>
              <a:t>Немецкий</a:t>
            </a:r>
            <a:r>
              <a:rPr lang="ru-RU" sz="2400" dirty="0"/>
              <a:t> </a:t>
            </a:r>
            <a:r>
              <a:rPr lang="ru-RU" sz="2400" dirty="0" smtClean="0"/>
              <a:t>военачальник,</a:t>
            </a:r>
            <a:r>
              <a:rPr lang="ru-RU" sz="2400" dirty="0"/>
              <a:t> </a:t>
            </a:r>
            <a:r>
              <a:rPr lang="ru-RU" sz="2400" dirty="0" smtClean="0"/>
              <a:t>генерал-фельдмаршал</a:t>
            </a:r>
            <a:r>
              <a:rPr lang="ru-RU" sz="2400" dirty="0"/>
              <a:t>. Командующий </a:t>
            </a:r>
            <a:r>
              <a:rPr lang="ru-RU" sz="2400" dirty="0" smtClean="0"/>
              <a:t>группы </a:t>
            </a:r>
            <a:r>
              <a:rPr lang="ru-RU" sz="2400" dirty="0"/>
              <a:t>армий «Центр» </a:t>
            </a:r>
            <a:r>
              <a:rPr lang="ru-RU" sz="2400" dirty="0" smtClean="0"/>
              <a:t>во </a:t>
            </a:r>
            <a:r>
              <a:rPr lang="ru-RU" sz="2400" dirty="0"/>
              <a:t>время </a:t>
            </a:r>
            <a:r>
              <a:rPr lang="ru-RU" sz="2400" dirty="0" smtClean="0"/>
              <a:t>вторжения </a:t>
            </a:r>
            <a:r>
              <a:rPr lang="ru-RU" sz="2400" dirty="0"/>
              <a:t>в СССР. </a:t>
            </a:r>
            <a:r>
              <a:rPr lang="ru-RU" sz="2400" dirty="0" smtClean="0"/>
              <a:t>Командовал</a:t>
            </a:r>
            <a:r>
              <a:rPr lang="ru-RU" sz="2400" dirty="0"/>
              <a:t> </a:t>
            </a:r>
            <a:r>
              <a:rPr lang="ru-RU" sz="2400" dirty="0" smtClean="0"/>
              <a:t>наступлением </a:t>
            </a:r>
            <a:r>
              <a:rPr lang="ru-RU" sz="2400" dirty="0"/>
              <a:t>на Москву </a:t>
            </a:r>
            <a:r>
              <a:rPr lang="ru-RU" sz="2400" dirty="0" smtClean="0"/>
              <a:t>осенью </a:t>
            </a:r>
            <a:r>
              <a:rPr lang="ru-RU" sz="2400" dirty="0"/>
              <a:t>1941 </a:t>
            </a:r>
            <a:r>
              <a:rPr lang="ru-RU" sz="2400" dirty="0" smtClean="0"/>
              <a:t>года</a:t>
            </a:r>
            <a:r>
              <a:rPr lang="en-US" sz="2400" dirty="0" smtClean="0"/>
              <a:t>.</a:t>
            </a:r>
            <a:endParaRPr lang="ru-RU" sz="2400" dirty="0"/>
          </a:p>
        </p:txBody>
      </p:sp>
    </p:spTree>
    <p:extLst>
      <p:ext uri="{BB962C8B-B14F-4D97-AF65-F5344CB8AC3E}">
        <p14:creationId xmlns:p14="http://schemas.microsoft.com/office/powerpoint/2010/main" xmlns="" val="1681053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9790" y="312874"/>
            <a:ext cx="10515600" cy="1325563"/>
          </a:xfrm>
        </p:spPr>
        <p:txBody>
          <a:bodyPr>
            <a:noAutofit/>
          </a:bodyPr>
          <a:lstStyle/>
          <a:p>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838200" y="1638437"/>
            <a:ext cx="2857500" cy="3800475"/>
          </a:xfrm>
        </p:spPr>
      </p:pic>
      <p:sp>
        <p:nvSpPr>
          <p:cNvPr id="8" name="Прямоугольник 7"/>
          <p:cNvSpPr/>
          <p:nvPr/>
        </p:nvSpPr>
        <p:spPr>
          <a:xfrm>
            <a:off x="4646960" y="2523011"/>
            <a:ext cx="6621931" cy="2677656"/>
          </a:xfrm>
          <a:prstGeom prst="rect">
            <a:avLst/>
          </a:prstGeom>
        </p:spPr>
        <p:txBody>
          <a:bodyPr wrap="square">
            <a:spAutoFit/>
          </a:bodyPr>
          <a:lstStyle/>
          <a:p>
            <a:r>
              <a:rPr lang="ru-RU" sz="2400" dirty="0"/>
              <a:t>Командовал </a:t>
            </a:r>
            <a:r>
              <a:rPr lang="en-US" sz="2400" dirty="0" smtClean="0"/>
              <a:t>2</a:t>
            </a:r>
            <a:r>
              <a:rPr lang="ru-RU" sz="2400" dirty="0" smtClean="0"/>
              <a:t>-й </a:t>
            </a:r>
            <a:r>
              <a:rPr lang="ru-RU" sz="2400" dirty="0"/>
              <a:t>танковой группой Вермахта </a:t>
            </a:r>
            <a:r>
              <a:rPr lang="ru-RU" sz="2400" dirty="0" smtClean="0"/>
              <a:t>в </a:t>
            </a:r>
            <a:r>
              <a:rPr lang="ru-RU" sz="2400" dirty="0"/>
              <a:t>составе группы </a:t>
            </a:r>
            <a:r>
              <a:rPr lang="ru-RU" sz="2400" dirty="0" smtClean="0"/>
              <a:t>армий </a:t>
            </a:r>
            <a:r>
              <a:rPr lang="ru-RU" sz="2400" dirty="0"/>
              <a:t>«</a:t>
            </a:r>
            <a:r>
              <a:rPr lang="ru-RU" sz="2400" dirty="0" smtClean="0"/>
              <a:t>Центр»</a:t>
            </a:r>
            <a:r>
              <a:rPr lang="en-US" sz="2400" dirty="0" smtClean="0"/>
              <a:t>.</a:t>
            </a:r>
            <a:r>
              <a:rPr lang="ru-RU" sz="2400" dirty="0" smtClean="0"/>
              <a:t> Один </a:t>
            </a:r>
            <a:r>
              <a:rPr lang="ru-RU" sz="2400" dirty="0"/>
              <a:t>из пионеров моторизованных способов ведения войны, родоначальник танкостроения в Германии и танкового рода войск в мире. Имел прозвища </a:t>
            </a:r>
            <a:r>
              <a:rPr lang="ru-RU" sz="2400" dirty="0" err="1"/>
              <a:t>Schneller</a:t>
            </a:r>
            <a:r>
              <a:rPr lang="ru-RU" sz="2400" dirty="0"/>
              <a:t> </a:t>
            </a:r>
            <a:r>
              <a:rPr lang="ru-RU" sz="2400" dirty="0" err="1"/>
              <a:t>Heinz</a:t>
            </a:r>
            <a:r>
              <a:rPr lang="ru-RU" sz="2400" dirty="0"/>
              <a:t> — «Быстроходный Хайнц», </a:t>
            </a:r>
            <a:r>
              <a:rPr lang="ru-RU" sz="2400" dirty="0" err="1"/>
              <a:t>Heinz</a:t>
            </a:r>
            <a:r>
              <a:rPr lang="ru-RU" sz="2400" dirty="0"/>
              <a:t> </a:t>
            </a:r>
            <a:r>
              <a:rPr lang="ru-RU" sz="2400" dirty="0" err="1"/>
              <a:t>Brausewind</a:t>
            </a:r>
            <a:r>
              <a:rPr lang="ru-RU" sz="2400" dirty="0"/>
              <a:t> — «Хайнц-ураган».</a:t>
            </a:r>
          </a:p>
        </p:txBody>
      </p:sp>
      <p:sp>
        <p:nvSpPr>
          <p:cNvPr id="9" name="TextBox 8"/>
          <p:cNvSpPr txBox="1"/>
          <p:nvPr/>
        </p:nvSpPr>
        <p:spPr>
          <a:xfrm>
            <a:off x="4646960" y="1692014"/>
            <a:ext cx="4357702" cy="830997"/>
          </a:xfrm>
          <a:prstGeom prst="rect">
            <a:avLst/>
          </a:prstGeom>
          <a:noFill/>
        </p:spPr>
        <p:txBody>
          <a:bodyPr wrap="square" rtlCol="0">
            <a:spAutoFit/>
          </a:bodyPr>
          <a:lstStyle/>
          <a:p>
            <a:r>
              <a:rPr lang="ru-RU" sz="2400" b="1" dirty="0"/>
              <a:t>Хайнц Вильгельм </a:t>
            </a:r>
            <a:r>
              <a:rPr lang="ru-RU" sz="2400" b="1" dirty="0" smtClean="0"/>
              <a:t>Гудериан 1888-1954</a:t>
            </a:r>
            <a:endParaRPr lang="ru-RU" sz="2400" b="1" dirty="0"/>
          </a:p>
        </p:txBody>
      </p:sp>
    </p:spTree>
    <p:extLst>
      <p:ext uri="{BB962C8B-B14F-4D97-AF65-F5344CB8AC3E}">
        <p14:creationId xmlns:p14="http://schemas.microsoft.com/office/powerpoint/2010/main" xmlns="" val="21260536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13385" y="1545348"/>
            <a:ext cx="3454667" cy="1325563"/>
          </a:xfrm>
        </p:spPr>
        <p:txBody>
          <a:bodyPr>
            <a:normAutofit/>
          </a:bodyPr>
          <a:lstStyle/>
          <a:p>
            <a:r>
              <a:rPr lang="ru-RU" sz="2800" b="1" dirty="0"/>
              <a:t>Герман </a:t>
            </a:r>
            <a:r>
              <a:rPr lang="ru-RU" sz="2800" b="1" dirty="0" smtClean="0"/>
              <a:t>Гот 1885-1971 </a:t>
            </a:r>
            <a:endParaRPr lang="ru-RU" sz="2800" b="1"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29845" y="1075287"/>
            <a:ext cx="3031913" cy="4351338"/>
          </a:xfrm>
        </p:spPr>
      </p:pic>
      <p:sp>
        <p:nvSpPr>
          <p:cNvPr id="5" name="TextBox 4"/>
          <p:cNvSpPr txBox="1"/>
          <p:nvPr/>
        </p:nvSpPr>
        <p:spPr>
          <a:xfrm>
            <a:off x="4613385" y="2388726"/>
            <a:ext cx="6699617" cy="2677656"/>
          </a:xfrm>
          <a:prstGeom prst="rect">
            <a:avLst/>
          </a:prstGeom>
          <a:noFill/>
        </p:spPr>
        <p:txBody>
          <a:bodyPr wrap="square" rtlCol="0">
            <a:spAutoFit/>
          </a:bodyPr>
          <a:lstStyle/>
          <a:p>
            <a:r>
              <a:rPr lang="ru-RU" sz="2400" dirty="0"/>
              <a:t>Командовал </a:t>
            </a:r>
            <a:r>
              <a:rPr lang="ru-RU" sz="2400" dirty="0" smtClean="0"/>
              <a:t>3-й </a:t>
            </a:r>
            <a:r>
              <a:rPr lang="ru-RU" sz="2400" dirty="0"/>
              <a:t>танковой группой </a:t>
            </a:r>
            <a:r>
              <a:rPr lang="ru-RU" sz="2400" dirty="0" smtClean="0"/>
              <a:t>Вермахта</a:t>
            </a:r>
            <a:r>
              <a:rPr lang="ru-RU" sz="2400" dirty="0"/>
              <a:t> в составе группы </a:t>
            </a:r>
            <a:r>
              <a:rPr lang="ru-RU" sz="2400" dirty="0" smtClean="0"/>
              <a:t>армий </a:t>
            </a:r>
            <a:r>
              <a:rPr lang="ru-RU" sz="2400" dirty="0"/>
              <a:t>«Центр</a:t>
            </a:r>
            <a:r>
              <a:rPr lang="ru-RU" sz="2400" dirty="0" smtClean="0"/>
              <a:t>»</a:t>
            </a:r>
            <a:r>
              <a:rPr lang="ru-RU" sz="2400" dirty="0"/>
              <a:t> (с июня 1941 по июнь 1942 года) и 4-й танковой армией (с июня 1942 по декабрь 1943 года). </a:t>
            </a:r>
            <a:r>
              <a:rPr lang="ru-RU" sz="2400" dirty="0" smtClean="0"/>
              <a:t>После</a:t>
            </a:r>
            <a:r>
              <a:rPr lang="en-US" sz="2400" dirty="0" smtClean="0"/>
              <a:t> </a:t>
            </a:r>
            <a:r>
              <a:rPr lang="ru-RU" sz="2400" dirty="0" smtClean="0"/>
              <a:t>поражения </a:t>
            </a:r>
            <a:r>
              <a:rPr lang="ru-RU" sz="2400" dirty="0"/>
              <a:t>Германии был осуждён Нюрнбергским трибуналом и приговорён к 15 годам лишения свободы.</a:t>
            </a:r>
          </a:p>
        </p:txBody>
      </p:sp>
    </p:spTree>
    <p:extLst>
      <p:ext uri="{BB962C8B-B14F-4D97-AF65-F5344CB8AC3E}">
        <p14:creationId xmlns:p14="http://schemas.microsoft.com/office/powerpoint/2010/main" xmlns="" val="41718125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543696" y="2237516"/>
            <a:ext cx="11129319" cy="4351338"/>
          </a:xfrm>
        </p:spPr>
        <p:txBody>
          <a:bodyPr>
            <a:normAutofit/>
          </a:bodyPr>
          <a:lstStyle/>
          <a:p>
            <a:pPr marL="0" indent="0">
              <a:buNone/>
            </a:pPr>
            <a:r>
              <a:rPr lang="ru-RU" dirty="0">
                <a:latin typeface="+mj-lt"/>
              </a:rPr>
              <a:t>Группа армий «Юг» (командующий — генерал-фельдмаршал Герд фон </a:t>
            </a:r>
            <a:r>
              <a:rPr lang="ru-RU" dirty="0" err="1">
                <a:latin typeface="+mj-lt"/>
              </a:rPr>
              <a:t>Рундштедт</a:t>
            </a:r>
            <a:r>
              <a:rPr lang="ru-RU" dirty="0">
                <a:latin typeface="+mj-lt"/>
              </a:rPr>
              <a:t>), в оперативном подчинении которой находилось Командование сухопутных войск Румынии, занимала фронт от Люблина до устья Дуная. В неё входили 6-я армия, 11-я армия, 17-я армия, 4-я румынская армия, 1-я танковая </a:t>
            </a:r>
            <a:r>
              <a:rPr lang="ru-RU" dirty="0" smtClean="0">
                <a:latin typeface="+mj-lt"/>
              </a:rPr>
              <a:t>группа</a:t>
            </a:r>
            <a:r>
              <a:rPr lang="en-US" dirty="0" smtClean="0">
                <a:latin typeface="+mj-lt"/>
              </a:rPr>
              <a:t>, </a:t>
            </a:r>
            <a:r>
              <a:rPr lang="ru-RU" dirty="0">
                <a:latin typeface="+mj-lt"/>
              </a:rPr>
              <a:t>г</a:t>
            </a:r>
            <a:r>
              <a:rPr lang="ru-RU" dirty="0" smtClean="0">
                <a:latin typeface="+mj-lt"/>
              </a:rPr>
              <a:t>руппа </a:t>
            </a:r>
            <a:r>
              <a:rPr lang="ru-RU" dirty="0">
                <a:latin typeface="+mj-lt"/>
              </a:rPr>
              <a:t>армий «Юг» имела задачу уничтожить советские войска на Правобережной Украине, выйти к Днепру и в последующем развивать наступление восточнее Днепра.</a:t>
            </a:r>
          </a:p>
        </p:txBody>
      </p:sp>
    </p:spTree>
    <p:extLst>
      <p:ext uri="{BB962C8B-B14F-4D97-AF65-F5344CB8AC3E}">
        <p14:creationId xmlns:p14="http://schemas.microsoft.com/office/powerpoint/2010/main" xmlns="" val="4234108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08610" y="1010080"/>
            <a:ext cx="5890527" cy="1325563"/>
          </a:xfrm>
        </p:spPr>
        <p:txBody>
          <a:bodyPr>
            <a:normAutofit/>
          </a:bodyPr>
          <a:lstStyle/>
          <a:p>
            <a:r>
              <a:rPr lang="ru-RU" sz="2400" b="1" dirty="0"/>
              <a:t>Герд фон </a:t>
            </a:r>
            <a:r>
              <a:rPr lang="ru-RU" sz="2400" b="1" dirty="0" err="1" smtClean="0"/>
              <a:t>Рундштедт</a:t>
            </a:r>
            <a:r>
              <a:rPr lang="ru-RU" sz="2400" b="1" dirty="0" smtClean="0"/>
              <a:t> </a:t>
            </a:r>
            <a:r>
              <a:rPr lang="ru-RU" sz="2400" dirty="0" smtClean="0"/>
              <a:t>1875- 1953</a:t>
            </a:r>
            <a:endParaRPr lang="ru-RU" sz="24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981227" y="1010080"/>
            <a:ext cx="3227383" cy="4351338"/>
          </a:xfrm>
        </p:spPr>
      </p:pic>
      <p:sp>
        <p:nvSpPr>
          <p:cNvPr id="6" name="TextBox 5"/>
          <p:cNvSpPr txBox="1"/>
          <p:nvPr/>
        </p:nvSpPr>
        <p:spPr>
          <a:xfrm>
            <a:off x="4208610" y="1825814"/>
            <a:ext cx="5130966" cy="1477328"/>
          </a:xfrm>
          <a:prstGeom prst="rect">
            <a:avLst/>
          </a:prstGeom>
          <a:noFill/>
        </p:spPr>
        <p:txBody>
          <a:bodyPr wrap="square" rtlCol="0">
            <a:spAutoFit/>
          </a:bodyPr>
          <a:lstStyle/>
          <a:p>
            <a:r>
              <a:rPr lang="ru-RU" dirty="0"/>
              <a:t>Немецкий </a:t>
            </a:r>
            <a:r>
              <a:rPr lang="ru-RU" dirty="0" smtClean="0"/>
              <a:t>генерал-фельдмаршал</a:t>
            </a:r>
            <a:r>
              <a:rPr lang="ru-RU" dirty="0"/>
              <a:t> времён Второй мировой войны. Командовал крупными соединениями в европейских кампаниях. В начальной фазе </a:t>
            </a:r>
            <a:r>
              <a:rPr lang="ru-RU" dirty="0" smtClean="0"/>
              <a:t>операции </a:t>
            </a:r>
            <a:r>
              <a:rPr lang="ru-RU" dirty="0"/>
              <a:t>«Барбаросса» </a:t>
            </a:r>
            <a:r>
              <a:rPr lang="ru-RU" dirty="0" smtClean="0"/>
              <a:t>командовал</a:t>
            </a:r>
            <a:r>
              <a:rPr lang="ru-RU" dirty="0"/>
              <a:t> группой армий «Юг».</a:t>
            </a:r>
          </a:p>
        </p:txBody>
      </p:sp>
    </p:spTree>
    <p:extLst>
      <p:ext uri="{BB962C8B-B14F-4D97-AF65-F5344CB8AC3E}">
        <p14:creationId xmlns:p14="http://schemas.microsoft.com/office/powerpoint/2010/main" xmlns="" val="3876014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7663" y="1005339"/>
            <a:ext cx="3140676" cy="1325563"/>
          </a:xfrm>
        </p:spPr>
        <p:txBody>
          <a:bodyPr>
            <a:normAutofit/>
          </a:bodyPr>
          <a:lstStyle/>
          <a:p>
            <a:r>
              <a:rPr lang="ru-RU" sz="2400" b="1" dirty="0" err="1"/>
              <a:t>Эвальд</a:t>
            </a:r>
            <a:r>
              <a:rPr lang="ru-RU" sz="2400" b="1" dirty="0"/>
              <a:t> фон </a:t>
            </a:r>
            <a:r>
              <a:rPr lang="ru-RU" sz="2400" b="1" dirty="0" smtClean="0"/>
              <a:t>Клейст 1881- 1954</a:t>
            </a:r>
            <a:endParaRPr lang="ru-RU" sz="24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978243" y="1005339"/>
            <a:ext cx="2989420" cy="4351338"/>
          </a:xfrm>
        </p:spPr>
      </p:pic>
      <p:sp>
        <p:nvSpPr>
          <p:cNvPr id="5" name="TextBox 4"/>
          <p:cNvSpPr txBox="1"/>
          <p:nvPr/>
        </p:nvSpPr>
        <p:spPr>
          <a:xfrm>
            <a:off x="3967663" y="1980679"/>
            <a:ext cx="5665802" cy="1200329"/>
          </a:xfrm>
          <a:prstGeom prst="rect">
            <a:avLst/>
          </a:prstGeom>
          <a:noFill/>
        </p:spPr>
        <p:txBody>
          <a:bodyPr wrap="square" rtlCol="0">
            <a:spAutoFit/>
          </a:bodyPr>
          <a:lstStyle/>
          <a:p>
            <a:r>
              <a:rPr lang="ru-RU" dirty="0"/>
              <a:t>немецкий военачальник (с </a:t>
            </a:r>
            <a:r>
              <a:rPr lang="ru-RU" dirty="0" smtClean="0"/>
              <a:t>1943 </a:t>
            </a:r>
            <a:r>
              <a:rPr lang="ru-RU" dirty="0"/>
              <a:t>года фельдмаршал). Во время вторжения в СССР командовал </a:t>
            </a:r>
            <a:r>
              <a:rPr lang="ru-RU" dirty="0" smtClean="0"/>
              <a:t>1 танковой </a:t>
            </a:r>
            <a:r>
              <a:rPr lang="ru-RU" dirty="0"/>
              <a:t>армией на южном направлении. Единственный немецкий фельдмаршал, умерший в советском плену.</a:t>
            </a:r>
          </a:p>
        </p:txBody>
      </p:sp>
    </p:spTree>
    <p:extLst>
      <p:ext uri="{BB962C8B-B14F-4D97-AF65-F5344CB8AC3E}">
        <p14:creationId xmlns:p14="http://schemas.microsoft.com/office/powerpoint/2010/main" xmlns="" val="1095877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dirty="0"/>
              <a:t>Немецко-Финская группа войск (командующий — фельдмаршал Карл Густав Эмиль Маннергейм) занимала фронт по советско-финской границе. В неё входили: Армия «Норвегия» (Главное командование вермахта в Финляндии), Финская армия (Финляндия), Карельская армия (Финляндия) — всего 20 дивизий (в том числе 1 моторизованная) и 3 бригады. Эта группа войск имела задачу, перейдя в наступление позже остальных групп армий, разгромить противостоящие советские силы, блокировать Ленинград, захватить Мурманск, ведя дальнейшее наступление на Архангельск.</a:t>
            </a:r>
            <a:endParaRPr lang="ru-RU" dirty="0"/>
          </a:p>
          <a:p>
            <a:endParaRPr lang="ru-RU" dirty="0"/>
          </a:p>
        </p:txBody>
      </p:sp>
    </p:spTree>
    <p:extLst>
      <p:ext uri="{BB962C8B-B14F-4D97-AF65-F5344CB8AC3E}">
        <p14:creationId xmlns:p14="http://schemas.microsoft.com/office/powerpoint/2010/main" xmlns="" val="1703071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Первая страница плана "Барбаросса"</a:t>
            </a:r>
          </a:p>
        </p:txBody>
      </p:sp>
      <p:pic>
        <p:nvPicPr>
          <p:cNvPr id="2050" name="Picture 2" descr="https://avatars.mds.yandex.net/get-zen_doc/1911932/pub_5d414260fc69ab24ffdf4099_5d4144ad5ba2b523437a8451/scale_1200"/>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04244" y="1860459"/>
            <a:ext cx="2983512" cy="43513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911144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84107" y="2177450"/>
            <a:ext cx="3766751" cy="1325563"/>
          </a:xfrm>
        </p:spPr>
        <p:txBody>
          <a:bodyPr>
            <a:noAutofit/>
          </a:bodyPr>
          <a:lstStyle/>
          <a:p>
            <a:r>
              <a:rPr lang="ru-RU" sz="2000" b="1" dirty="0"/>
              <a:t>Карл Густав </a:t>
            </a:r>
            <a:r>
              <a:rPr lang="ru-RU" sz="2000" b="1" dirty="0" smtClean="0"/>
              <a:t>Маннергейм </a:t>
            </a:r>
            <a:r>
              <a:rPr lang="ru-RU" sz="1800" dirty="0" smtClean="0"/>
              <a:t>- </a:t>
            </a:r>
            <a:r>
              <a:rPr lang="ru-RU" sz="1800" dirty="0">
                <a:latin typeface="+mn-lt"/>
              </a:rPr>
              <a:t>Самый известный в Финляндии военачальник, государственный деятель – маршал Маннергейм был президентом Финляндии в течение двух лет. Осенью 1944 года он вывел страну из войны и заложил фундамент мирной жизни.</a:t>
            </a: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94719" y="937289"/>
            <a:ext cx="3406281" cy="4351338"/>
          </a:xfrm>
        </p:spPr>
      </p:pic>
    </p:spTree>
    <p:extLst>
      <p:ext uri="{BB962C8B-B14F-4D97-AF65-F5344CB8AC3E}">
        <p14:creationId xmlns:p14="http://schemas.microsoft.com/office/powerpoint/2010/main" xmlns="" val="70252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Расстановка </a:t>
            </a:r>
            <a:r>
              <a:rPr lang="ru-RU" dirty="0"/>
              <a:t>сил</a:t>
            </a:r>
            <a:r>
              <a:rPr lang="ru-RU" b="1" dirty="0"/>
              <a:t/>
            </a:r>
            <a:br>
              <a:rPr lang="ru-RU" b="1" dirty="0"/>
            </a:br>
            <a:r>
              <a:rPr lang="ru-RU" b="1" dirty="0"/>
              <a:t>                                </a:t>
            </a:r>
            <a:r>
              <a:rPr lang="ru-RU" b="1" dirty="0" smtClean="0"/>
              <a:t> </a:t>
            </a:r>
            <a:r>
              <a:rPr lang="ru-RU" b="1" dirty="0"/>
              <a:t>СССР</a:t>
            </a:r>
            <a:endParaRPr lang="ru-RU" dirty="0"/>
          </a:p>
        </p:txBody>
      </p:sp>
      <p:sp>
        <p:nvSpPr>
          <p:cNvPr id="3" name="Объект 2"/>
          <p:cNvSpPr>
            <a:spLocks noGrp="1"/>
          </p:cNvSpPr>
          <p:nvPr>
            <p:ph idx="1"/>
          </p:nvPr>
        </p:nvSpPr>
        <p:spPr/>
        <p:txBody>
          <a:bodyPr/>
          <a:lstStyle/>
          <a:p>
            <a:r>
              <a:rPr lang="ru-RU" b="1" dirty="0"/>
              <a:t>Северо-Западный фронт (командующий генерал-полковник Ф. И. Кузнецов</a:t>
            </a:r>
            <a:r>
              <a:rPr lang="ru-RU" b="1" dirty="0" smtClean="0"/>
              <a:t>)</a:t>
            </a:r>
          </a:p>
          <a:p>
            <a:r>
              <a:rPr lang="ru-RU" b="1" dirty="0"/>
              <a:t>Западный фронт (командующий генерал армии Д. Г. Павлов</a:t>
            </a:r>
            <a:r>
              <a:rPr lang="ru-RU" b="1" dirty="0" smtClean="0"/>
              <a:t>)</a:t>
            </a:r>
          </a:p>
          <a:p>
            <a:r>
              <a:rPr lang="ru-RU" b="1" dirty="0"/>
              <a:t>Юго-Западный фронт (командующий генерал-полковник М. П. </a:t>
            </a:r>
            <a:r>
              <a:rPr lang="ru-RU" b="1" dirty="0" err="1"/>
              <a:t>Кирпонос</a:t>
            </a:r>
            <a:r>
              <a:rPr lang="ru-RU" b="1" dirty="0" smtClean="0"/>
              <a:t>)</a:t>
            </a:r>
          </a:p>
          <a:p>
            <a:r>
              <a:rPr lang="ru-RU" b="1" dirty="0"/>
              <a:t>Южный фронт (командующий генерал армии И. В. Тюленев</a:t>
            </a:r>
            <a:r>
              <a:rPr lang="ru-RU" b="1" dirty="0" smtClean="0"/>
              <a:t>)</a:t>
            </a:r>
          </a:p>
          <a:p>
            <a:r>
              <a:rPr lang="ru-RU" b="1" dirty="0"/>
              <a:t>Северный фронт (командующий генерал-лейтенант М. М. Попов</a:t>
            </a:r>
            <a:r>
              <a:rPr lang="ru-RU" b="1" dirty="0" smtClean="0"/>
              <a:t>) </a:t>
            </a:r>
            <a:endParaRPr lang="ru-RU" dirty="0"/>
          </a:p>
        </p:txBody>
      </p:sp>
    </p:spTree>
    <p:extLst>
      <p:ext uri="{BB962C8B-B14F-4D97-AF65-F5344CB8AC3E}">
        <p14:creationId xmlns:p14="http://schemas.microsoft.com/office/powerpoint/2010/main" xmlns="" val="3900893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838200" y="1825625"/>
            <a:ext cx="5916827" cy="4351338"/>
          </a:xfrm>
        </p:spPr>
        <p:txBody>
          <a:bodyPr>
            <a:normAutofit/>
          </a:bodyPr>
          <a:lstStyle/>
          <a:p>
            <a:pPr marL="0" indent="0">
              <a:buNone/>
            </a:pPr>
            <a:r>
              <a:rPr lang="ru-RU" sz="1600" dirty="0"/>
              <a:t>Первая фаза</a:t>
            </a:r>
            <a:r>
              <a:rPr lang="en-US" sz="1600" dirty="0"/>
              <a:t>. </a:t>
            </a:r>
            <a:r>
              <a:rPr lang="ru-RU" sz="1600" dirty="0"/>
              <a:t>Вторжение.</a:t>
            </a:r>
            <a:endParaRPr lang="ru-RU" sz="1600" dirty="0" smtClean="0"/>
          </a:p>
          <a:p>
            <a:pPr marL="0" indent="0">
              <a:buNone/>
            </a:pPr>
            <a:r>
              <a:rPr lang="ru-RU" sz="1600" dirty="0" smtClean="0"/>
              <a:t>Вторая </a:t>
            </a:r>
            <a:r>
              <a:rPr lang="ru-RU" sz="1600" dirty="0"/>
              <a:t>фаза. Наступление немецких войск по всему </a:t>
            </a:r>
            <a:r>
              <a:rPr lang="ru-RU" sz="1600" dirty="0" smtClean="0"/>
              <a:t>фронту</a:t>
            </a:r>
          </a:p>
          <a:p>
            <a:pPr marL="0" indent="0">
              <a:buNone/>
            </a:pPr>
            <a:r>
              <a:rPr lang="ru-RU" sz="1600" dirty="0"/>
              <a:t>Поворот от Москвы</a:t>
            </a:r>
            <a:endParaRPr lang="ru-RU" sz="1600" b="1" dirty="0"/>
          </a:p>
          <a:p>
            <a:pPr marL="0" indent="0">
              <a:buNone/>
            </a:pPr>
            <a:endParaRPr lang="ru-RU" sz="1600" dirty="0"/>
          </a:p>
        </p:txBody>
      </p:sp>
      <p:pic>
        <p:nvPicPr>
          <p:cNvPr id="7" name="Рисунок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836375" y="2033262"/>
            <a:ext cx="3810000" cy="2924175"/>
          </a:xfrm>
          <a:prstGeom prst="rect">
            <a:avLst/>
          </a:prstGeom>
        </p:spPr>
      </p:pic>
    </p:spTree>
    <p:extLst>
      <p:ext uri="{BB962C8B-B14F-4D97-AF65-F5344CB8AC3E}">
        <p14:creationId xmlns:p14="http://schemas.microsoft.com/office/powerpoint/2010/main" xmlns="" val="790484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Итоги</a:t>
            </a:r>
            <a:endParaRPr lang="ru-RU" dirty="0"/>
          </a:p>
        </p:txBody>
      </p:sp>
      <p:sp>
        <p:nvSpPr>
          <p:cNvPr id="3" name="Объект 2"/>
          <p:cNvSpPr>
            <a:spLocks noGrp="1"/>
          </p:cNvSpPr>
          <p:nvPr>
            <p:ph idx="1"/>
          </p:nvPr>
        </p:nvSpPr>
        <p:spPr/>
        <p:txBody>
          <a:bodyPr>
            <a:normAutofit fontScale="55000" lnSpcReduction="20000"/>
          </a:bodyPr>
          <a:lstStyle/>
          <a:p>
            <a:r>
              <a:rPr lang="ru-RU" b="1" dirty="0"/>
              <a:t>Конечная цель операции «Барбаросса» осталась недостигнутой. Несмотря на впечатляющие успехи вермахта, попытка разгромить СССР в одной летне-осенней кампании провалилась.</a:t>
            </a:r>
            <a:endParaRPr lang="ru-RU" dirty="0"/>
          </a:p>
          <a:p>
            <a:r>
              <a:rPr lang="ru-RU" b="1" dirty="0" smtClean="0"/>
              <a:t>В </a:t>
            </a:r>
            <a:r>
              <a:rPr lang="ru-RU" b="1" dirty="0"/>
              <a:t>основе этого лежит общая недооценка Красной Армии и мобилизационных возможностей СССР. Несмотря на то, что до войны общее количество и состав советских войск были определены немецким командованием достаточно верно, к крупным просчётам следует отнести неверную оценку способности СССР по формированию и вооружению новых соединений и объединений сухопутных войск. К третьему месяцу войны ожидалось встретить не более 40 новых дивизий Красной Армии. На самом деле советское руководство только летом 1941 года направило на фронт 324 дивизии (с учётом развёрнутых ранее 222 дивизий), то есть в этом вопросе немецкая разведка значительно ошиблась. Уже в ходе штабных игр, проведённых немецким Генеральным штабом, выяснилось, что наличных сил окажется недостаточно. Особенно тяжёлая ситуация складывалась с резервами. Фактически, «Восточный поход» предстояло выигрывать одним стратегическим эшелоном войск. В результате штабных игр было установлено, что при успешном развитии операций на театре военных действий, «который расширяется к востоку наподобие воронки», немецкие силы «окажутся недостаточными, если не удастся нанести решающее поражение русским до линии Киев — Минск — Чудское озеро». Ещё один вывод состоял в том, что резерв личного состава вермахта насчитывает лишь 400 тысяч человек, то есть может покрыть потери личного состава лишь до осени. А значит, операция должна длиться не более трёх месяцев</a:t>
            </a:r>
            <a:r>
              <a:rPr lang="ru-RU" b="1" dirty="0" smtClean="0"/>
              <a:t>.</a:t>
            </a:r>
            <a:r>
              <a:rPr lang="ru-RU" b="1" dirty="0"/>
              <a:t> </a:t>
            </a:r>
            <a:endParaRPr lang="ru-RU" dirty="0"/>
          </a:p>
          <a:p>
            <a:r>
              <a:rPr lang="ru-RU" b="1" dirty="0"/>
              <a:t>Между тем, на линии рек Днепр — Западная Двина вермахт ждал Второй стратегический эшелон советских войск, а за спиной у него сосредотачивался Третий стратегический эшелон. Важным этапом в срыве плана «Барбаросса» стало Смоленское сражение, в котором советские войска, несмотря на тяжёлые потери, остановили продвижение противника на восток.</a:t>
            </a:r>
            <a:endParaRPr lang="ru-RU" dirty="0"/>
          </a:p>
        </p:txBody>
      </p:sp>
    </p:spTree>
    <p:extLst>
      <p:ext uri="{BB962C8B-B14F-4D97-AF65-F5344CB8AC3E}">
        <p14:creationId xmlns:p14="http://schemas.microsoft.com/office/powerpoint/2010/main" xmlns="" val="15689166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Итоги</a:t>
            </a:r>
            <a:endParaRPr lang="ru-RU" dirty="0"/>
          </a:p>
        </p:txBody>
      </p:sp>
      <p:sp>
        <p:nvSpPr>
          <p:cNvPr id="3" name="Объект 2"/>
          <p:cNvSpPr>
            <a:spLocks noGrp="1"/>
          </p:cNvSpPr>
          <p:nvPr>
            <p:ph idx="1"/>
          </p:nvPr>
        </p:nvSpPr>
        <p:spPr/>
        <p:txBody>
          <a:bodyPr>
            <a:normAutofit fontScale="55000" lnSpcReduction="20000"/>
          </a:bodyPr>
          <a:lstStyle/>
          <a:p>
            <a:r>
              <a:rPr lang="ru-RU" b="1" dirty="0"/>
              <a:t>Взаимодействие между группами армий осложнялось тем, что они наносили удары по расходящимся направлениям — на Ленинград, Москву и Киев. В связи с этим немецкому командованию пришлось проводить частные операции по защите флангов центральной наступающей группировки. Эти операции, хотя и были успешными, приводили к потере времени и трате моторесурса бронетехники механизированных войск. Уже в августе возник вопрос приоритета целей: Ленинград, Москва или Ростов-на-Дону. Когда эти цели вступили между собой в противоречие, возник кризис командования.</a:t>
            </a:r>
            <a:endParaRPr lang="ru-RU" dirty="0"/>
          </a:p>
          <a:p>
            <a:pPr marL="0" indent="0">
              <a:buNone/>
            </a:pPr>
            <a:r>
              <a:rPr lang="ru-RU" b="1" dirty="0"/>
              <a:t> </a:t>
            </a:r>
            <a:endParaRPr lang="ru-RU" dirty="0"/>
          </a:p>
          <a:p>
            <a:r>
              <a:rPr lang="ru-RU" b="1" dirty="0"/>
              <a:t>Не были выполнены цели, поставленные перед группами армий: «Север» не смогла захватить Ленинград, «Юг» — совершить глубокий охват своим левым флангом (6-я и 17-я армии) и уничтожить основные войска противника на правобережной Украине в намеченные сроки и, как следствие, войска Юго-Западного и Южного фронтов смогли отойти к Днепру и закрепиться. В дальнейшем, поворот основных сил группы армий «Центр» от Москвы привёл к потере времени и стратегической инициативы. Осенью 1941 года немецкое командование попыталось найти выход из кризиса в битве за Москву — операции «Тайфун».</a:t>
            </a:r>
            <a:endParaRPr lang="ru-RU" dirty="0"/>
          </a:p>
          <a:p>
            <a:r>
              <a:rPr lang="ru-RU" b="1" dirty="0" smtClean="0"/>
              <a:t>Австралийский </a:t>
            </a:r>
            <a:r>
              <a:rPr lang="ru-RU" b="1" dirty="0"/>
              <a:t>историк Дэвид </a:t>
            </a:r>
            <a:r>
              <a:rPr lang="ru-RU" b="1" dirty="0" err="1"/>
              <a:t>Стэйхел</a:t>
            </a:r>
            <a:r>
              <a:rPr lang="ru-RU" b="1" dirty="0"/>
              <a:t> доказывает в своих работах, что вермахт в принципе был не способен выигрывать войны, по масштабам сравнимые с той, которая развернулась на германо-советском фронте. Даже если бы немецкие части продвигались в глубь вражеской территории ещё быстрее, исход был бы тот же: германская армия и поддерживающие её тыловые структуры не могли «переварить» такого массива территорий, людей, ресурсов. По мнению </a:t>
            </a:r>
            <a:r>
              <a:rPr lang="ru-RU" b="1" dirty="0" err="1"/>
              <a:t>Стэйхела</a:t>
            </a:r>
            <a:r>
              <a:rPr lang="ru-RU" b="1" dirty="0"/>
              <a:t>, в стратегическом смысле вермахт проиграл войну уже к концу лета 1941 года, к началу сражения за Киев. Конечно, успехи первых месяцев «восточного похода» давали немцам определённые преимущества, но в целом эффективно контролировать столь огромные территории они не могли. Небольшой шанс выиграть, предоставленный немцам во второй половине июля и связанный с колебаниями Японии по поводу вступления в войну, был ими упущен: руководство Рейха не смогло оказать должного давления на Токио. Все остальное, как считает историк, было лишь вопросом времени.</a:t>
            </a:r>
            <a:endParaRPr lang="ru-RU" dirty="0"/>
          </a:p>
          <a:p>
            <a:endParaRPr lang="ru-RU" dirty="0"/>
          </a:p>
        </p:txBody>
      </p:sp>
    </p:spTree>
    <p:extLst>
      <p:ext uri="{BB962C8B-B14F-4D97-AF65-F5344CB8AC3E}">
        <p14:creationId xmlns:p14="http://schemas.microsoft.com/office/powerpoint/2010/main" xmlns="" val="30942768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lgn="ctr">
              <a:buNone/>
            </a:pPr>
            <a:r>
              <a:rPr lang="ru-RU" sz="8000" b="1" dirty="0" smtClean="0"/>
              <a:t>Спасибо за внимание </a:t>
            </a:r>
            <a:endParaRPr lang="ru-RU" sz="8000" b="1" dirty="0"/>
          </a:p>
        </p:txBody>
      </p:sp>
    </p:spTree>
    <p:extLst>
      <p:ext uri="{BB962C8B-B14F-4D97-AF65-F5344CB8AC3E}">
        <p14:creationId xmlns:p14="http://schemas.microsoft.com/office/powerpoint/2010/main" xmlns="" val="278693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103" y="1279864"/>
            <a:ext cx="6339839" cy="3788229"/>
          </a:xfrm>
        </p:spPr>
        <p:txBody>
          <a:bodyPr>
            <a:normAutofit/>
          </a:bodyPr>
          <a:lstStyle/>
          <a:p>
            <a:pPr algn="ctr"/>
            <a:r>
              <a:rPr lang="ru-RU" sz="2000" dirty="0" err="1"/>
              <a:t>Фри́дрих</a:t>
            </a:r>
            <a:r>
              <a:rPr lang="ru-RU" sz="2000" dirty="0"/>
              <a:t> I </a:t>
            </a:r>
            <a:r>
              <a:rPr lang="ru-RU" sz="2000" dirty="0" err="1"/>
              <a:t>Гогеншта́уфен</a:t>
            </a:r>
            <a:r>
              <a:rPr lang="ru-RU" sz="2000" dirty="0"/>
              <a:t> — король Германии с 1152 года, император Священной Римской империи с 1155 года, герцог Швабии в 1147—1152 годах под именем </a:t>
            </a:r>
            <a:r>
              <a:rPr lang="ru-RU" sz="2000" dirty="0" err="1"/>
              <a:t>Фри́дрих</a:t>
            </a:r>
            <a:r>
              <a:rPr lang="ru-RU" sz="2000" dirty="0"/>
              <a:t> III. Прозвище </a:t>
            </a:r>
            <a:r>
              <a:rPr lang="ru-RU" sz="2000" dirty="0" err="1"/>
              <a:t>Барбаро́сса</a:t>
            </a:r>
            <a:r>
              <a:rPr lang="ru-RU" sz="2000" dirty="0"/>
              <a:t> он получил в Италии из-за своей рыжеватой бороды.</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7863295" y="1324200"/>
            <a:ext cx="2857500" cy="3695700"/>
          </a:xfrm>
        </p:spPr>
      </p:pic>
    </p:spTree>
    <p:extLst>
      <p:ext uri="{BB962C8B-B14F-4D97-AF65-F5344CB8AC3E}">
        <p14:creationId xmlns:p14="http://schemas.microsoft.com/office/powerpoint/2010/main" xmlns="" val="4290010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980484" y="2104299"/>
            <a:ext cx="6231032" cy="4351338"/>
          </a:xfrm>
        </p:spPr>
      </p:pic>
      <p:sp>
        <p:nvSpPr>
          <p:cNvPr id="2" name="Заголовок 1"/>
          <p:cNvSpPr>
            <a:spLocks noGrp="1"/>
          </p:cNvSpPr>
          <p:nvPr>
            <p:ph type="title"/>
          </p:nvPr>
        </p:nvSpPr>
        <p:spPr>
          <a:xfrm>
            <a:off x="838200" y="338999"/>
            <a:ext cx="10515600" cy="1325563"/>
          </a:xfrm>
        </p:spPr>
        <p:txBody>
          <a:bodyPr>
            <a:normAutofit fontScale="90000"/>
          </a:bodyPr>
          <a:lstStyle/>
          <a:p>
            <a:r>
              <a:rPr lang="ru-RU" sz="2800" dirty="0"/>
              <a:t>Директива № </a:t>
            </a:r>
            <a:r>
              <a:rPr lang="ru-RU" sz="2800" dirty="0" smtClean="0"/>
              <a:t>21</a:t>
            </a:r>
            <a:r>
              <a:rPr lang="en-US" sz="2800" dirty="0" smtClean="0"/>
              <a:t>.</a:t>
            </a:r>
            <a:r>
              <a:rPr lang="ru-RU" sz="2800" dirty="0" smtClean="0"/>
              <a:t> </a:t>
            </a:r>
            <a:r>
              <a:rPr lang="ru-RU" sz="2800" dirty="0"/>
              <a:t>План «Барбаросса», — кодовое название разработанного с декабря 1940 по июнь 1941 </a:t>
            </a:r>
            <a:r>
              <a:rPr lang="ru-RU" sz="2800" dirty="0" smtClean="0"/>
              <a:t>года</a:t>
            </a:r>
            <a:r>
              <a:rPr lang="en-US" sz="2800" dirty="0" smtClean="0"/>
              <a:t>, </a:t>
            </a:r>
            <a:r>
              <a:rPr lang="ru-RU" sz="2800" dirty="0" smtClean="0"/>
              <a:t>план окончательно разработан под руководством генерала Ф</a:t>
            </a:r>
            <a:r>
              <a:rPr lang="en-US" sz="2800" dirty="0" smtClean="0"/>
              <a:t>.</a:t>
            </a:r>
            <a:r>
              <a:rPr lang="ru-RU" sz="2800" dirty="0" smtClean="0"/>
              <a:t>Паулюса</a:t>
            </a:r>
            <a:endParaRPr lang="ru-RU" sz="2800" dirty="0"/>
          </a:p>
        </p:txBody>
      </p:sp>
    </p:spTree>
    <p:extLst>
      <p:ext uri="{BB962C8B-B14F-4D97-AF65-F5344CB8AC3E}">
        <p14:creationId xmlns:p14="http://schemas.microsoft.com/office/powerpoint/2010/main" xmlns="" val="3113674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48302" y="2838994"/>
            <a:ext cx="3559629" cy="1095035"/>
          </a:xfrm>
        </p:spPr>
        <p:txBody>
          <a:bodyPr>
            <a:normAutofit fontScale="90000"/>
          </a:bodyPr>
          <a:lstStyle/>
          <a:p>
            <a:r>
              <a:rPr lang="ru-RU" sz="2400" dirty="0"/>
              <a:t>Директива № 21. План «Барбаросса</a:t>
            </a:r>
            <a:r>
              <a:rPr lang="ru-RU" sz="2400" dirty="0" smtClean="0"/>
              <a:t>» </a:t>
            </a:r>
            <a:r>
              <a:rPr lang="ru-RU" sz="2400" dirty="0" smtClean="0">
                <a:effectLst/>
              </a:rPr>
              <a:t>— план вторжения Германии в СССР на Восточноевропейском театре Второй мировой войны и военная операция, осуществлявшаяся в соответствии с этим планом на начальной стадии Великой Отечественной войны.</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808960" y="1054088"/>
            <a:ext cx="5801784" cy="4351338"/>
          </a:xfrm>
        </p:spPr>
      </p:pic>
    </p:spTree>
    <p:extLst>
      <p:ext uri="{BB962C8B-B14F-4D97-AF65-F5344CB8AC3E}">
        <p14:creationId xmlns:p14="http://schemas.microsoft.com/office/powerpoint/2010/main" xmlns="" val="4285122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95754" y="2567463"/>
            <a:ext cx="3916680" cy="1325563"/>
          </a:xfrm>
        </p:spPr>
        <p:txBody>
          <a:bodyPr>
            <a:noAutofit/>
          </a:bodyPr>
          <a:lstStyle/>
          <a:p>
            <a:pPr algn="ctr"/>
            <a:r>
              <a:rPr lang="ru-RU" sz="2400" dirty="0"/>
              <a:t>Идея </a:t>
            </a:r>
            <a:r>
              <a:rPr lang="ru-RU" sz="2400" b="1" dirty="0"/>
              <a:t>плана</a:t>
            </a:r>
            <a:r>
              <a:rPr lang="ru-RU" sz="2400" dirty="0"/>
              <a:t> «</a:t>
            </a:r>
            <a:r>
              <a:rPr lang="ru-RU" sz="2400" b="1" dirty="0"/>
              <a:t>Барбаросса</a:t>
            </a:r>
            <a:r>
              <a:rPr lang="ru-RU" sz="2400" dirty="0"/>
              <a:t>» состояла в том, чтобы за несколько месяцев, используя тактику блицкрига, нанести сокрушительное поражение Красной Армии и захватить СССР.</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808959" y="1054576"/>
            <a:ext cx="5801784" cy="4351338"/>
          </a:xfrm>
        </p:spPr>
      </p:pic>
    </p:spTree>
    <p:extLst>
      <p:ext uri="{BB962C8B-B14F-4D97-AF65-F5344CB8AC3E}">
        <p14:creationId xmlns:p14="http://schemas.microsoft.com/office/powerpoint/2010/main" xmlns="" val="1032989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Подготовка к войне </a:t>
            </a:r>
            <a:endParaRPr lang="ru-RU" dirty="0"/>
          </a:p>
        </p:txBody>
      </p:sp>
      <p:sp>
        <p:nvSpPr>
          <p:cNvPr id="3" name="Объект 2"/>
          <p:cNvSpPr>
            <a:spLocks noGrp="1"/>
          </p:cNvSpPr>
          <p:nvPr>
            <p:ph idx="1"/>
          </p:nvPr>
        </p:nvSpPr>
        <p:spPr/>
        <p:txBody>
          <a:bodyPr/>
          <a:lstStyle/>
          <a:p>
            <a:r>
              <a:rPr lang="ru-RU" b="1" dirty="0"/>
              <a:t>С самого начала планирования войны против СССР важное место в деятельности германского военно-политического руководства и командования вермахта занимали вопросы дезинформации, стратегической и оперативной маскировки, имевшие целью введение руководства СССР в заблуждение относительно сроков возможного нападения Германии на Советский Союз.</a:t>
            </a:r>
            <a:endParaRPr lang="ru-RU" dirty="0"/>
          </a:p>
          <a:p>
            <a:endParaRPr lang="ru-RU" dirty="0"/>
          </a:p>
        </p:txBody>
      </p:sp>
    </p:spTree>
    <p:extLst>
      <p:ext uri="{BB962C8B-B14F-4D97-AF65-F5344CB8AC3E}">
        <p14:creationId xmlns:p14="http://schemas.microsoft.com/office/powerpoint/2010/main" xmlns="" val="3433663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p:spPr>
      </p:pic>
    </p:spTree>
    <p:extLst>
      <p:ext uri="{BB962C8B-B14F-4D97-AF65-F5344CB8AC3E}">
        <p14:creationId xmlns:p14="http://schemas.microsoft.com/office/powerpoint/2010/main" xmlns="" val="757289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003" y="2737623"/>
            <a:ext cx="11221994" cy="1325563"/>
          </a:xfrm>
        </p:spPr>
        <p:txBody>
          <a:bodyPr>
            <a:noAutofit/>
          </a:bodyPr>
          <a:lstStyle/>
          <a:p>
            <a:r>
              <a:rPr lang="ru-RU" sz="2800" dirty="0" smtClean="0"/>
              <a:t>Группа </a:t>
            </a:r>
            <a:r>
              <a:rPr lang="ru-RU" sz="2800" dirty="0"/>
              <a:t>армий Север</a:t>
            </a:r>
            <a:r>
              <a:rPr lang="ru-RU" sz="2800" i="1" dirty="0"/>
              <a:t> </a:t>
            </a:r>
            <a:r>
              <a:rPr lang="ru-RU" sz="2800" dirty="0"/>
              <a:t>под командой ген.-полковника фон </a:t>
            </a:r>
            <a:r>
              <a:rPr lang="ru-RU" sz="2800" dirty="0" err="1"/>
              <a:t>Лееба</a:t>
            </a:r>
            <a:r>
              <a:rPr lang="ru-RU" sz="2800" dirty="0"/>
              <a:t> наступала из Восточной Пруссии через Балтийские страны (Литву, Латвию и Эстонию) на Псков и Ленинград, с задачей окружить и уничтожить, совместно с финской армией Маннергейма (также наступающей из Выборга на Ленинград), советские войска, защищающие подступы к северной столице.</a:t>
            </a:r>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xmlns="" val="3644139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884</Words>
  <Application>Microsoft Office PowerPoint</Application>
  <PresentationFormat>Произвольный</PresentationFormat>
  <Paragraphs>52</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Директива №21 План “Барбаросса”</vt:lpstr>
      <vt:lpstr>Первая страница плана "Барбаросса"</vt:lpstr>
      <vt:lpstr>Фри́дрих I Гогеншта́уфен — король Германии с 1152 года, император Священной Римской империи с 1155 года, герцог Швабии в 1147—1152 годах под именем Фри́дрих III. Прозвище Барбаро́сса он получил в Италии из-за своей рыжеватой бороды.</vt:lpstr>
      <vt:lpstr>Директива № 21. План «Барбаросса», — кодовое название разработанного с декабря 1940 по июнь 1941 года, план окончательно разработан под руководством генерала Ф.Паулюса</vt:lpstr>
      <vt:lpstr>Директива № 21. План «Барбаросса» — план вторжения Германии в СССР на Восточноевропейском театре Второй мировой войны и военная операция, осуществлявшаяся в соответствии с этим планом на начальной стадии Великой Отечественной войны.</vt:lpstr>
      <vt:lpstr>Идея плана «Барбаросса» состояла в том, чтобы за несколько месяцев, используя тактику блицкрига, нанести сокрушительное поражение Красной Армии и захватить СССР.</vt:lpstr>
      <vt:lpstr>Подготовка к войне </vt:lpstr>
      <vt:lpstr>Слайд 8</vt:lpstr>
      <vt:lpstr>Группа армий Север под командой ген.-полковника фон Лееба наступала из Восточной Пруссии через Балтийские страны (Литву, Латвию и Эстонию) на Псков и Ленинград, с задачей окружить и уничтожить, совместно с финской армией Маннергейма (также наступающей из Выборга на Ленинград), советские войска, защищающие подступы к северной столице.</vt:lpstr>
      <vt:lpstr>Вильгельм фон Лееб 1876-1956</vt:lpstr>
      <vt:lpstr>Эрих Гёпнер 1886-1944</vt:lpstr>
      <vt:lpstr>«БЛИЦКРИГ» (нем. Blitzkrieg, от Blitz молния и Krieg война). Метод ведения скоротечной войны, согласно которому победа достигается в короткие сроки, исчисляемые днями, неделями или месяцами, до того, как противник сумеет мобилизовать и развернуть свои основные военные силы.</vt:lpstr>
      <vt:lpstr>Федор фон Бок 1880-1945</vt:lpstr>
      <vt:lpstr>Слайд 14</vt:lpstr>
      <vt:lpstr>Герман Гот 1885-1971 </vt:lpstr>
      <vt:lpstr>Слайд 16</vt:lpstr>
      <vt:lpstr>Герд фон Рундштедт 1875- 1953</vt:lpstr>
      <vt:lpstr>Эвальд фон Клейст 1881- 1954</vt:lpstr>
      <vt:lpstr>Слайд 19</vt:lpstr>
      <vt:lpstr>Карл Густав Маннергейм - Самый известный в Финляндии военачальник, государственный деятель – маршал Маннергейм был президентом Финляндии в течение двух лет. Осенью 1944 года он вывел страну из войны и заложил фундамент мирной жизни.</vt:lpstr>
      <vt:lpstr>                      Расстановка сил                                  СССР</vt:lpstr>
      <vt:lpstr>Слайд 22</vt:lpstr>
      <vt:lpstr>Итоги</vt:lpstr>
      <vt:lpstr>Итоги</vt:lpstr>
      <vt:lpstr>Слайд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Операция “Барбаросса”</dc:title>
  <dc:creator>USER</dc:creator>
  <cp:lastModifiedBy>111</cp:lastModifiedBy>
  <cp:revision>32</cp:revision>
  <dcterms:created xsi:type="dcterms:W3CDTF">2021-04-12T12:46:11Z</dcterms:created>
  <dcterms:modified xsi:type="dcterms:W3CDTF">2022-05-24T08:19:44Z</dcterms:modified>
</cp:coreProperties>
</file>