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70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ownloads\&#1053;&#1077;&#1080;&#1079;&#1074;&#1077;&#1089;&#1090;&#1085;&#1099;&#1081;%20&#1080;&#1089;&#1087;&#1086;&#1083;&#1085;&#1080;&#1090;&#1077;&#1083;&#1100;%20-%20&#1056;&#1077;&#1081;&#1085;&#1075;&#1086;&#1083;&#1100;&#1076;%20&#1043;&#1083;&#1080;&#1101;&#1088;.%20&#1043;&#1080;&#1084;&#1085;%20&#1042;&#1077;&#1083;&#1080;&#1082;&#1086;&#1084;&#1091;%20&#1075;&#1086;&#1088;&#1086;&#1076;&#1091;.%20&#1043;&#1080;&#1084;&#1085;%20&#1089;&#1072;&#1085;&#1082;&#1090;-&#1055;&#1077;&#1090;&#1077;&#1088;&#1073;&#1091;&#1088;&#1075;&#1072;..mp3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620000" cy="57054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501008"/>
            <a:ext cx="7772400" cy="1470025"/>
          </a:xfrm>
        </p:spPr>
        <p:txBody>
          <a:bodyPr/>
          <a:lstStyle/>
          <a:p>
            <a:r>
              <a:rPr lang="ru-RU" dirty="0" smtClean="0"/>
              <a:t>Герб и гимн Санкт-Петербурга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653136"/>
            <a:ext cx="6400800" cy="1752600"/>
          </a:xfrm>
        </p:spPr>
        <p:txBody>
          <a:bodyPr/>
          <a:lstStyle/>
          <a:p>
            <a:r>
              <a:rPr lang="ru-RU" dirty="0" smtClean="0"/>
              <a:t>Презентация для внеурочного занятия в 9 классе</a:t>
            </a:r>
            <a:endParaRPr lang="ru-RU" dirty="0"/>
          </a:p>
        </p:txBody>
      </p:sp>
      <p:pic>
        <p:nvPicPr>
          <p:cNvPr id="4" name="Рисунок 3" descr="0-paradnyy_gerb_sankt-peterburga_200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88640"/>
            <a:ext cx="3417317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48680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Геральдическое описание полного герба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1772816"/>
            <a:ext cx="3008313" cy="4691063"/>
          </a:xfrm>
        </p:spPr>
        <p:txBody>
          <a:bodyPr>
            <a:normAutofit fontScale="92500"/>
          </a:bodyPr>
          <a:lstStyle/>
          <a:p>
            <a:r>
              <a:rPr lang="ru-RU" sz="2000" b="1" i="1" dirty="0" smtClean="0"/>
              <a:t>«В </a:t>
            </a:r>
            <a:r>
              <a:rPr lang="ru-RU" sz="2000" b="1" i="1" dirty="0" smtClean="0"/>
              <a:t>червленом (красном) поле золотой российский скипетр поверх двух опрокинутых серебряных якорей морского и речного, о четырех зубцах, накрест. Щит увенчан российской императорской короной и положен поверх двух российских скипетров натурального цвета, соединенных лентой Святого Андрея </a:t>
            </a:r>
            <a:r>
              <a:rPr lang="ru-RU" sz="2000" b="1" i="1" dirty="0" smtClean="0"/>
              <a:t>Первозванного».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5" descr="0-paradnyy_gerb_sankt-peterburga_200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404664"/>
            <a:ext cx="5508103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Геральдическое описание малого герба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1412776"/>
            <a:ext cx="3008313" cy="4691063"/>
          </a:xfrm>
        </p:spPr>
        <p:txBody>
          <a:bodyPr/>
          <a:lstStyle/>
          <a:p>
            <a:r>
              <a:rPr lang="ru-RU" sz="2400" i="1" dirty="0" smtClean="0"/>
              <a:t>«В </a:t>
            </a:r>
            <a:r>
              <a:rPr lang="ru-RU" sz="2400" i="1" dirty="0" smtClean="0"/>
              <a:t>червленом (красном) поле золотой российский скипетр поверх двух опрокинутых серебряных якорей морского и речного, о четырех зубцах, </a:t>
            </a:r>
            <a:r>
              <a:rPr lang="ru-RU" sz="2400" i="1" dirty="0" smtClean="0"/>
              <a:t>накрест».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901px-lesser_coat_of_arms_of_saint_petersburg.svg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0"/>
            <a:ext cx="5796136" cy="6569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496944" cy="570547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Гимн Санкт-Петербурга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635896" y="836712"/>
            <a:ext cx="5111750" cy="5853113"/>
          </a:xfrm>
        </p:spPr>
        <p:txBody>
          <a:bodyPr/>
          <a:lstStyle/>
          <a:p>
            <a:r>
              <a:rPr lang="ru-RU" dirty="0" smtClean="0"/>
              <a:t>Гимн </a:t>
            </a:r>
            <a:r>
              <a:rPr lang="ru-RU" dirty="0" smtClean="0"/>
              <a:t>Санкт-Петербурга </a:t>
            </a:r>
            <a:r>
              <a:rPr lang="ru-RU" dirty="0" smtClean="0"/>
              <a:t>написан </a:t>
            </a:r>
            <a:r>
              <a:rPr lang="ru-RU" dirty="0" smtClean="0"/>
              <a:t>петербургским поэтом Олегом </a:t>
            </a:r>
            <a:r>
              <a:rPr lang="ru-RU" dirty="0" err="1" smtClean="0"/>
              <a:t>Чупровым</a:t>
            </a:r>
            <a:r>
              <a:rPr lang="ru-RU" dirty="0" smtClean="0"/>
              <a:t> на музыку </a:t>
            </a:r>
            <a:r>
              <a:rPr lang="ru-RU" dirty="0" err="1" smtClean="0"/>
              <a:t>Рейнгольда</a:t>
            </a:r>
            <a:r>
              <a:rPr lang="ru-RU" dirty="0" smtClean="0"/>
              <a:t> Глиэра и самым непосредственным образом связан с именем Александра Сергеевича Пушкина.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gliere_gimn-peterburga_chords-01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628800"/>
            <a:ext cx="2926080" cy="3901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Рейнгольд</a:t>
            </a:r>
            <a:r>
              <a:rPr lang="ru-RU" sz="2800" dirty="0" smtClean="0"/>
              <a:t> </a:t>
            </a:r>
            <a:r>
              <a:rPr lang="ru-RU" sz="2800" dirty="0" err="1" smtClean="0"/>
              <a:t>Морицевич</a:t>
            </a:r>
            <a:r>
              <a:rPr lang="ru-RU" sz="2800" dirty="0" smtClean="0"/>
              <a:t> Глиэр -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русский </a:t>
            </a:r>
            <a:r>
              <a:rPr lang="ru-RU" sz="2800" dirty="0" smtClean="0"/>
              <a:t>и советский композитор, дирижёр, педагог, музыкально-общественный деятель. Народный артист СССР. </a:t>
            </a:r>
            <a:endParaRPr lang="ru-RU" sz="2800" dirty="0"/>
          </a:p>
        </p:txBody>
      </p:sp>
      <p:pic>
        <p:nvPicPr>
          <p:cNvPr id="1028" name="Picture 4" descr="C:\Users\1\Desktop\gl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052736"/>
            <a:ext cx="5256584" cy="4511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052048" cy="6137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 </a:t>
            </a:r>
            <a:r>
              <a:rPr lang="ru-RU" dirty="0" smtClean="0"/>
              <a:t>В 1948 году партитура балета «Медный всадник» была готова, и балетмейстер Ростислав Захаров приступил к постановке. Премьера состоялась 14 марта 1949 года на сцене Ленинградского театра оперы и балета имени С. М.Кирова и прошла с успехом, что позволило </a:t>
            </a:r>
            <a:r>
              <a:rPr lang="ru-RU" dirty="0" err="1" smtClean="0"/>
              <a:t>Рейнгольду</a:t>
            </a:r>
            <a:r>
              <a:rPr lang="ru-RU" dirty="0" smtClean="0"/>
              <a:t> Глиэру в 1950 году стать лауреатом Сталинской премии I степени.</a:t>
            </a:r>
          </a:p>
          <a:p>
            <a:pPr fontAlgn="base">
              <a:buNone/>
            </a:pPr>
            <a:r>
              <a:rPr lang="ru-RU" dirty="0" smtClean="0"/>
              <a:t>.</a:t>
            </a:r>
            <a:endParaRPr lang="ru-RU" dirty="0" smtClean="0"/>
          </a:p>
          <a:p>
            <a:pPr fontAlgn="base"/>
            <a:r>
              <a:rPr lang="ru-RU" dirty="0" smtClean="0"/>
              <a:t>Успеху балета в немалой степени способствовал один из его номеров — «Гимн великому городу», который сразу же стал восприниматься как музыкальный символ </a:t>
            </a:r>
            <a:r>
              <a:rPr lang="ru-RU" dirty="0" smtClean="0"/>
              <a:t>Санкт-Петербурга—Петрограда—Ленинграда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gliere_gimn-peterburga_chords-01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1224136" cy="1381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61206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2002 году, в канун празднования 300-летия города, Законодательным собранием Санкт-Петербурга был объявлен конкурс на текст гимна. </a:t>
            </a:r>
            <a:endParaRPr lang="ru-RU" dirty="0" smtClean="0"/>
          </a:p>
          <a:p>
            <a:pPr fontAlgn="base"/>
            <a:r>
              <a:rPr lang="ru-RU" dirty="0" smtClean="0"/>
              <a:t>По итогам голосования, которое проходило в Эрмитажном театре, победителем был признан советский и российский поэт Олег Акимович </a:t>
            </a:r>
            <a:r>
              <a:rPr lang="ru-RU" dirty="0" err="1" smtClean="0"/>
              <a:t>Чупров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17 декабря 2002 года текст гимна был утвержден Законодательным собранием, а 23 апреля 2003 года оно приняло новую редакцию закона № 165-23 «О детальном описании официальных символов Санкт-Петербурга и порядке их использования»</a:t>
            </a:r>
          </a:p>
          <a:p>
            <a:endParaRPr lang="ru-RU" dirty="0"/>
          </a:p>
        </p:txBody>
      </p:sp>
      <p:pic>
        <p:nvPicPr>
          <p:cNvPr id="4" name="Рисунок 3" descr="gliere_gimn-peterburga_chords-01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1224136" cy="1381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Альберт (Олег) Акимович </a:t>
            </a:r>
            <a:r>
              <a:rPr lang="ru-RU" dirty="0" err="1" smtClean="0"/>
              <a:t>Чупров</a:t>
            </a:r>
            <a:r>
              <a:rPr lang="ru-RU" dirty="0" smtClean="0"/>
              <a:t> (р. 1939</a:t>
            </a:r>
            <a:r>
              <a:rPr lang="ru-RU" dirty="0" smtClean="0"/>
              <a:t>) </a:t>
            </a:r>
            <a:endParaRPr lang="ru-RU" dirty="0"/>
          </a:p>
        </p:txBody>
      </p:sp>
      <p:pic>
        <p:nvPicPr>
          <p:cNvPr id="8" name="Содержимое 7" descr="xXG8ZWewU2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4752528" cy="374441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556792"/>
            <a:ext cx="4038600" cy="4525963"/>
          </a:xfrm>
        </p:spPr>
        <p:txBody>
          <a:bodyPr/>
          <a:lstStyle/>
          <a:p>
            <a:r>
              <a:rPr lang="ru-RU" dirty="0" smtClean="0"/>
              <a:t>русский </a:t>
            </a:r>
            <a:r>
              <a:rPr lang="ru-RU" dirty="0" smtClean="0"/>
              <a:t>советский поэт, автор 12 стихотворных и участник многих песенных сборников, автор слов официального Гимна Санкт-Петербурга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8748464" cy="632616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Гимн Петербурга. Текст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Державный </a:t>
            </a:r>
            <a:r>
              <a:rPr lang="ru-RU" dirty="0" smtClean="0"/>
              <a:t>град, </a:t>
            </a:r>
            <a:r>
              <a:rPr lang="ru-RU" dirty="0" smtClean="0"/>
              <a:t>возвышайся </a:t>
            </a:r>
            <a:r>
              <a:rPr lang="ru-RU" dirty="0" smtClean="0"/>
              <a:t>над Невою,</a:t>
            </a:r>
            <a:br>
              <a:rPr lang="ru-RU" dirty="0" smtClean="0"/>
            </a:br>
            <a:r>
              <a:rPr lang="ru-RU" dirty="0" smtClean="0"/>
              <a:t>Как дивный храм, ты сердцам открыт!</a:t>
            </a:r>
            <a:br>
              <a:rPr lang="ru-RU" dirty="0" smtClean="0"/>
            </a:br>
            <a:r>
              <a:rPr lang="ru-RU" dirty="0" smtClean="0"/>
              <a:t>Сияй в веках красотой живою,</a:t>
            </a:r>
            <a:br>
              <a:rPr lang="ru-RU" dirty="0" smtClean="0"/>
            </a:br>
            <a:r>
              <a:rPr lang="ru-RU" dirty="0" smtClean="0"/>
              <a:t>Дыханье твое Медный всадник хранит.</a:t>
            </a:r>
          </a:p>
          <a:p>
            <a:pPr fontAlgn="base"/>
            <a:r>
              <a:rPr lang="ru-RU" dirty="0" smtClean="0"/>
              <a:t>Несокрушим — ты смог в года лихие</a:t>
            </a:r>
            <a:br>
              <a:rPr lang="ru-RU" dirty="0" smtClean="0"/>
            </a:br>
            <a:r>
              <a:rPr lang="ru-RU" dirty="0" smtClean="0"/>
              <a:t>Преодолеть все бури и ветра!</a:t>
            </a:r>
            <a:br>
              <a:rPr lang="ru-RU" dirty="0" smtClean="0"/>
            </a:br>
            <a:r>
              <a:rPr lang="ru-RU" dirty="0" smtClean="0"/>
              <a:t>С морской душой,</a:t>
            </a:r>
            <a:br>
              <a:rPr lang="ru-RU" dirty="0" smtClean="0"/>
            </a:br>
            <a:r>
              <a:rPr lang="ru-RU" dirty="0" smtClean="0"/>
              <a:t>Бессмертен, как Россия,</a:t>
            </a:r>
            <a:br>
              <a:rPr lang="ru-RU" dirty="0" smtClean="0"/>
            </a:br>
            <a:r>
              <a:rPr lang="ru-RU" dirty="0" smtClean="0"/>
              <a:t>Плыви, фрегат, под парусом Петра!</a:t>
            </a:r>
          </a:p>
          <a:p>
            <a:pPr fontAlgn="base"/>
            <a:r>
              <a:rPr lang="ru-RU" dirty="0" smtClean="0"/>
              <a:t>Санкт-Петербург, оставайся вечно молод!</a:t>
            </a:r>
            <a:br>
              <a:rPr lang="ru-RU" dirty="0" smtClean="0"/>
            </a:br>
            <a:r>
              <a:rPr lang="ru-RU" dirty="0" smtClean="0"/>
              <a:t>Грядущий день озарен тобой.</a:t>
            </a:r>
            <a:br>
              <a:rPr lang="ru-RU" dirty="0" smtClean="0"/>
            </a:br>
            <a:r>
              <a:rPr lang="ru-RU" dirty="0" smtClean="0"/>
              <a:t>Так расцветай, наш прекрасный город!</a:t>
            </a:r>
            <a:br>
              <a:rPr lang="ru-RU" dirty="0" smtClean="0"/>
            </a:br>
            <a:r>
              <a:rPr lang="ru-RU" dirty="0" smtClean="0"/>
              <a:t>Высокая честь — жить единой судьбой!</a:t>
            </a:r>
          </a:p>
          <a:p>
            <a:endParaRPr lang="ru-RU" dirty="0"/>
          </a:p>
        </p:txBody>
      </p:sp>
      <p:pic>
        <p:nvPicPr>
          <p:cNvPr id="8" name="Неизвестный исполнитель - Рейнгольд Глиэр. Гимн Великому городу. Гимн санкт-Петербурга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0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620000" cy="57054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Герб </a:t>
            </a:r>
            <a:r>
              <a:rPr lang="ru-RU" dirty="0" smtClean="0">
                <a:solidFill>
                  <a:srgbClr val="FF0000"/>
                </a:solidFill>
              </a:rPr>
              <a:t>Санкт-Петербурга — официальный государственный символ города федерального значения Санкт-Петербурга.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История </a:t>
            </a:r>
            <a:r>
              <a:rPr lang="ru-RU" dirty="0" smtClean="0"/>
              <a:t>этого главного символа Северной столицы старинная и </a:t>
            </a:r>
            <a:r>
              <a:rPr lang="ru-RU" dirty="0" smtClean="0"/>
              <a:t>уникальная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869160"/>
            <a:ext cx="8229600" cy="4525963"/>
          </a:xfrm>
        </p:spPr>
        <p:txBody>
          <a:bodyPr/>
          <a:lstStyle/>
          <a:p>
            <a:pPr lvl="6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352928" cy="57054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Первый герб города на Неве появился на красных знамёнах Санкт-Петербургских полков в 1712 году. В книге российского историка Александра Васильевича Висковатова "Историческое описание одежды и вооружения российских войск", изданной в 1841 году, герб Санкт-Петербурга описывается следующим образом: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золотое пылающее сердце, под золотою же короною и серебряною княжескою мантией и под ними две пальмовые ветви.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08912" cy="5705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конце 20-х годов XVIII века был составлен новый герб Санкт-Петербурга — "скипетр и два скрещенных якоря". Он был принят 14 марта 1730 года. Разрабатывался герб в начале XVIII века. Считается, что его автор — герольдмейстер Франциск </a:t>
            </a:r>
            <a:r>
              <a:rPr lang="ru-RU" dirty="0" err="1" smtClean="0"/>
              <a:t>Санти</a:t>
            </a:r>
            <a:r>
              <a:rPr lang="ru-RU" dirty="0" smtClean="0"/>
              <a:t>, который был приглашён на эту должность ещё самим императором Петром I. Описание Петербургского герба в Знаменном гербовнике 1730 года: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 золотом щите, на красном поле золотой скипетр с двуглавым орлом и два железные накрест положенные якоря</a:t>
            </a:r>
            <a:r>
              <a:rPr lang="ru-RU" i="1" dirty="0" smtClean="0"/>
              <a:t>.</a:t>
            </a:r>
            <a:br>
              <a:rPr lang="ru-RU" i="1" dirty="0" smtClean="0"/>
            </a:br>
            <a:r>
              <a:rPr lang="ru-RU" i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568952" cy="57054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Официально герб Санкт-Петербурга был утверждён </a:t>
            </a:r>
            <a:r>
              <a:rPr lang="ru-RU" dirty="0" smtClean="0">
                <a:solidFill>
                  <a:srgbClr val="C00000"/>
                </a:solidFill>
              </a:rPr>
              <a:t>7 мая 1780 года </a:t>
            </a:r>
            <a:r>
              <a:rPr lang="ru-RU" dirty="0" smtClean="0"/>
              <a:t>императором Петром II. На нём скипетр указывал, что город является столицей Российской империи, а якоря характеризовали его как морской и речной порт. В 1780 году герб был подтверждён и сохранён, за исключением формы щита. Высочайше пожалован 7 мая 1780 года и описан: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 красном поле два серебряных якоря, положенные крестом и на них золотой скипетр</a:t>
            </a:r>
            <a:r>
              <a:rPr lang="ru-RU" i="1" dirty="0" smtClean="0"/>
              <a:t>.</a:t>
            </a:r>
            <a:br>
              <a:rPr lang="ru-RU" i="1" dirty="0" smtClean="0"/>
            </a:b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136904" cy="57054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Октябрьской революции 1917 года, при СССР и вплоть до его распада в 1991 году, герб Санкт-Петербурга не использовался, но он и не был отменён. Герб города на Неве тогда не мог использоваться, так как он содержал символы императорской власти, что было несовместимо с советской властью.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124056" cy="57054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Весной </a:t>
            </a:r>
            <a:r>
              <a:rPr lang="ru-RU" dirty="0" smtClean="0"/>
              <a:t>1989 года правительство Ленинграда высказалось о необходимости городского герба.</a:t>
            </a:r>
          </a:p>
          <a:p>
            <a:r>
              <a:rPr lang="ru-RU" dirty="0" smtClean="0"/>
              <a:t>Тогда объявили общегородской конкурс на лучший проект, победителю была назначена денежная премия. В мае 1989 года в Петропавловской крепости прошла выставка проектов нового герба. Но сама идея учредить новый, советский герб города на Неве была утопической, и о ней </a:t>
            </a:r>
            <a:r>
              <a:rPr lang="ru-RU" dirty="0" smtClean="0"/>
              <a:t>забыли.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7908032" cy="5705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Исторический герб восстановили 6 сентября 1991 года. И именно он и был официально повторно принят 2 декабря 1991 года.</a:t>
            </a:r>
          </a:p>
          <a:p>
            <a:r>
              <a:rPr lang="ru-RU" dirty="0" smtClean="0"/>
              <a:t>Герб был официально утверждён Решением Президиума Ленинградского городского Совета народных депутатов № 270 "О введении официальных символов Санкт-Петербурга и возвращении исторических названий"; подтверждён решением горсовета № 11 от 2 декабря 1991 года.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1613463707_19-p-fon-dlya-prezentatsii-pro-piter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052048" cy="59214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Современный и ныне существующий вариант герба Санкт-Петербурга утвердили 23 апреля 2003 года. Герб Санкт-Петербурга был </a:t>
            </a:r>
            <a:r>
              <a:rPr lang="ru-RU" dirty="0" err="1" smtClean="0"/>
              <a:t>переутверждён</a:t>
            </a:r>
            <a:r>
              <a:rPr lang="ru-RU" dirty="0" smtClean="0"/>
              <a:t>, включая полную версию, Законом Санкт-Петербурга № 165-23 от 13 мая 2003 года "О детальном описании официальных символов Санкт-Петербурга и порядке их использования".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676</Words>
  <Application>Microsoft Office PowerPoint</Application>
  <PresentationFormat>Экран (4:3)</PresentationFormat>
  <Paragraphs>35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Герб и гимн Санкт-Петербурга</vt:lpstr>
      <vt:lpstr>     Герб Санкт-Петербурга — официальный государственный символ города федерального значения Санкт-Петербурга.  История этого главного символа Северной столицы старинная и уникальная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Геральдическое описание полного герба </vt:lpstr>
      <vt:lpstr>Геральдическое описание малого герба </vt:lpstr>
      <vt:lpstr>Гимн Санкт-Петербурга</vt:lpstr>
      <vt:lpstr>Рейнгольд Морицевич Глиэр -</vt:lpstr>
      <vt:lpstr>Слайд 14</vt:lpstr>
      <vt:lpstr>Слайд 15</vt:lpstr>
      <vt:lpstr>Альберт (Олег) Акимович Чупров (р. 1939) </vt:lpstr>
      <vt:lpstr>Гимн Петербурга. Текст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Герб и гимн Санкт-Петербурга</dc:title>
  <dc:creator>1</dc:creator>
  <cp:lastModifiedBy>1</cp:lastModifiedBy>
  <cp:revision>17</cp:revision>
  <dcterms:created xsi:type="dcterms:W3CDTF">2022-11-18T14:35:02Z</dcterms:created>
  <dcterms:modified xsi:type="dcterms:W3CDTF">2022-11-18T15:40:00Z</dcterms:modified>
</cp:coreProperties>
</file>