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3" r:id="rId2"/>
    <p:sldId id="256" r:id="rId3"/>
    <p:sldId id="257" r:id="rId4"/>
    <p:sldId id="258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1" r:id="rId13"/>
    <p:sldId id="282" r:id="rId14"/>
    <p:sldId id="259" r:id="rId15"/>
    <p:sldId id="285" r:id="rId16"/>
    <p:sldId id="280" r:id="rId17"/>
    <p:sldId id="286" r:id="rId18"/>
    <p:sldId id="260" r:id="rId19"/>
    <p:sldId id="266" r:id="rId20"/>
    <p:sldId id="267" r:id="rId21"/>
    <p:sldId id="268" r:id="rId22"/>
    <p:sldId id="269" r:id="rId23"/>
    <p:sldId id="262" r:id="rId24"/>
    <p:sldId id="271" r:id="rId25"/>
    <p:sldId id="284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0099"/>
    <a:srgbClr val="0000FF"/>
    <a:srgbClr val="FF0000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2831D-C3A6-489C-8A0A-5CB0ADEE2FD6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E6DD-3DF1-4290-84C0-7C09F7109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3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E6DD-3DF1-4290-84C0-7C09F71092E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12700">
            <a:solidFill>
              <a:srgbClr val="993300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solidFill>
              <a:schemeClr val="bg1"/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ED95FE-E63F-478C-A70C-7A8861EB1D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E9AF4-9D4E-4965-A179-5944EDED06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F6076-115A-47F0-981D-C28C67B064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1D209-5162-4E4D-97F8-CF0CE96AB0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BC498-9420-41BB-9DBE-469F0661B0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0C2D7-DD01-464C-9CF5-651B7C61A2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D73B3-97B4-46F1-8B16-B622BF0B16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9244-3F74-4E9A-9A6C-D695E72CA3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45773-5357-462C-96BB-6F42B14436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7F8C-FDA8-447F-8BBF-100E47838D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0D645-507B-448D-A05C-E104CF4FAD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CC6600">
              <a:alpha val="70000"/>
            </a:srgbClr>
          </a:solidFill>
          <a:ln w="9525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5B96A1E9-C21E-4236-BE38-EACC0542B78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2714620"/>
            <a:ext cx="7772400" cy="1470025"/>
          </a:xfrm>
          <a:ln/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ДЕЛОВАЯ ИГРА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1503" y="4437112"/>
            <a:ext cx="7715304" cy="928694"/>
          </a:xfrm>
          <a:ln/>
        </p:spPr>
        <p:txBody>
          <a:bodyPr/>
          <a:lstStyle/>
          <a:p>
            <a:r>
              <a:rPr lang="ru-RU" sz="5400" dirty="0" smtClean="0">
                <a:solidFill>
                  <a:srgbClr val="CC0099"/>
                </a:solidFill>
              </a:rPr>
              <a:t>«ВСЮДУ ДЕНЬГИ … »</a:t>
            </a:r>
            <a:endParaRPr lang="ru-RU" sz="54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1) </a:t>
            </a:r>
            <a:r>
              <a:rPr lang="ru-RU" sz="2800" b="1" dirty="0">
                <a:solidFill>
                  <a:srgbClr val="7030A0"/>
                </a:solidFill>
              </a:rPr>
              <a:t>1 коп.;     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  2) </a:t>
            </a:r>
            <a:r>
              <a:rPr lang="ru-RU" sz="2800" b="1" dirty="0">
                <a:solidFill>
                  <a:srgbClr val="7030A0"/>
                </a:solidFill>
              </a:rPr>
              <a:t>3 коп.;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3) </a:t>
            </a:r>
            <a:r>
              <a:rPr lang="ru-RU" sz="2800" b="1" dirty="0">
                <a:solidFill>
                  <a:srgbClr val="7030A0"/>
                </a:solidFill>
              </a:rPr>
              <a:t>5 коп.;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        4) </a:t>
            </a:r>
            <a:r>
              <a:rPr lang="ru-RU" sz="2800" b="1" dirty="0">
                <a:solidFill>
                  <a:srgbClr val="7030A0"/>
                </a:solidFill>
              </a:rPr>
              <a:t>10 коп.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2) 3 коп.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</a:rPr>
              <a:t>Какую разменную монету гражданин России не найдёт в своём кошельке?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1) </a:t>
            </a:r>
            <a:r>
              <a:rPr lang="ru-RU" sz="2800" b="1" dirty="0">
                <a:solidFill>
                  <a:srgbClr val="7030A0"/>
                </a:solidFill>
              </a:rPr>
              <a:t>Домашние; 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2) </a:t>
            </a:r>
            <a:r>
              <a:rPr lang="ru-RU" sz="2800" b="1" dirty="0">
                <a:solidFill>
                  <a:srgbClr val="7030A0"/>
                </a:solidFill>
              </a:rPr>
              <a:t>Ручные;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3) </a:t>
            </a:r>
            <a:r>
              <a:rPr lang="ru-RU" sz="2800" b="1" dirty="0">
                <a:solidFill>
                  <a:srgbClr val="7030A0"/>
                </a:solidFill>
              </a:rPr>
              <a:t>Карманные;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  4) </a:t>
            </a:r>
            <a:r>
              <a:rPr lang="ru-RU" sz="2800" b="1" dirty="0">
                <a:solidFill>
                  <a:srgbClr val="7030A0"/>
                </a:solidFill>
              </a:rPr>
              <a:t>Декоративные.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3) Карманные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</a:rPr>
              <a:t>Какие деньги родители выделяют своим детям?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1) </a:t>
            </a:r>
            <a:r>
              <a:rPr lang="ru-RU" sz="2800" b="1" dirty="0">
                <a:solidFill>
                  <a:srgbClr val="7030A0"/>
                </a:solidFill>
              </a:rPr>
              <a:t>На чёрный день;           </a:t>
            </a:r>
            <a:r>
              <a:rPr lang="ru-RU" sz="2800" b="1" dirty="0" smtClean="0">
                <a:solidFill>
                  <a:srgbClr val="7030A0"/>
                </a:solidFill>
              </a:rPr>
              <a:t> 2) </a:t>
            </a:r>
            <a:r>
              <a:rPr lang="ru-RU" sz="2800" b="1" dirty="0">
                <a:solidFill>
                  <a:srgbClr val="7030A0"/>
                </a:solidFill>
              </a:rPr>
              <a:t>На полярную ночь;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3) </a:t>
            </a:r>
            <a:r>
              <a:rPr lang="ru-RU" sz="2800" b="1" dirty="0">
                <a:solidFill>
                  <a:srgbClr val="7030A0"/>
                </a:solidFill>
              </a:rPr>
              <a:t>На високосный год;      </a:t>
            </a:r>
            <a:r>
              <a:rPr lang="ru-RU" sz="2800" b="1" dirty="0" smtClean="0">
                <a:solidFill>
                  <a:srgbClr val="7030A0"/>
                </a:solidFill>
              </a:rPr>
              <a:t>4) </a:t>
            </a:r>
            <a:r>
              <a:rPr lang="ru-RU" sz="2800" b="1" dirty="0">
                <a:solidFill>
                  <a:srgbClr val="7030A0"/>
                </a:solidFill>
              </a:rPr>
              <a:t>На золотой век.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1) На чёрный день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</a:rPr>
              <a:t>На что обычно откладывают деньги предусмотрительные граждане?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1) </a:t>
            </a:r>
            <a:r>
              <a:rPr lang="ru-RU" sz="2800" b="1" dirty="0">
                <a:solidFill>
                  <a:srgbClr val="7030A0"/>
                </a:solidFill>
              </a:rPr>
              <a:t>Водяные;    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2) </a:t>
            </a:r>
            <a:r>
              <a:rPr lang="ru-RU" sz="2800" b="1" dirty="0">
                <a:solidFill>
                  <a:srgbClr val="7030A0"/>
                </a:solidFill>
              </a:rPr>
              <a:t>Воздушные;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3) </a:t>
            </a:r>
            <a:r>
              <a:rPr lang="ru-RU" sz="2800" b="1" dirty="0">
                <a:solidFill>
                  <a:srgbClr val="7030A0"/>
                </a:solidFill>
              </a:rPr>
              <a:t>Магические;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4) </a:t>
            </a:r>
            <a:r>
              <a:rPr lang="ru-RU" sz="2800" b="1" dirty="0">
                <a:solidFill>
                  <a:srgbClr val="7030A0"/>
                </a:solidFill>
              </a:rPr>
              <a:t>Астрономические.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1) Водяные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 smtClean="0">
                <a:solidFill>
                  <a:srgbClr val="CC0099"/>
                </a:solidFill>
              </a:rPr>
              <a:t>Какие </a:t>
            </a:r>
            <a:r>
              <a:rPr lang="ru-RU" sz="3200" b="1" dirty="0">
                <a:solidFill>
                  <a:srgbClr val="CC0099"/>
                </a:solidFill>
              </a:rPr>
              <a:t>знаки надеется увидеть на денежных банкнотах каждый кассир?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5825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2 ТУР «СООТВЕТСТВИЕ»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358278" cy="4437481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5151406"/>
                <a:gridCol w="3206872"/>
              </a:tblGrid>
              <a:tr h="3343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</a:tr>
              <a:tr h="640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1.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Иена – это денежная единица страны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Япония</a:t>
                      </a:r>
                    </a:p>
                    <a:p>
                      <a:endParaRPr lang="ru-RU" sz="2000" b="1" dirty="0"/>
                    </a:p>
                  </a:txBody>
                  <a:tcPr/>
                </a:tc>
              </a:tr>
              <a:tr h="862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Общее название ордынских денег на Руси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Тенге</a:t>
                      </a:r>
                    </a:p>
                  </a:txBody>
                  <a:tcPr/>
                </a:tc>
              </a:tr>
              <a:tr h="9194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Человек, который хорошо разбирался в монетах всех стран, знал пропорции обмена одной монеты на другую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dirty="0" smtClean="0"/>
                        <a:t>Меняла</a:t>
                      </a:r>
                      <a:endParaRPr lang="ru-RU" sz="2000" b="1" dirty="0"/>
                    </a:p>
                  </a:txBody>
                  <a:tcPr/>
                </a:tc>
              </a:tr>
              <a:tr h="1198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4. Человек, который подделывал монеты или снижал содержание в них драгоценных металлов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Фальшивомонетчик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83768" y="3140968"/>
          <a:ext cx="466724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1-З,  2-А,  3-Д,  4-Ж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825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2 ТУР «СООТВЕТСТВИЕ»</a:t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501122" cy="40894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643470"/>
                <a:gridCol w="38576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5. Название денежной единицы, в название которой входит единица веса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фунт стерлингов</a:t>
                      </a:r>
                      <a:endParaRPr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6. Страна, которая первой в мире стала печатать бумажные деньги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Китай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Как называется коллекционирование монет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Нумизматика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 Обесценивание бумажных денег, которое сопровождается ростом цен на товары	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Инфляция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95736" y="3212976"/>
          <a:ext cx="473867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86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5-Б,  6-Е,  7-Г,  8-В.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3 ТУР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«ПОСЛОВИЦЫ О ДЕНЬГАХ»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53578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Копейка рубль бережёт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Деньги - хороший слуга, но плохой хозяин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Не имей сто рублей, а имей 100 друзей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Денег много, да разума мало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Деньги не грибы, можно и зимой найти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>
                <a:solidFill>
                  <a:srgbClr val="C00000"/>
                </a:solidFill>
              </a:rPr>
              <a:t>Здоровья </a:t>
            </a:r>
            <a:r>
              <a:rPr lang="ru-RU" sz="3000" dirty="0">
                <a:solidFill>
                  <a:srgbClr val="C00000"/>
                </a:solidFill>
              </a:rPr>
              <a:t>на деньги не купишь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Время – деньги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>
                <a:solidFill>
                  <a:srgbClr val="C00000"/>
                </a:solidFill>
              </a:rPr>
              <a:t>Деньги счёт любят.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14282" y="3357562"/>
            <a:ext cx="5572164" cy="1500198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dirty="0" smtClean="0">
                <a:solidFill>
                  <a:srgbClr val="CC0099"/>
                </a:solidFill>
                <a:latin typeface="Arial Black" pitchFamily="34" charset="0"/>
              </a:rPr>
              <a:t>Сколько </a:t>
            </a: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центов в центнере?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929322" y="2143116"/>
            <a:ext cx="2928958" cy="100013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 smtClean="0"/>
              <a:t> </a:t>
            </a:r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Поросёнок</a:t>
            </a:r>
            <a:endParaRPr kumimoji="0" lang="ru-RU" sz="3200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5572164" cy="1500198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solidFill>
                  <a:srgbClr val="CC0099"/>
                </a:solidFill>
                <a:latin typeface="Arial Black" pitchFamily="34" charset="0"/>
              </a:rPr>
              <a:t>Какое животное всегда при деньгах?  </a:t>
            </a:r>
            <a:endParaRPr lang="ru-RU" sz="4000" dirty="0" smtClean="0">
              <a:solidFill>
                <a:srgbClr val="CC0099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4 ТУР «ДЕНЕЖНАЯ ГОНКА»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929322" y="3857628"/>
            <a:ext cx="3000364" cy="100013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Один цент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14282" y="5214950"/>
            <a:ext cx="5572164" cy="142876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dirty="0" smtClean="0">
                <a:solidFill>
                  <a:srgbClr val="CC0099"/>
                </a:solidFill>
                <a:latin typeface="Arial Black" pitchFamily="34" charset="0"/>
              </a:rPr>
              <a:t>У </a:t>
            </a: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человека 12 пар, а </a:t>
            </a:r>
            <a:r>
              <a:rPr lang="ru-RU" sz="3200" dirty="0" smtClean="0">
                <a:solidFill>
                  <a:srgbClr val="CC0099"/>
                </a:solidFill>
                <a:latin typeface="Arial Black" pitchFamily="34" charset="0"/>
              </a:rPr>
              <a:t>у монеты </a:t>
            </a: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всего одно. Что это?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929322" y="5643578"/>
            <a:ext cx="3000396" cy="100013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Ребро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3" grpId="0" uiExpand="1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14620"/>
            <a:ext cx="9144000" cy="4143380"/>
          </a:xfrm>
          <a:ln/>
        </p:spPr>
        <p:txBody>
          <a:bodyPr/>
          <a:lstStyle/>
          <a:p>
            <a:r>
              <a:rPr lang="ru-RU" sz="3600" i="1" dirty="0" smtClean="0">
                <a:solidFill>
                  <a:srgbClr val="FFFF00"/>
                </a:solidFill>
              </a:rPr>
              <a:t>“Они - великий созидатель. Там, куда они текут, вырастают улицы, заводы, пустыни превращаются в оазисы, болота – в плодородные нивы… Они - жесточайший тиран. Чем больше человек хочет иметь свободы, тем усерднее вынужден служить им…”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14282" y="3357562"/>
            <a:ext cx="5572164" cy="1500198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000" dirty="0">
                <a:solidFill>
                  <a:srgbClr val="CC0099"/>
                </a:solidFill>
                <a:latin typeface="Arial Black" pitchFamily="34" charset="0"/>
              </a:rPr>
              <a:t>Назовите мероприятие, где цену набивают молотком. 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929322" y="1928802"/>
            <a:ext cx="3214678" cy="71438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 smtClean="0"/>
              <a:t> </a:t>
            </a: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Миллиардер</a:t>
            </a:r>
            <a:endParaRPr kumimoji="0" lang="ru-RU" sz="3200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5572164" cy="1214446"/>
          </a:xfrm>
        </p:spPr>
        <p:txBody>
          <a:bodyPr/>
          <a:lstStyle/>
          <a:p>
            <a:pPr lvl="0" algn="ctr">
              <a:buNone/>
            </a:pPr>
            <a:r>
              <a:rPr lang="ru-RU" dirty="0">
                <a:solidFill>
                  <a:srgbClr val="CC0099"/>
                </a:solidFill>
                <a:latin typeface="Arial Black" pitchFamily="34" charset="0"/>
              </a:rPr>
              <a:t>Кто считает миллионы тысячами?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4 ТУР «ДЕНЕЖНАЯ ГОНКА»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929322" y="3857628"/>
            <a:ext cx="3000364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Аукцион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14282" y="5214950"/>
            <a:ext cx="5572164" cy="142876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Из какого аппарата выдаётся нам зарплата?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929322" y="5643578"/>
            <a:ext cx="3000396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Банкомат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3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85720" y="4929198"/>
            <a:ext cx="5572164" cy="1285884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Что проверяют, не отходя от кассы</a:t>
            </a:r>
            <a:r>
              <a:rPr lang="ru-RU" sz="3200" dirty="0" smtClean="0">
                <a:solidFill>
                  <a:srgbClr val="CC0099"/>
                </a:solidFill>
                <a:latin typeface="Arial Black" pitchFamily="34" charset="0"/>
              </a:rPr>
              <a:t>?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215074" y="2857496"/>
            <a:ext cx="2571800" cy="71438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 smtClean="0"/>
              <a:t> </a:t>
            </a: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Штраф</a:t>
            </a:r>
            <a:endParaRPr kumimoji="0" lang="ru-RU" sz="3200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571744"/>
            <a:ext cx="5572164" cy="1500198"/>
          </a:xfrm>
        </p:spPr>
        <p:txBody>
          <a:bodyPr/>
          <a:lstStyle/>
          <a:p>
            <a:pPr lvl="0" algn="ctr">
              <a:buNone/>
            </a:pPr>
            <a:r>
              <a:rPr lang="ru-RU" dirty="0">
                <a:solidFill>
                  <a:srgbClr val="CC0099"/>
                </a:solidFill>
                <a:latin typeface="Arial Black" pitchFamily="34" charset="0"/>
              </a:rPr>
              <a:t>Скажите одним словом «наказание деньгами»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4 ТУР «ДЕНЕЖНАЯ ГОНКА»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6143636" y="5286388"/>
            <a:ext cx="2714644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Деньги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3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929322" y="2500306"/>
            <a:ext cx="2928958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Свистеть</a:t>
            </a:r>
            <a:endParaRPr kumimoji="0" lang="ru-RU" sz="3200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5572164" cy="2571768"/>
          </a:xfrm>
        </p:spPr>
        <p:txBody>
          <a:bodyPr/>
          <a:lstStyle/>
          <a:p>
            <a:pPr lvl="0" algn="ctr">
              <a:buNone/>
            </a:pPr>
            <a:r>
              <a:rPr lang="ru-RU" dirty="0">
                <a:solidFill>
                  <a:srgbClr val="CC0099"/>
                </a:solidFill>
                <a:latin typeface="Arial Black" pitchFamily="34" charset="0"/>
              </a:rPr>
              <a:t>Делать это ни в чужом, ни тем паче в своём доме не стоит: деньгу выжить можно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4 ТУР «ДЕНЕЖНАЯ ГОНКА»</a:t>
            </a:r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14282" y="4572008"/>
            <a:ext cx="5572164" cy="171451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200" dirty="0">
                <a:solidFill>
                  <a:srgbClr val="CC0099"/>
                </a:solidFill>
                <a:latin typeface="Arial Black" pitchFamily="34" charset="0"/>
              </a:rPr>
              <a:t>Что считать в чужом кармане нехорошо, но очень интересно</a:t>
            </a:r>
            <a:r>
              <a:rPr lang="ru-RU" sz="3200" dirty="0" smtClean="0">
                <a:solidFill>
                  <a:srgbClr val="CC0099"/>
                </a:solidFill>
                <a:latin typeface="Arial Black" pitchFamily="34" charset="0"/>
              </a:rPr>
              <a:t>?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5857884" y="5000636"/>
            <a:ext cx="3000396" cy="71438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i="1" dirty="0">
                <a:solidFill>
                  <a:srgbClr val="C00000"/>
                </a:solidFill>
                <a:latin typeface="Arial Black" pitchFamily="34" charset="0"/>
              </a:rPr>
              <a:t>Деньги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5 ТУР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«РАССЫПАВШИЕСЯ БУКВЫ»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071678"/>
          <a:ext cx="8715404" cy="41510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55789"/>
                <a:gridCol w="5159615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СЛОВА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БУКВЫ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0815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В…л…т…</a:t>
                      </a:r>
                      <a:endParaRPr lang="ru-RU" sz="3200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Р…н…к</a:t>
                      </a:r>
                      <a:endParaRPr lang="ru-RU" sz="3200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Б…н…</a:t>
                      </a:r>
                      <a:r>
                        <a:rPr lang="ru-RU" sz="3200" b="1" kern="1200" dirty="0" err="1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…та</a:t>
                      </a:r>
                      <a:endParaRPr lang="ru-RU" sz="3200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Б…н…</a:t>
                      </a:r>
                      <a:endParaRPr lang="ru-RU" sz="3200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К…</a:t>
                      </a:r>
                      <a:r>
                        <a:rPr lang="ru-RU" sz="3200" b="1" kern="1200" dirty="0" err="1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ш</a:t>
                      </a: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…л…к</a:t>
                      </a:r>
                      <a:endParaRPr lang="ru-RU" sz="3200" kern="1200" dirty="0" smtClean="0">
                        <a:solidFill>
                          <a:srgbClr val="CC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З…р…</a:t>
                      </a:r>
                      <a:r>
                        <a:rPr lang="ru-RU" sz="3200" b="1" kern="1200" dirty="0" err="1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ла</a:t>
                      </a:r>
                      <a:r>
                        <a:rPr lang="ru-RU" sz="3200" b="1" kern="1200" dirty="0" smtClean="0">
                          <a:solidFill>
                            <a:srgbClr val="CC0099"/>
                          </a:solidFill>
                          <a:latin typeface="+mn-lt"/>
                          <a:ea typeface="+mn-ea"/>
                          <a:cs typeface="+mn-cs"/>
                        </a:rPr>
                        <a:t>…а</a:t>
                      </a:r>
                      <a:endParaRPr lang="ru-RU" sz="3200" dirty="0" smtClean="0">
                        <a:solidFill>
                          <a:srgbClr val="CC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а,о,ы,а,о,к,а,п,т,е,а,ё,а,о,к,ю</a:t>
                      </a:r>
                      <a:endParaRPr lang="ru-RU" sz="26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5 ТУР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«РАССЫПАВШИЕСЯ БУКВЫ»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71736" y="1928802"/>
          <a:ext cx="3786214" cy="41510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86214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СЛОВА (ЭТАЛОН)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0815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ВАЛЮТА</a:t>
                      </a:r>
                      <a:endParaRPr lang="ru-RU" sz="32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РЫНОК</a:t>
                      </a:r>
                      <a:endParaRPr lang="ru-RU" sz="32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БАНКНОТА</a:t>
                      </a:r>
                      <a:endParaRPr lang="ru-RU" sz="32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БАНК</a:t>
                      </a:r>
                      <a:endParaRPr lang="ru-RU" sz="32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КОШЕЛЁК</a:t>
                      </a:r>
                      <a:endParaRPr lang="ru-RU" sz="32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3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ЗАРПЛАТА</a:t>
                      </a:r>
                      <a:endParaRPr lang="ru-RU" sz="32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</a:rPr>
              <a:t>СПАСИБО  ЗА  ИГРУ!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ТУРЫ   ИГРЫ: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5"/>
            <a:ext cx="8229600" cy="30003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– РАЗМИНКА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 – СООТВЕТСТВИЕ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3 - ПОСЛОВИЦЫ О ДЕНЬГАХ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 – ДЕНЕЖНАЯ ГОНКА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 – РАССЫПАВШИЕСЯ БУКВЫ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1</a:t>
            </a:r>
            <a:r>
              <a:rPr lang="ru-RU" sz="2800" b="1" dirty="0" smtClean="0">
                <a:solidFill>
                  <a:srgbClr val="7030A0"/>
                </a:solidFill>
              </a:rPr>
              <a:t>) </a:t>
            </a:r>
            <a:r>
              <a:rPr lang="ru-RU" sz="2800" b="1" dirty="0">
                <a:solidFill>
                  <a:srgbClr val="7030A0"/>
                </a:solidFill>
              </a:rPr>
              <a:t>За </a:t>
            </a:r>
            <a:r>
              <a:rPr lang="ru-RU" sz="2800" b="1" dirty="0" smtClean="0">
                <a:solidFill>
                  <a:srgbClr val="7030A0"/>
                </a:solidFill>
              </a:rPr>
              <a:t>лечение;              2) </a:t>
            </a:r>
            <a:r>
              <a:rPr lang="ru-RU" sz="2800" b="1" dirty="0">
                <a:solidFill>
                  <a:srgbClr val="7030A0"/>
                </a:solidFill>
              </a:rPr>
              <a:t>За спрос;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3) </a:t>
            </a:r>
            <a:r>
              <a:rPr lang="ru-RU" sz="2800" b="1" dirty="0">
                <a:solidFill>
                  <a:srgbClr val="7030A0"/>
                </a:solidFill>
              </a:rPr>
              <a:t>За обучение;           </a:t>
            </a:r>
            <a:r>
              <a:rPr lang="ru-RU" sz="2800" b="1" dirty="0" smtClean="0">
                <a:solidFill>
                  <a:srgbClr val="7030A0"/>
                </a:solidFill>
              </a:rPr>
              <a:t> 4) </a:t>
            </a:r>
            <a:r>
              <a:rPr lang="ru-RU" sz="2800" b="1" dirty="0">
                <a:solidFill>
                  <a:srgbClr val="7030A0"/>
                </a:solidFill>
              </a:rPr>
              <a:t>За рекламу.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2) За спрос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За что, по уверению пословицы, </a:t>
            </a:r>
            <a:endParaRPr lang="ru-RU" sz="3200" b="1" dirty="0" smtClean="0">
              <a:solidFill>
                <a:srgbClr val="CC0099"/>
              </a:solidFill>
            </a:endParaRPr>
          </a:p>
          <a:p>
            <a:pPr marL="514350" lvl="0" indent="-514350"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CC0099"/>
                </a:solidFill>
              </a:rPr>
              <a:t>денег </a:t>
            </a:r>
            <a:r>
              <a:rPr lang="ru-RU" sz="3200" b="1" dirty="0">
                <a:solidFill>
                  <a:srgbClr val="CC0099"/>
                </a:solidFill>
              </a:rPr>
              <a:t>не берут?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1) </a:t>
            </a:r>
            <a:r>
              <a:rPr lang="ru-RU" sz="2800" b="1" dirty="0">
                <a:solidFill>
                  <a:srgbClr val="7030A0"/>
                </a:solidFill>
              </a:rPr>
              <a:t>Страдали монетки; </a:t>
            </a:r>
            <a:r>
              <a:rPr lang="ru-RU" sz="2800" b="1" dirty="0" smtClean="0">
                <a:solidFill>
                  <a:srgbClr val="7030A0"/>
                </a:solidFill>
              </a:rPr>
              <a:t> 2) </a:t>
            </a:r>
            <a:r>
              <a:rPr lang="ru-RU" sz="2800" b="1" dirty="0">
                <a:solidFill>
                  <a:srgbClr val="7030A0"/>
                </a:solidFill>
              </a:rPr>
              <a:t>Горевали рублики;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3) </a:t>
            </a:r>
            <a:r>
              <a:rPr lang="ru-RU" sz="2800" b="1" dirty="0">
                <a:solidFill>
                  <a:srgbClr val="7030A0"/>
                </a:solidFill>
              </a:rPr>
              <a:t>Плакали денежки;  </a:t>
            </a:r>
            <a:r>
              <a:rPr lang="ru-RU" sz="2800" b="1" dirty="0" smtClean="0">
                <a:solidFill>
                  <a:srgbClr val="7030A0"/>
                </a:solidFill>
              </a:rPr>
              <a:t>  4) </a:t>
            </a:r>
            <a:r>
              <a:rPr lang="ru-RU" sz="2800" b="1" dirty="0">
                <a:solidFill>
                  <a:srgbClr val="7030A0"/>
                </a:solidFill>
              </a:rPr>
              <a:t>Повесились банкноты.</a:t>
            </a:r>
          </a:p>
          <a:p>
            <a:pPr algn="ctr"/>
            <a:endParaRPr lang="ru-RU" sz="2800" b="1" dirty="0">
              <a:solidFill>
                <a:srgbClr val="7030A0"/>
              </a:solidFill>
            </a:endParaRP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3) Плакали денежки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 smtClean="0">
                <a:solidFill>
                  <a:srgbClr val="CC0099"/>
                </a:solidFill>
              </a:rPr>
              <a:t>Как </a:t>
            </a:r>
            <a:r>
              <a:rPr lang="ru-RU" sz="3200" b="1" dirty="0">
                <a:solidFill>
                  <a:srgbClr val="CC0099"/>
                </a:solidFill>
              </a:rPr>
              <a:t>говорят о деньгах, если они пропали в пустую?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1) </a:t>
            </a:r>
            <a:r>
              <a:rPr lang="ru-RU" sz="2800" b="1" dirty="0">
                <a:solidFill>
                  <a:srgbClr val="7030A0"/>
                </a:solidFill>
              </a:rPr>
              <a:t>Стережёт;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2) </a:t>
            </a:r>
            <a:r>
              <a:rPr lang="ru-RU" sz="2800" b="1" dirty="0">
                <a:solidFill>
                  <a:srgbClr val="7030A0"/>
                </a:solidFill>
              </a:rPr>
              <a:t>Бережёт;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3) </a:t>
            </a:r>
            <a:r>
              <a:rPr lang="ru-RU" sz="2800" b="1" dirty="0">
                <a:solidFill>
                  <a:srgbClr val="7030A0"/>
                </a:solidFill>
              </a:rPr>
              <a:t>Питает;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4) </a:t>
            </a:r>
            <a:r>
              <a:rPr lang="ru-RU" sz="2800" b="1" dirty="0">
                <a:solidFill>
                  <a:srgbClr val="7030A0"/>
                </a:solidFill>
              </a:rPr>
              <a:t>Воспитывает.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14282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2) Бережёт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Что делает с рублём копейка?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1) </a:t>
            </a:r>
            <a:r>
              <a:rPr lang="ru-RU" sz="2800" b="1" dirty="0">
                <a:solidFill>
                  <a:srgbClr val="7030A0"/>
                </a:solidFill>
              </a:rPr>
              <a:t>Лимон;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2) </a:t>
            </a:r>
            <a:r>
              <a:rPr lang="ru-RU" sz="2800" b="1" dirty="0">
                <a:solidFill>
                  <a:srgbClr val="7030A0"/>
                </a:solidFill>
              </a:rPr>
              <a:t>Капуста;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3) </a:t>
            </a:r>
            <a:r>
              <a:rPr lang="ru-RU" sz="2800" b="1" dirty="0">
                <a:solidFill>
                  <a:srgbClr val="7030A0"/>
                </a:solidFill>
              </a:rPr>
              <a:t>Зелень;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       4) </a:t>
            </a:r>
            <a:r>
              <a:rPr lang="ru-RU" sz="2800" b="1" dirty="0">
                <a:solidFill>
                  <a:srgbClr val="7030A0"/>
                </a:solidFill>
              </a:rPr>
              <a:t>Ботва.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4) Ботва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3200" b="1" dirty="0">
                <a:solidFill>
                  <a:srgbClr val="CC0099"/>
                </a:solidFill>
              </a:rPr>
              <a:t>Каким из этих слов не характеризуют деньги?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1) </a:t>
            </a:r>
            <a:r>
              <a:rPr lang="ru-RU" sz="2800" b="1" dirty="0">
                <a:solidFill>
                  <a:srgbClr val="7030A0"/>
                </a:solidFill>
              </a:rPr>
              <a:t>Куры не клюют;         </a:t>
            </a:r>
            <a:r>
              <a:rPr lang="ru-RU" sz="2800" b="1" dirty="0" smtClean="0">
                <a:solidFill>
                  <a:srgbClr val="7030A0"/>
                </a:solidFill>
              </a:rPr>
              <a:t>  2) </a:t>
            </a:r>
            <a:r>
              <a:rPr lang="ru-RU" sz="2800" b="1" dirty="0">
                <a:solidFill>
                  <a:srgbClr val="7030A0"/>
                </a:solidFill>
              </a:rPr>
              <a:t>Мыши не грызут;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3) </a:t>
            </a:r>
            <a:r>
              <a:rPr lang="ru-RU" sz="2800" b="1" dirty="0">
                <a:solidFill>
                  <a:srgbClr val="7030A0"/>
                </a:solidFill>
              </a:rPr>
              <a:t>Волки не дерут;           </a:t>
            </a:r>
            <a:r>
              <a:rPr lang="ru-RU" sz="2800" b="1" dirty="0" smtClean="0">
                <a:solidFill>
                  <a:srgbClr val="7030A0"/>
                </a:solidFill>
              </a:rPr>
              <a:t>4 </a:t>
            </a:r>
            <a:r>
              <a:rPr lang="ru-RU" sz="2800" b="1" dirty="0">
                <a:solidFill>
                  <a:srgbClr val="7030A0"/>
                </a:solidFill>
              </a:rPr>
              <a:t>Глаза не смотрят.</a:t>
            </a:r>
          </a:p>
          <a:p>
            <a:pPr marL="514350" marR="0" lvl="0" indent="-5143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1) Куры не клюют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</a:rPr>
              <a:t>Как говорят о больших деньгах?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20" y="3714752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1) </a:t>
            </a:r>
            <a:r>
              <a:rPr lang="ru-RU" sz="2800" b="1" dirty="0">
                <a:solidFill>
                  <a:srgbClr val="7030A0"/>
                </a:solidFill>
              </a:rPr>
              <a:t>Кукла;         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2) </a:t>
            </a:r>
            <a:r>
              <a:rPr lang="ru-RU" sz="2800" b="1" dirty="0">
                <a:solidFill>
                  <a:srgbClr val="7030A0"/>
                </a:solidFill>
              </a:rPr>
              <a:t>Марионетка;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3) </a:t>
            </a:r>
            <a:r>
              <a:rPr lang="ru-RU" sz="2800" b="1" dirty="0">
                <a:solidFill>
                  <a:srgbClr val="7030A0"/>
                </a:solidFill>
              </a:rPr>
              <a:t>Неваляшка;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     4) </a:t>
            </a:r>
            <a:r>
              <a:rPr lang="ru-RU" sz="2800" b="1" dirty="0">
                <a:solidFill>
                  <a:srgbClr val="7030A0"/>
                </a:solidFill>
              </a:rPr>
              <a:t>Пупсик.</a:t>
            </a:r>
            <a:endParaRPr kumimoji="0" lang="ru-RU" sz="3000" b="1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1 ТУР «РАЗМИНКА»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85720" y="5429264"/>
            <a:ext cx="8686800" cy="642942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ctr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1) Кукла</a:t>
            </a:r>
            <a:endParaRPr kumimoji="0" lang="ru-RU" sz="3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85720" y="2000240"/>
            <a:ext cx="8686800" cy="107157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</a:rPr>
              <a:t>Как мошенники называют пачку бумаги, имитирующую пачку денег?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34_Business-Coin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34_Business-Coins</Template>
  <TotalTime>371</TotalTime>
  <Words>702</Words>
  <Application>Microsoft Office PowerPoint</Application>
  <PresentationFormat>Экран (4:3)</PresentationFormat>
  <Paragraphs>140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34_Business-Coins</vt:lpstr>
      <vt:lpstr>ДЕЛОВАЯ ИГРА</vt:lpstr>
      <vt:lpstr>“Они - великий созидатель. Там, куда они текут, вырастают улицы, заводы, пустыни превращаются в оазисы, болота – в плодородные нивы… Они - жесточайший тиран. Чем больше человек хочет иметь свободы, тем усерднее вынужден служить им…”</vt:lpstr>
      <vt:lpstr>ТУРЫ   ИГРЫ: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1 ТУР «РАЗМИНКА» </vt:lpstr>
      <vt:lpstr> 2 ТУР «СООТВЕТСТВИЕ» </vt:lpstr>
      <vt:lpstr>Слайд 15</vt:lpstr>
      <vt:lpstr> 2 ТУР «СООТВЕТСТВИЕ» </vt:lpstr>
      <vt:lpstr>Слайд 17</vt:lpstr>
      <vt:lpstr> 3 ТУР  «ПОСЛОВИЦЫ О ДЕНЬГАХ» </vt:lpstr>
      <vt:lpstr> 4 ТУР «ДЕНЕЖНАЯ ГОНКА» </vt:lpstr>
      <vt:lpstr> 4 ТУР «ДЕНЕЖНАЯ ГОНКА» </vt:lpstr>
      <vt:lpstr> 4 ТУР «ДЕНЕЖНАЯ ГОНКА» </vt:lpstr>
      <vt:lpstr> 4 ТУР «ДЕНЕЖНАЯ ГОНКА» </vt:lpstr>
      <vt:lpstr>5 ТУР  «РАССЫПАВШИЕСЯ БУКВЫ»</vt:lpstr>
      <vt:lpstr>5 ТУР  «РАССЫПАВШИЕСЯ БУКВЫ»</vt:lpstr>
      <vt:lpstr>СПАСИБО  ЗА 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</dc:title>
  <dc:creator>Марина</dc:creator>
  <cp:lastModifiedBy>Григорьев Дмитрий</cp:lastModifiedBy>
  <cp:revision>38</cp:revision>
  <dcterms:created xsi:type="dcterms:W3CDTF">2014-10-20T09:28:49Z</dcterms:created>
  <dcterms:modified xsi:type="dcterms:W3CDTF">2022-09-19T11:52:26Z</dcterms:modified>
</cp:coreProperties>
</file>