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71" r:id="rId15"/>
    <p:sldId id="273" r:id="rId16"/>
    <p:sldId id="272" r:id="rId17"/>
    <p:sldId id="276" r:id="rId18"/>
    <p:sldId id="277" r:id="rId19"/>
    <p:sldId id="279" r:id="rId20"/>
    <p:sldId id="280" r:id="rId21"/>
    <p:sldId id="282" r:id="rId22"/>
    <p:sldId id="283" r:id="rId23"/>
    <p:sldId id="284" r:id="rId24"/>
    <p:sldId id="285" r:id="rId25"/>
    <p:sldId id="286" r:id="rId26"/>
    <p:sldId id="295" r:id="rId27"/>
    <p:sldId id="296" r:id="rId28"/>
    <p:sldId id="297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8" r:id="rId37"/>
    <p:sldId id="299" r:id="rId38"/>
    <p:sldId id="300" r:id="rId39"/>
    <p:sldId id="301" r:id="rId40"/>
    <p:sldId id="302" r:id="rId41"/>
    <p:sldId id="303" r:id="rId42"/>
    <p:sldId id="294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F0BE"/>
    <a:srgbClr val="C0E381"/>
    <a:srgbClr val="CCFFCC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0000">
              <a:srgbClr val="BFE698"/>
            </a:gs>
            <a:gs pos="0">
              <a:srgbClr val="C4F098"/>
            </a:gs>
            <a:gs pos="0">
              <a:srgbClr val="CCFFCC"/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412776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latin typeface="Batang" pitchFamily="18" charset="-127"/>
                <a:ea typeface="Batang" pitchFamily="18" charset="-127"/>
              </a:rPr>
              <a:t>МАСТЕРСКАЯ </a:t>
            </a:r>
            <a:r>
              <a:rPr lang="en-US" b="1" dirty="0" smtClean="0">
                <a:solidFill>
                  <a:srgbClr val="00B050"/>
                </a:solidFill>
                <a:latin typeface="Batang" pitchFamily="18" charset="-127"/>
                <a:ea typeface="Batang" pitchFamily="18" charset="-127"/>
              </a:rPr>
              <a:t/>
            </a:r>
            <a:br>
              <a:rPr lang="en-US" b="1" dirty="0" smtClean="0">
                <a:solidFill>
                  <a:srgbClr val="00B050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b="1" dirty="0" smtClean="0">
                <a:solidFill>
                  <a:srgbClr val="00B050"/>
                </a:solidFill>
                <a:latin typeface="Batang" pitchFamily="18" charset="-127"/>
                <a:ea typeface="Batang" pitchFamily="18" charset="-127"/>
              </a:rPr>
              <a:t>ДЛЯ ПЕДАГОГОВ</a:t>
            </a:r>
            <a:endParaRPr lang="ru-RU" b="1" dirty="0">
              <a:solidFill>
                <a:srgbClr val="00B05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284984"/>
            <a:ext cx="6400800" cy="17526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Индивидуальный образовательный маршрут дошкольника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одзаголовок 4"/>
          <p:cNvSpPr>
            <a:spLocks noGrp="1"/>
          </p:cNvSpPr>
          <p:nvPr/>
        </p:nvSpPr>
        <p:spPr bwMode="auto">
          <a:xfrm>
            <a:off x="2267744" y="5072838"/>
            <a:ext cx="6732240" cy="1336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ru-RU" alt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Автор: учитель-логопед</a:t>
            </a:r>
          </a:p>
          <a:p>
            <a:pPr algn="r" eaLnBrk="1" hangingPunct="1"/>
            <a:r>
              <a:rPr lang="ru-RU" alt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Боржевец</a:t>
            </a:r>
            <a:r>
              <a:rPr lang="ru-RU" alt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Анастасия Александровна.</a:t>
            </a:r>
          </a:p>
          <a:p>
            <a:pPr algn="r" eaLnBrk="1" hangingPunct="1"/>
            <a:r>
              <a:rPr lang="ru-RU" alt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Муниципальное бюджетное дошкольное образовательное  учреждение детский сад «Ягодка» </a:t>
            </a:r>
          </a:p>
          <a:p>
            <a:pPr algn="r" eaLnBrk="1" hangingPunct="1"/>
            <a:r>
              <a:rPr lang="ru-RU" alt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с. </a:t>
            </a:r>
            <a:r>
              <a:rPr lang="ru-RU" alt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Ванавара</a:t>
            </a:r>
            <a:r>
              <a:rPr lang="ru-RU" alt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» ЭМР</a:t>
            </a:r>
          </a:p>
          <a:p>
            <a:pPr algn="r" eaLnBrk="1" hangingPunct="1"/>
            <a:endParaRPr lang="ru-RU" altLang="ru-RU" sz="2000" dirty="0" smtClean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9882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18864" y="9178"/>
            <a:ext cx="8229600" cy="1143000"/>
          </a:xfrm>
        </p:spPr>
        <p:txBody>
          <a:bodyPr>
            <a:normAutofit/>
          </a:bodyPr>
          <a:lstStyle/>
          <a:p>
            <a:pPr indent="540385">
              <a:lnSpc>
                <a:spcPct val="107000"/>
              </a:lnSpc>
              <a:spcAft>
                <a:spcPts val="0"/>
              </a:spcAft>
            </a:pPr>
            <a:r>
              <a:rPr lang="ru-RU" sz="2700" b="1" dirty="0">
                <a:latin typeface="Times New Roman"/>
                <a:ea typeface="Calibri"/>
                <a:cs typeface="Times New Roman"/>
              </a:rPr>
              <a:t>П</a:t>
            </a:r>
            <a:r>
              <a:rPr lang="ru-RU" sz="2700" b="1" dirty="0" smtClean="0">
                <a:latin typeface="Times New Roman"/>
                <a:ea typeface="Calibri"/>
                <a:cs typeface="Times New Roman"/>
              </a:rPr>
              <a:t>сихолого- </a:t>
            </a:r>
            <a:r>
              <a:rPr lang="ru-RU" sz="2700" b="1" dirty="0">
                <a:latin typeface="Times New Roman"/>
                <a:ea typeface="Calibri"/>
                <a:cs typeface="Times New Roman"/>
              </a:rPr>
              <a:t>педагогические </a:t>
            </a:r>
            <a:r>
              <a:rPr lang="ru-RU" sz="2700" b="1" dirty="0" smtClean="0">
                <a:latin typeface="Times New Roman"/>
                <a:ea typeface="Calibri"/>
                <a:cs typeface="Times New Roman"/>
              </a:rPr>
              <a:t>условия</a:t>
            </a:r>
            <a:r>
              <a:rPr lang="ru-RU" sz="2700" b="1" dirty="0">
                <a:latin typeface="Times New Roman"/>
                <a:ea typeface="Calibri"/>
                <a:cs typeface="Times New Roman"/>
              </a:rPr>
              <a:t>:</a:t>
            </a:r>
            <a:endParaRPr lang="ru-RU" b="1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323528" y="1124744"/>
            <a:ext cx="8424936" cy="5040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908720"/>
            <a:ext cx="8496944" cy="52298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2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активизация позиции детей по отношению к разным видам деятельности, формирование опыта самодеятельности, саморазвития, самовоспитания с элементами рефлексивной самоорганизации;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2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создание эмоционально комфортной и социально защищенной атмосферы в детском коллективе;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2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уважение личности каждого ребенка, формирование его положительной самооценки, «Я-концепции» творца</a:t>
            </a:r>
            <a:r>
              <a:rPr lang="ru-RU" sz="26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;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2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включение в педагогический процесс компонента психологического сопровождения деятельности всех его субъектов (детей, педагогов, родителей или их законных представителей</a:t>
            </a:r>
            <a:r>
              <a:rPr lang="ru-RU" sz="26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).</a:t>
            </a:r>
            <a:endParaRPr lang="ru-RU" sz="2600" dirty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298486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21196" y="404664"/>
            <a:ext cx="8229600" cy="1143000"/>
          </a:xfrm>
        </p:spPr>
        <p:txBody>
          <a:bodyPr>
            <a:normAutofit/>
          </a:bodyPr>
          <a:lstStyle/>
          <a:p>
            <a:pPr indent="540385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latin typeface="Times New Roman"/>
                <a:ea typeface="Calibri"/>
              </a:rPr>
              <a:t>Основные </a:t>
            </a:r>
            <a:r>
              <a:rPr lang="ru-RU" sz="2800" b="1" dirty="0" smtClean="0">
                <a:latin typeface="Times New Roman"/>
                <a:ea typeface="Calibri"/>
              </a:rPr>
              <a:t>задачи</a:t>
            </a:r>
            <a:br>
              <a:rPr lang="ru-RU" sz="2800" b="1" dirty="0" smtClean="0">
                <a:latin typeface="Times New Roman"/>
                <a:ea typeface="Calibri"/>
              </a:rPr>
            </a:br>
            <a:r>
              <a:rPr lang="ru-RU" sz="2800" b="1" dirty="0" smtClean="0">
                <a:latin typeface="Times New Roman"/>
                <a:ea typeface="Calibri"/>
              </a:rPr>
              <a:t> </a:t>
            </a:r>
            <a:r>
              <a:rPr lang="ru-RU" sz="2800" b="1" dirty="0">
                <a:latin typeface="Times New Roman"/>
                <a:ea typeface="Calibri"/>
              </a:rPr>
              <a:t>в работе с одаренными </a:t>
            </a:r>
            <a:r>
              <a:rPr lang="ru-RU" sz="2800" b="1" dirty="0" smtClean="0">
                <a:latin typeface="Times New Roman"/>
                <a:ea typeface="Calibri"/>
              </a:rPr>
              <a:t>детьми:</a:t>
            </a:r>
            <a:endParaRPr lang="ru-RU" sz="2800" b="1" dirty="0">
              <a:latin typeface="Times New Roman"/>
              <a:ea typeface="Calibri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323528" y="1124744"/>
            <a:ext cx="8424936" cy="5040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475656" y="1772816"/>
            <a:ext cx="6768752" cy="30603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2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раннее выявление одаренных детей (диагностика);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2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создание адекватных программно-методических условий;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2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формирование развивающей предметно-пространственной среды;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2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создание социальной среды.</a:t>
            </a:r>
          </a:p>
        </p:txBody>
      </p:sp>
    </p:spTree>
    <p:extLst>
      <p:ext uri="{BB962C8B-B14F-4D97-AF65-F5344CB8AC3E}">
        <p14:creationId xmlns:p14="http://schemas.microsoft.com/office/powerpoint/2010/main" val="27298486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484784"/>
            <a:ext cx="8568952" cy="5112568"/>
          </a:xfrm>
        </p:spPr>
        <p:txBody>
          <a:bodyPr>
            <a:normAutofit fontScale="92500" lnSpcReduction="20000"/>
          </a:bodyPr>
          <a:lstStyle/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31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поддержка интересов каждого ребенка со стороны взрослых;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31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интеграция разных видов детской деятельности (игровой, познавательной, художественной и др.);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31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актуализация разнообразных форм самовыражения;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3100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проблематизация</a:t>
            </a:r>
            <a:r>
              <a:rPr lang="ru-RU" sz="31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содержания образования, создание поисковых ситуаций незавершенности, многозначности и гибкости; использование интеллектуальных и художественных задач открытого типа, предполагающих множественность решений;</a:t>
            </a:r>
          </a:p>
          <a:p>
            <a:pPr algn="l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107049"/>
            <a:ext cx="74888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prstClr val="black"/>
                </a:solidFill>
                <a:latin typeface="Times New Roman"/>
                <a:ea typeface="Calibri"/>
                <a:cs typeface="+mj-cs"/>
              </a:rPr>
              <a:t>Основные </a:t>
            </a:r>
            <a:r>
              <a:rPr lang="ru-RU" sz="2800" b="1" dirty="0" smtClean="0">
                <a:solidFill>
                  <a:prstClr val="black"/>
                </a:solidFill>
                <a:latin typeface="Times New Roman"/>
                <a:ea typeface="Calibri"/>
                <a:cs typeface="+mj-cs"/>
              </a:rPr>
              <a:t>задачи 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Calibri"/>
              </a:rPr>
              <a:t>в работе с </a:t>
            </a:r>
            <a:r>
              <a:rPr lang="ru-RU" sz="2800" b="1" dirty="0" smtClean="0">
                <a:solidFill>
                  <a:prstClr val="black"/>
                </a:solidFill>
                <a:latin typeface="Times New Roman"/>
                <a:ea typeface="Calibri"/>
              </a:rPr>
              <a:t>ребенком </a:t>
            </a:r>
            <a:r>
              <a:rPr lang="ru-RU" sz="2800" b="1" dirty="0" smtClean="0">
                <a:solidFill>
                  <a:prstClr val="black"/>
                </a:solidFill>
                <a:latin typeface="Times New Roman"/>
                <a:ea typeface="Calibri"/>
                <a:cs typeface="+mj-cs"/>
              </a:rPr>
              <a:t>для 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Calibri"/>
              </a:rPr>
              <a:t>выявления и поддержки его индивидуальности:</a:t>
            </a:r>
          </a:p>
        </p:txBody>
      </p:sp>
    </p:spTree>
    <p:extLst>
      <p:ext uri="{BB962C8B-B14F-4D97-AF65-F5344CB8AC3E}">
        <p14:creationId xmlns:p14="http://schemas.microsoft.com/office/powerpoint/2010/main" val="16356787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620688"/>
            <a:ext cx="8064896" cy="5544616"/>
          </a:xfrm>
        </p:spPr>
        <p:txBody>
          <a:bodyPr>
            <a:normAutofit fontScale="25000" lnSpcReduction="20000"/>
          </a:bodyPr>
          <a:lstStyle/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112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поощрение вопросов, инициа­тивы и самостоятельности;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112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ознакомление родителей (или их представителей) с задачами развития детей и формами работы;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112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согласование с родителями (представителями) маршрутов индивидуального развития ребенка; учет конструктивных пожеланий родителей «во благо» ребенка;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112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развитие у ребенка чувства базового доверия к миру, открытости в общении и в то же время формирование уме­ния культурно противостоять давлению авторитета в от­стаивании своего мнения.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45993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/>
                <a:ea typeface="Calibri"/>
              </a:rPr>
              <a:t>Индивидуальная тра­ектория развития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556792"/>
            <a:ext cx="8136904" cy="49008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При разработке индивидуаль­ных маршрутов развития ребен­ка необходимо принять во 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внимание 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не только «зоны ближайше­го развития» (Л.С. Выготский), но и «горизонты развития» (Н.Н. </a:t>
            </a:r>
            <a:r>
              <a:rPr lang="ru-RU" sz="2400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Поддьяков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), понимаемые как 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постоянное движение к сложной, отдаленной </a:t>
            </a:r>
            <a:r>
              <a:rPr lang="ru-RU" sz="24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и 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недостижи­мой цели</a:t>
            </a:r>
            <a:r>
              <a:rPr lang="ru-RU" sz="24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.</a:t>
            </a:r>
          </a:p>
          <a:p>
            <a:pPr indent="540385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Индивидуальная тра­ектория развития каждого ре­бенка проектируется по принци­пу 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эпигенетического ландшафта 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(термин Ж. Пиаже), когда все дети находятся в одном обра­зовательном и социокультур­ном пространстве, но «движут­ся» разными маршрутами к «горизонтам» своего развития через «зоны ближайшего раз­вития».</a:t>
            </a:r>
          </a:p>
          <a:p>
            <a:endParaRPr lang="ru-RU" sz="3000" dirty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740061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992888" cy="2088232"/>
          </a:xfrm>
        </p:spPr>
        <p:txBody>
          <a:bodyPr>
            <a:normAutofit/>
          </a:bodyPr>
          <a:lstStyle/>
          <a:p>
            <a:r>
              <a:rPr lang="ru-RU" sz="4000" b="1" dirty="0">
                <a:latin typeface="Times New Roman"/>
                <a:ea typeface="Calibri"/>
              </a:rPr>
              <a:t>М</a:t>
            </a:r>
            <a:r>
              <a:rPr lang="ru-RU" sz="4000" b="1" dirty="0" smtClean="0">
                <a:latin typeface="Times New Roman"/>
                <a:ea typeface="Calibri"/>
              </a:rPr>
              <a:t>одель </a:t>
            </a:r>
            <a:br>
              <a:rPr lang="ru-RU" sz="4000" b="1" dirty="0" smtClean="0">
                <a:latin typeface="Times New Roman"/>
                <a:ea typeface="Calibri"/>
              </a:rPr>
            </a:br>
            <a:r>
              <a:rPr lang="ru-RU" sz="4000" b="1" dirty="0" smtClean="0">
                <a:latin typeface="Times New Roman"/>
                <a:ea typeface="Calibri"/>
              </a:rPr>
              <a:t>эпигенети­ческого </a:t>
            </a:r>
            <a:r>
              <a:rPr lang="ru-RU" sz="4000" b="1" dirty="0">
                <a:latin typeface="Times New Roman"/>
                <a:ea typeface="Calibri"/>
              </a:rPr>
              <a:t>ландшафта </a:t>
            </a:r>
            <a:r>
              <a:rPr lang="ru-RU" sz="4000" b="1" dirty="0" smtClean="0">
                <a:latin typeface="Times New Roman"/>
                <a:ea typeface="Calibri"/>
              </a:rPr>
              <a:t/>
            </a:r>
            <a:br>
              <a:rPr lang="ru-RU" sz="4000" b="1" dirty="0" smtClean="0">
                <a:latin typeface="Times New Roman"/>
                <a:ea typeface="Calibri"/>
              </a:rPr>
            </a:br>
            <a:r>
              <a:rPr lang="ru-RU" sz="4000" b="1" dirty="0" smtClean="0">
                <a:latin typeface="Times New Roman"/>
                <a:ea typeface="Calibri"/>
              </a:rPr>
              <a:t>К</a:t>
            </a:r>
            <a:r>
              <a:rPr lang="ru-RU" sz="4000" b="1" dirty="0">
                <a:latin typeface="Times New Roman"/>
                <a:ea typeface="Calibri"/>
              </a:rPr>
              <a:t>. </a:t>
            </a:r>
            <a:r>
              <a:rPr lang="ru-RU" sz="4000" b="1" dirty="0" err="1">
                <a:latin typeface="Times New Roman"/>
                <a:ea typeface="Calibri"/>
              </a:rPr>
              <a:t>Уоддингтона</a:t>
            </a:r>
            <a:endParaRPr lang="ru-RU" sz="4000" b="1" dirty="0">
              <a:latin typeface="Times New Roman"/>
              <a:ea typeface="Calibri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492896"/>
            <a:ext cx="8136904" cy="4104456"/>
          </a:xfrm>
        </p:spPr>
        <p:txBody>
          <a:bodyPr>
            <a:normAutofit fontScale="70000" lnSpcReduction="20000"/>
          </a:bodyPr>
          <a:lstStyle/>
          <a:p>
            <a:pPr indent="540385">
              <a:lnSpc>
                <a:spcPct val="107000"/>
              </a:lnSpc>
              <a:spcAft>
                <a:spcPts val="0"/>
              </a:spcAft>
            </a:pPr>
            <a:r>
              <a:rPr lang="ru-RU" sz="38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Данная </a:t>
            </a:r>
            <a:r>
              <a:rPr lang="ru-RU" sz="38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модель:</a:t>
            </a:r>
          </a:p>
          <a:p>
            <a:pPr marL="571500" indent="-571500" algn="l">
              <a:lnSpc>
                <a:spcPct val="107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38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иллюстри­рует </a:t>
            </a:r>
            <a:r>
              <a:rPr lang="ru-RU" sz="38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роль разных факторов в процессе </a:t>
            </a:r>
            <a:r>
              <a:rPr lang="ru-RU" sz="38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развития; </a:t>
            </a:r>
          </a:p>
          <a:p>
            <a:pPr marL="571500" indent="-571500" algn="l">
              <a:lnSpc>
                <a:spcPct val="107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38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показывает </a:t>
            </a:r>
            <a:r>
              <a:rPr lang="ru-RU" sz="38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разные варианты развития и их </a:t>
            </a:r>
            <a:r>
              <a:rPr lang="ru-RU" sz="38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причины</a:t>
            </a:r>
            <a:r>
              <a:rPr lang="ru-RU" sz="38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;</a:t>
            </a:r>
            <a:endParaRPr lang="ru-RU" sz="3800" dirty="0" smtClean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pPr marL="571500" indent="-571500" algn="l">
              <a:lnSpc>
                <a:spcPct val="107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3800" dirty="0" err="1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сензитивность</a:t>
            </a:r>
            <a:r>
              <a:rPr lang="ru-RU" sz="38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38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отдель­ных периодов развития к тем или иным влияниям </a:t>
            </a:r>
            <a:r>
              <a:rPr lang="ru-RU" sz="38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извне; </a:t>
            </a:r>
          </a:p>
          <a:p>
            <a:pPr marL="571500" indent="-571500" algn="l">
              <a:lnSpc>
                <a:spcPct val="107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38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визуа­лизирует </a:t>
            </a:r>
            <a:r>
              <a:rPr lang="ru-RU" sz="38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сложный процесс раз­вития ребенка, отражая его вари­ативность и многомерность.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91387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fnagi-02-006-g00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466398" cy="6084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375980" y="2636912"/>
            <a:ext cx="3600400" cy="707886"/>
          </a:xfrm>
          <a:prstGeom prst="rect">
            <a:avLst/>
          </a:prstGeom>
          <a:solidFill>
            <a:srgbClr val="DEF0BE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</a:rPr>
              <a:t>Модель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</a:rPr>
              <a:t>эпигенети­ческого ландшафта К. </a:t>
            </a:r>
            <a:r>
              <a:rPr lang="ru-RU" sz="2000" b="1" dirty="0" err="1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</a:rPr>
              <a:t>Уоддингтона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</a:rPr>
              <a:t> 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3770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470025"/>
          </a:xfrm>
        </p:spPr>
        <p:txBody>
          <a:bodyPr/>
          <a:lstStyle/>
          <a:p>
            <a:r>
              <a:rPr lang="ru-RU" b="1" dirty="0">
                <a:latin typeface="Times New Roman"/>
                <a:ea typeface="Calibri"/>
              </a:rPr>
              <a:t>Образовательные проекты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556792"/>
            <a:ext cx="8064896" cy="4824536"/>
          </a:xfrm>
        </p:spPr>
        <p:txBody>
          <a:bodyPr>
            <a:noAutofit/>
          </a:bodyPr>
          <a:lstStyle/>
          <a:p>
            <a:pPr marL="342900" indent="-342900" algn="l">
              <a:lnSpc>
                <a:spcPct val="107000"/>
              </a:lnSpc>
              <a:buFont typeface="Courier New"/>
              <a:buChar char="o"/>
            </a:pPr>
            <a:r>
              <a:rPr lang="ru-RU" sz="2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выявление не конкретной темы, а проблемы как спосо­ба постижения ребенком ок­ружающего мира и своего бытия в этом мире;</a:t>
            </a:r>
          </a:p>
          <a:p>
            <a:pPr marL="342900" indent="-342900" algn="l">
              <a:lnSpc>
                <a:spcPct val="107000"/>
              </a:lnSpc>
              <a:buFont typeface="Courier New"/>
              <a:buChar char="o"/>
            </a:pPr>
            <a:r>
              <a:rPr lang="ru-RU" sz="2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расширение границ образова­тельного и реального про­странства (музеи, выставки, мастер-классы, мастерские на площадке детского сада, прогулки и экскурсии, культур­ные события, праздники, фес­тивали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);</a:t>
            </a:r>
          </a:p>
          <a:p>
            <a:pPr marL="342900" lvl="0" indent="-342900" algn="l">
              <a:lnSpc>
                <a:spcPct val="107000"/>
              </a:lnSpc>
              <a:buFont typeface="Courier New"/>
              <a:buChar char="o"/>
            </a:pPr>
            <a:r>
              <a:rPr lang="ru-RU" sz="22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вовлечение в проектную де­ятельность взрослых и детей разного возраста с целью расширения команды едино­мышленников, выхода за рам­ки сложившейся группы;</a:t>
            </a:r>
          </a:p>
          <a:p>
            <a:pPr algn="l">
              <a:lnSpc>
                <a:spcPct val="107000"/>
              </a:lnSpc>
            </a:pPr>
            <a:endParaRPr lang="ru-RU" sz="2400" dirty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pPr marL="342900" indent="-342900" algn="l">
              <a:lnSpc>
                <a:spcPct val="107000"/>
              </a:lnSpc>
              <a:buFont typeface="Courier New"/>
              <a:buChar char="o"/>
            </a:pPr>
            <a:endParaRPr lang="ru-RU" sz="2900" dirty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794582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470025"/>
          </a:xfrm>
        </p:spPr>
        <p:txBody>
          <a:bodyPr/>
          <a:lstStyle/>
          <a:p>
            <a:r>
              <a:rPr lang="ru-RU" b="1" dirty="0">
                <a:solidFill>
                  <a:prstClr val="black"/>
                </a:solidFill>
                <a:latin typeface="Times New Roman"/>
                <a:ea typeface="Calibri"/>
              </a:rPr>
              <a:t>Образовательные проекты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060848"/>
            <a:ext cx="7920880" cy="4464496"/>
          </a:xfrm>
        </p:spPr>
        <p:txBody>
          <a:bodyPr>
            <a:normAutofit fontScale="77500" lnSpcReduction="20000"/>
          </a:bodyPr>
          <a:lstStyle/>
          <a:p>
            <a:pPr marL="342900" lvl="0" indent="-342900" algn="l">
              <a:lnSpc>
                <a:spcPct val="107000"/>
              </a:lnSpc>
              <a:buFont typeface="Courier New"/>
              <a:buChar char="o"/>
            </a:pPr>
            <a:r>
              <a:rPr lang="ru-RU" sz="31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обсуждение </a:t>
            </a:r>
            <a:r>
              <a:rPr lang="ru-RU" sz="31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проблемы на всех этапах (от разработки замысла до воплощения и применения) с педагогом и другими детьми для осмысле­ния полученных результатов и принятия решений о дальнейших действиях;</a:t>
            </a:r>
          </a:p>
          <a:p>
            <a:pPr marL="342900" lvl="0" indent="-342900" algn="l">
              <a:lnSpc>
                <a:spcPct val="107000"/>
              </a:lnSpc>
              <a:buFont typeface="Courier New"/>
              <a:buChar char="o"/>
            </a:pPr>
            <a:r>
              <a:rPr lang="ru-RU" sz="31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презентация результата деятельности, имеющего персональную и социальную значимость (рукотворные игры и игрушки, книжки, альбомы, сувениры, коллажи, макеты, аранжировки, инсталляции, коллекции и др</a:t>
            </a:r>
            <a:r>
              <a:rPr lang="ru-RU" sz="31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.);</a:t>
            </a:r>
          </a:p>
          <a:p>
            <a:pPr marL="342900" lvl="0" indent="-342900" algn="l">
              <a:lnSpc>
                <a:spcPct val="107000"/>
              </a:lnSpc>
              <a:buFont typeface="Courier New"/>
              <a:buChar char="o"/>
            </a:pPr>
            <a:r>
              <a:rPr lang="ru-RU" sz="31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отсутствие единой для всех детей образовательной задачи и критерия оценки результата, гибкий мониторинг индивидуального развития детей. </a:t>
            </a:r>
          </a:p>
          <a:p>
            <a:pPr marL="342900" lvl="0" indent="-342900" algn="l">
              <a:lnSpc>
                <a:spcPct val="107000"/>
              </a:lnSpc>
              <a:buFont typeface="Courier New"/>
              <a:buChar char="o"/>
            </a:pPr>
            <a:endParaRPr lang="ru-RU" sz="3100" dirty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12958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16632"/>
            <a:ext cx="8208912" cy="1224136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latin typeface="Times New Roman"/>
                <a:ea typeface="Calibri"/>
              </a:rPr>
              <a:t>Направления </a:t>
            </a:r>
            <a:r>
              <a:rPr lang="ru-RU" sz="2800" b="1" dirty="0" smtClean="0">
                <a:latin typeface="Times New Roman"/>
                <a:ea typeface="Calibri"/>
              </a:rPr>
              <a:t/>
            </a:r>
            <a:br>
              <a:rPr lang="ru-RU" sz="2800" b="1" dirty="0" smtClean="0">
                <a:latin typeface="Times New Roman"/>
                <a:ea typeface="Calibri"/>
              </a:rPr>
            </a:br>
            <a:r>
              <a:rPr lang="ru-RU" sz="2800" b="1" dirty="0" smtClean="0">
                <a:latin typeface="Times New Roman"/>
                <a:ea typeface="Calibri"/>
              </a:rPr>
              <a:t>индивидуализации </a:t>
            </a:r>
            <a:r>
              <a:rPr lang="ru-RU" sz="2800" b="1" dirty="0">
                <a:latin typeface="Times New Roman"/>
                <a:ea typeface="Calibri"/>
              </a:rPr>
              <a:t>образования детей в проектной деятельности: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628800"/>
            <a:ext cx="8280920" cy="5040560"/>
          </a:xfrm>
        </p:spPr>
        <p:txBody>
          <a:bodyPr>
            <a:normAutofit fontScale="70000" lnSpcReduction="20000"/>
          </a:bodyPr>
          <a:lstStyle/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28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поддержку активного отношения ребенка к окружающему миру; направление его энергии в конструктивное и созидательное русло;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28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отведение ребенку централь­ного места в образователь­ной системе развивающего типа, созданной из множества разных информационных тек­стов и интеграционных меха­низмов, позволяющих ребенку свободно действовать; 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28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воспитание любознательнос­ти; развитие креативности, инициативности, компетент­ности;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28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поощрение и развитие само­стоятельности</a:t>
            </a:r>
            <a:r>
              <a:rPr lang="ru-RU" sz="28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;</a:t>
            </a:r>
          </a:p>
          <a:p>
            <a:pPr marL="342900" indent="-342900" algn="l">
              <a:lnSpc>
                <a:spcPct val="107000"/>
              </a:lnSpc>
              <a:buFont typeface="Courier New"/>
              <a:buChar char="o"/>
            </a:pPr>
            <a:r>
              <a:rPr lang="ru-RU" sz="29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становление детской воли, развитие произвольности по­ведения и деятельности; обо­гащение опыта регулирова­ния поведения (заметим, что проблемы возникают, когда ребенку необходимо заста­вить себя делать то, что неин­тересно, когда необходимо подчиниться требованиям взрослых);</a:t>
            </a:r>
          </a:p>
          <a:p>
            <a:pPr marL="342900" indent="-342900" algn="l">
              <a:lnSpc>
                <a:spcPct val="107000"/>
              </a:lnSpc>
              <a:buFont typeface="Courier New"/>
              <a:buChar char="o"/>
            </a:pPr>
            <a:r>
              <a:rPr lang="ru-RU" sz="29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создание мотивации к разви­тию и обучению; </a:t>
            </a:r>
          </a:p>
          <a:p>
            <a:pPr marL="342900" indent="-342900" algn="l">
              <a:lnSpc>
                <a:spcPct val="107000"/>
              </a:lnSpc>
              <a:buFont typeface="Courier New"/>
              <a:buChar char="o"/>
            </a:pPr>
            <a:r>
              <a:rPr lang="ru-RU" sz="29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выявление, поддержку и раз­витие индивидуального стиля деятельности.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endParaRPr lang="ru-RU" sz="2800" dirty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2902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98578"/>
          </a:xfrm>
        </p:spPr>
        <p:txBody>
          <a:bodyPr>
            <a:normAutofit fontScale="90000"/>
          </a:bodyPr>
          <a:lstStyle/>
          <a:p>
            <a:r>
              <a:rPr lang="ru-RU" dirty="0"/>
              <a:t>ФГОС ДО ориентирует педагогов на осмысление двух ключевых идей, определяющих специфику целевых ориентиров и содержание данной ступени образования, -  </a:t>
            </a:r>
            <a:r>
              <a:rPr lang="ru-RU" b="1" dirty="0"/>
              <a:t>индивидуализацию и социализацию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339522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7992888" cy="1512168"/>
          </a:xfrm>
        </p:spPr>
        <p:txBody>
          <a:bodyPr>
            <a:noAutofit/>
          </a:bodyPr>
          <a:lstStyle/>
          <a:p>
            <a:pPr indent="540385"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Модель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программы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индивидуального развития включает следующие компоненты: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484784"/>
            <a:ext cx="8568952" cy="4824536"/>
          </a:xfrm>
        </p:spPr>
        <p:txBody>
          <a:bodyPr>
            <a:noAutofit/>
          </a:bodyPr>
          <a:lstStyle/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20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психолого-педагогический мо­ниторинг развития ребенка как основа для разработки индивидуального маршрута развития;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20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вид индивидуальной про­граммы, обусловленный типом индивидуальных особенностей ребенка (на­пример, выявлена одарен­ность художественная, музы­кальная, речевая);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20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модульную презентацию об­разовательных программ и технологий;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20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направления деятельности, реализующие стратегию ам­плификации развития детей с учетом индивидуального профиля обучения;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20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портфолио детей и педагога, выставки творческих работ;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20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согласование индивидуально­го маршрута развития ребен­ка с социальным заказом и ожиданиями семьи;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20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мониторинг, отражающий промежуточные и итоговые результаты освоения индиви­дуальных образовательных программ, разработанных на основе примерной основной общеобразовательной про­граммы дошкольного образо­вания. </a:t>
            </a:r>
          </a:p>
        </p:txBody>
      </p:sp>
    </p:spTree>
    <p:extLst>
      <p:ext uri="{BB962C8B-B14F-4D97-AF65-F5344CB8AC3E}">
        <p14:creationId xmlns:p14="http://schemas.microsoft.com/office/powerpoint/2010/main" val="11929012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8640960" cy="1944215"/>
          </a:xfrm>
        </p:spPr>
        <p:txBody>
          <a:bodyPr>
            <a:normAutofit fontScale="90000"/>
          </a:bodyPr>
          <a:lstStyle/>
          <a:p>
            <a:pPr indent="540385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Направления </a:t>
            </a:r>
            <a:b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амплификации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(обогащения) развития:</a:t>
            </a:r>
            <a: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988840"/>
            <a:ext cx="7416824" cy="4320480"/>
          </a:xfrm>
        </p:spPr>
        <p:txBody>
          <a:bodyPr>
            <a:normAutofit/>
          </a:bodyPr>
          <a:lstStyle/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2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углубление знаний, обогащение опыта и развитие способностей;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2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индивидуальный образовательный проект по интересующей ребенка теме или проблеме;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2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развитие умения учиться, вооружение инструментарием (обучение приемам получения и переработки материала, работы с различными информационными источниками).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68828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548680"/>
            <a:ext cx="8420472" cy="1470025"/>
          </a:xfrm>
        </p:spPr>
        <p:txBody>
          <a:bodyPr>
            <a:noAutofit/>
          </a:bodyPr>
          <a:lstStyle/>
          <a:p>
            <a:pPr indent="540385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</a:rPr>
              <a:t>Инновационная технология </a:t>
            </a:r>
            <a:r>
              <a:rPr lang="ru-RU" b="1" dirty="0" smtClean="0">
                <a:latin typeface="Times New Roman"/>
                <a:ea typeface="Calibri"/>
              </a:rPr>
              <a:t/>
            </a:r>
            <a:br>
              <a:rPr lang="ru-RU" b="1" dirty="0" smtClean="0">
                <a:latin typeface="Times New Roman"/>
                <a:ea typeface="Calibri"/>
              </a:rPr>
            </a:br>
            <a:r>
              <a:rPr lang="ru-RU" b="1" dirty="0" smtClean="0">
                <a:latin typeface="Times New Roman"/>
                <a:ea typeface="Calibri"/>
              </a:rPr>
              <a:t>портфолио</a:t>
            </a:r>
            <a:r>
              <a:rPr lang="ru-RU" b="1" dirty="0">
                <a:latin typeface="Times New Roman"/>
                <a:ea typeface="Calibri"/>
              </a:rPr>
              <a:t/>
            </a:r>
            <a:br>
              <a:rPr lang="ru-RU" b="1" dirty="0">
                <a:latin typeface="Times New Roman"/>
                <a:ea typeface="Calibri"/>
              </a:rPr>
            </a:br>
            <a:endParaRPr lang="ru-RU" b="1" dirty="0">
              <a:latin typeface="Times New Roman"/>
              <a:ea typeface="Calibri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2302" y="1889448"/>
            <a:ext cx="8496944" cy="4968552"/>
          </a:xfrm>
        </p:spPr>
        <p:txBody>
          <a:bodyPr>
            <a:normAutofit fontScale="40000" lnSpcReduction="20000"/>
          </a:bodyPr>
          <a:lstStyle/>
          <a:p>
            <a:pPr indent="540385">
              <a:lnSpc>
                <a:spcPct val="107000"/>
              </a:lnSpc>
              <a:spcAft>
                <a:spcPts val="0"/>
              </a:spcAft>
            </a:pPr>
            <a:r>
              <a:rPr lang="ru-RU" sz="65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Портфолио</a:t>
            </a:r>
            <a:r>
              <a:rPr lang="ru-RU" sz="65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— способ накопления, фиксации, мониторинга и проектирования индивидуальных достижений ребенка (или взрослого человека) за определенный период времени. </a:t>
            </a:r>
            <a:endParaRPr lang="ru-RU" sz="6500" dirty="0" smtClean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pPr indent="540385">
              <a:lnSpc>
                <a:spcPct val="107000"/>
              </a:lnSpc>
              <a:spcAft>
                <a:spcPts val="0"/>
              </a:spcAft>
            </a:pPr>
            <a:r>
              <a:rPr lang="ru-RU" sz="65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Портфолио</a:t>
            </a:r>
            <a:r>
              <a:rPr lang="ru-RU" sz="65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65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— своеобразное зеркало основных достижений ребенка, в которое он может заглянуть и увидеть свое творческое отражение.</a:t>
            </a:r>
          </a:p>
          <a:p>
            <a:pPr indent="540385">
              <a:lnSpc>
                <a:spcPct val="107000"/>
              </a:lnSpc>
              <a:spcAft>
                <a:spcPts val="0"/>
              </a:spcAft>
            </a:pPr>
            <a:r>
              <a:rPr lang="ru-RU" sz="65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Обычно понятие </a:t>
            </a:r>
            <a:r>
              <a:rPr lang="ru-RU" sz="65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«портфолио» </a:t>
            </a:r>
            <a:r>
              <a:rPr lang="ru-RU" sz="65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применяется в связи с понятием «творческое развитие», </a:t>
            </a:r>
            <a:endParaRPr lang="ru-RU" sz="6500" dirty="0" smtClean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pPr indent="540385">
              <a:lnSpc>
                <a:spcPct val="107000"/>
              </a:lnSpc>
              <a:spcAft>
                <a:spcPts val="0"/>
              </a:spcAft>
            </a:pPr>
            <a:r>
              <a:rPr lang="ru-RU" sz="65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но </a:t>
            </a:r>
            <a:r>
              <a:rPr lang="ru-RU" sz="65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 педагогике оно имеет более широкое значение, предусматривающее </a:t>
            </a:r>
            <a:r>
              <a:rPr lang="ru-RU" sz="65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системный мониторинг общего развития ребенка.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78423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772400" cy="1470025"/>
          </a:xfrm>
        </p:spPr>
        <p:txBody>
          <a:bodyPr>
            <a:normAutofit fontScale="90000"/>
          </a:bodyPr>
          <a:lstStyle/>
          <a:p>
            <a:pPr indent="540385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Функции портфолио:</a:t>
            </a:r>
            <a: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484784"/>
            <a:ext cx="8136904" cy="5472608"/>
          </a:xfrm>
        </p:spPr>
        <p:txBody>
          <a:bodyPr>
            <a:normAutofit fontScale="85000" lnSpcReduction="20000"/>
          </a:bodyPr>
          <a:lstStyle/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1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диагностическая (фиксирует изменения, умственный и физический рост за определенный период времени);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100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целеполагательная</a:t>
            </a:r>
            <a:r>
              <a:rPr lang="ru-RU" sz="31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(поддерживает образовательные цели: чему мы обучаем ребенка и для чего);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1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мотивационная (поощряет достигнутые ребенком результаты);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1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содержательная (раскрывает весь спектр выполняемых работ);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1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развивающая (обеспечивает непрерывность процесса обучения и развития от года к году);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1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рейтинговая (показывает диапазон навыков и умений).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85345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72400" cy="1470025"/>
          </a:xfrm>
        </p:spPr>
        <p:txBody>
          <a:bodyPr>
            <a:norm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Портфолио </a:t>
            </a:r>
            <a:r>
              <a:rPr lang="ru-RU" sz="4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может составляться:</a:t>
            </a:r>
            <a:endParaRPr lang="ru-RU" sz="4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730673"/>
            <a:ext cx="8208912" cy="4650655"/>
          </a:xfrm>
        </p:spPr>
        <p:txBody>
          <a:bodyPr>
            <a:normAutofit/>
          </a:bodyPr>
          <a:lstStyle/>
          <a:p>
            <a:pPr marL="457200" indent="-457200" algn="l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3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на одного ребенка;</a:t>
            </a:r>
          </a:p>
          <a:p>
            <a:pPr marL="457200" indent="-457200" algn="l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3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на группу детского </a:t>
            </a:r>
            <a:r>
              <a:rPr lang="ru-RU" sz="36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сада; </a:t>
            </a:r>
            <a:endParaRPr lang="ru-RU" sz="3600" dirty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pPr marL="457200" indent="-457200" algn="l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3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другой детский </a:t>
            </a:r>
            <a:r>
              <a:rPr lang="ru-RU" sz="36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коллектив; </a:t>
            </a:r>
            <a:r>
              <a:rPr lang="ru-RU" sz="3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(музыкальный ансамбль, спортивный клуб и т.п</a:t>
            </a:r>
            <a:r>
              <a:rPr lang="ru-RU" sz="36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.); </a:t>
            </a:r>
            <a:endParaRPr lang="ru-RU" sz="3600" dirty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pPr marL="457200" indent="-457200" algn="l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3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на педагогичес­кий </a:t>
            </a:r>
            <a:r>
              <a:rPr lang="ru-RU" sz="36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коллектив; </a:t>
            </a:r>
            <a:endParaRPr lang="ru-RU" sz="3600" dirty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pPr marL="457200" indent="-457200" algn="l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3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конкретную семью. </a:t>
            </a:r>
          </a:p>
        </p:txBody>
      </p:sp>
    </p:spTree>
    <p:extLst>
      <p:ext uri="{BB962C8B-B14F-4D97-AF65-F5344CB8AC3E}">
        <p14:creationId xmlns:p14="http://schemas.microsoft.com/office/powerpoint/2010/main" val="28507768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440159"/>
          </a:xfrm>
        </p:spPr>
        <p:txBody>
          <a:bodyPr>
            <a:normAutofit fontScale="90000"/>
          </a:bodyPr>
          <a:lstStyle/>
          <a:p>
            <a:pPr indent="540385">
              <a:lnSpc>
                <a:spcPct val="107000"/>
              </a:lnSpc>
              <a:spcAft>
                <a:spcPts val="0"/>
              </a:spcAft>
            </a:pPr>
            <a: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Виды портфолио по способу хранения информации:</a:t>
            </a:r>
            <a:b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4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96752"/>
            <a:ext cx="8496944" cy="5796980"/>
          </a:xfrm>
        </p:spPr>
        <p:txBody>
          <a:bodyPr>
            <a:normAutofit fontScale="32500" lnSpcReduction="20000"/>
          </a:bodyPr>
          <a:lstStyle/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80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классическое, создаваемое в виде папок, книжек, альбомов, дневников, картотек;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80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электронное, предполагающее владение хотя бы основами компьютерной грамотности и располагающее уникальными возможностями для сбора, хра­нения и систематизации ин­формации. </a:t>
            </a:r>
            <a:endParaRPr lang="ru-RU" sz="8000" dirty="0" smtClean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80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интерактивное </a:t>
            </a:r>
            <a:r>
              <a:rPr lang="ru-RU" sz="80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портфолио- раскраска на печатной основе интересна максимальной ак­тивностью ребенка, который раскрашивает картинки, выре­зает и приклеивает изобра­жения, прокладывает </a:t>
            </a:r>
            <a:r>
              <a:rPr lang="ru-RU" sz="80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марш­руты</a:t>
            </a:r>
            <a:r>
              <a:rPr lang="ru-RU" sz="80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, вкладывает фотографии и т.д. Этот вид более удобен для родителей. Взрослые также вклю­чаются в ведение портфо­лио: ведут записи, делают комментарии, помогают ре­бенку выбрать новые матери­алы для творчества. </a:t>
            </a:r>
            <a:endParaRPr lang="ru-RU" sz="8000" dirty="0" smtClean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ru-RU" sz="8000" dirty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4655" y="937684"/>
            <a:ext cx="1413713" cy="144016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269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0"/>
            <a:ext cx="7848872" cy="6889188"/>
          </a:xfrm>
        </p:spPr>
      </p:pic>
    </p:spTree>
    <p:extLst>
      <p:ext uri="{BB962C8B-B14F-4D97-AF65-F5344CB8AC3E}">
        <p14:creationId xmlns:p14="http://schemas.microsoft.com/office/powerpoint/2010/main" val="87964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55" y="0"/>
            <a:ext cx="4699977" cy="62321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2" y="954431"/>
            <a:ext cx="4115983" cy="5879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91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6" y="36670"/>
            <a:ext cx="2490933" cy="359801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12" y="3158484"/>
            <a:ext cx="2397114" cy="364502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1042" y="20646"/>
            <a:ext cx="2572958" cy="39124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92719" y="332656"/>
            <a:ext cx="4125233" cy="62727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17952" y="4077072"/>
            <a:ext cx="2565721" cy="229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58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7772400" cy="1470025"/>
          </a:xfrm>
        </p:spPr>
        <p:txBody>
          <a:bodyPr>
            <a:normAutofit fontScale="90000"/>
          </a:bodyPr>
          <a:lstStyle/>
          <a:p>
            <a:pPr indent="540385">
              <a:lnSpc>
                <a:spcPct val="107000"/>
              </a:lnSpc>
              <a:spcAft>
                <a:spcPts val="0"/>
              </a:spcAft>
            </a:pPr>
            <a: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Алгоритм работы над порт­фолио:</a:t>
            </a:r>
            <a: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484784"/>
            <a:ext cx="8280920" cy="4370040"/>
          </a:xfrm>
        </p:spPr>
        <p:txBody>
          <a:bodyPr>
            <a:normAutofit fontScale="92500" lnSpcReduction="10000"/>
          </a:bodyPr>
          <a:lstStyle/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1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постановка цели: автору дол­жно быть понятно, для чего необходимо создавать порт­фолио;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1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выявление вида его и спосо­ба хранения информации;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1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выбор временного отрезка, когда будет собираться ин­формация и «служить» порт­фолио;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1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определение структуры порт­фолио (количество рубрик и их название);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1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презентация и использование портфолио.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366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98578"/>
          </a:xfrm>
        </p:spPr>
        <p:txBody>
          <a:bodyPr>
            <a:normAutofit/>
          </a:bodyPr>
          <a:lstStyle/>
          <a:p>
            <a:pPr indent="540385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Единый целевой ориентир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– 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творческое развитие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и 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личностный рост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каждого участника образовательного процесса. 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59128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8146" y="116632"/>
            <a:ext cx="7772400" cy="1470025"/>
          </a:xfrm>
        </p:spPr>
        <p:txBody>
          <a:bodyPr>
            <a:normAutofit/>
          </a:bodyPr>
          <a:lstStyle/>
          <a:p>
            <a:pPr indent="540385">
              <a:lnSpc>
                <a:spcPct val="107000"/>
              </a:lnSpc>
              <a:spcAft>
                <a:spcPts val="0"/>
              </a:spcAft>
            </a:pP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Цели </a:t>
            </a:r>
            <a: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создания портфолио:</a:t>
            </a:r>
            <a:endParaRPr lang="ru-RU" sz="3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340768"/>
            <a:ext cx="8640960" cy="5517232"/>
          </a:xfrm>
        </p:spPr>
        <p:txBody>
          <a:bodyPr>
            <a:noAutofit/>
          </a:bodyPr>
          <a:lstStyle/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2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мониторинг основных дости­жений ребенка, отражающих уровень его общего развития и формирования интегративных качеств личности;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2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сбор и обобщение информации о достижениях в каком то конкретном виде деятельности или по определенной линии развития;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2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накопление информации за определенный период, благодаря чему можно увидеть путь развития ребенка или группы детей за определен­ный отрезок времени;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2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тематическое портфолио, ко­торое посвящается опреде­ленной теме и поэтому чаще используется для мониторин­га достижений группы (твор­ческого коллектива), а не от­дельного ребенка. </a:t>
            </a:r>
          </a:p>
          <a:p>
            <a:pPr marL="457200" indent="-457200" algn="l">
              <a:lnSpc>
                <a:spcPct val="117000"/>
              </a:lnSpc>
              <a:buFont typeface="Courier New" panose="02070309020205020404" pitchFamily="49" charset="0"/>
              <a:buChar char="o"/>
            </a:pPr>
            <a:endParaRPr lang="ru-RU" sz="2400" dirty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1296434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6673"/>
            <a:ext cx="7772400" cy="1224136"/>
          </a:xfrm>
        </p:spPr>
        <p:txBody>
          <a:bodyPr>
            <a:noAutofit/>
          </a:bodyPr>
          <a:lstStyle/>
          <a:p>
            <a:pPr indent="540385">
              <a:lnSpc>
                <a:spcPct val="107000"/>
              </a:lnSpc>
              <a:spcAft>
                <a:spcPts val="0"/>
              </a:spcAft>
            </a:pP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Оформление и структура портфолио</a:t>
            </a:r>
            <a:b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412776"/>
            <a:ext cx="8208912" cy="5040560"/>
          </a:xfrm>
        </p:spPr>
        <p:txBody>
          <a:bodyPr>
            <a:normAutofit fontScale="92500" lnSpcReduction="20000"/>
          </a:bodyPr>
          <a:lstStyle/>
          <a:p>
            <a:r>
              <a:rPr lang="ru-RU" sz="3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Для оформления детских портфолио потребуются архи­вные папки, предназначенные для долговременного использо­вания, имеющие жесткую об­ложку и надежный механизм крепления вкладышей.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Количество разделов может варьироваться от трех до 10— 20 и более. </a:t>
            </a:r>
            <a:endParaRPr lang="ru-RU" sz="3400" dirty="0" smtClean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4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Так</a:t>
            </a:r>
            <a:r>
              <a:rPr lang="ru-RU" sz="3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, вы можете на­чать работу тремя-пятью разде­лами, а затем расширить спектр освещаемых вопросов и </a:t>
            </a:r>
            <a:r>
              <a:rPr lang="ru-RU" sz="34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соответственно </a:t>
            </a:r>
            <a:r>
              <a:rPr lang="ru-RU" sz="3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дополнить количе­ство разделов. </a:t>
            </a:r>
            <a:endParaRPr lang="ru-RU" sz="3400" dirty="0" smtClean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16554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2"/>
            <a:ext cx="7772400" cy="1470025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Рубрики 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детского портфолио: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730673"/>
            <a:ext cx="8784976" cy="5010695"/>
          </a:xfrm>
        </p:spPr>
        <p:txBody>
          <a:bodyPr>
            <a:normAutofit fontScale="77500" lnSpcReduction="20000"/>
          </a:bodyPr>
          <a:lstStyle/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информация о ребенке: ФИО, дата и место рождения, адрес местожительства, сведения о родителях;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детские работы (рисунки, коллажи, аппликации и др.), выполненные в организован­ных образовательных ситуа­циях;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самостоятельное детское твор­чество (спонтанные рисунки и другие творческие работы, со­зданные в свободной художе­ственной деятельности и отра­жающие индивидуальные ин­тересы, увлечения, способности, достижения);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фотографии детских творчес­ких работ;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153099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1470025"/>
          </a:xfrm>
        </p:spPr>
        <p:txBody>
          <a:bodyPr/>
          <a:lstStyle/>
          <a:p>
            <a:r>
              <a:rPr lang="ru-RU" sz="3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Рубрики </a:t>
            </a:r>
            <a:r>
              <a:rPr lang="ru-RU" sz="36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детского портфолио: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700808"/>
            <a:ext cx="8280920" cy="4752528"/>
          </a:xfrm>
        </p:spPr>
        <p:txBody>
          <a:bodyPr>
            <a:normAutofit fontScale="85000" lnSpcReduction="20000"/>
          </a:bodyPr>
          <a:lstStyle/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3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фотографии ребенка, увлечен­ного творческим процессом;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3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дипломы, грамоты, свидетель­ства;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3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газеты, журналы, буклеты (в </a:t>
            </a:r>
            <a:r>
              <a:rPr lang="ru-RU" sz="3300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т.ч</a:t>
            </a:r>
            <a:r>
              <a:rPr lang="ru-RU" sz="33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. рукотворные), в кото­рых представлены работы ребенка или описывается его творчество;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3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высказывания ребенка о себе самом и своем творчестве;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3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мониторинг художественного развития ребенка;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3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программа индивидуального художественного развития.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058960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7772400" cy="1470025"/>
          </a:xfrm>
        </p:spPr>
        <p:txBody>
          <a:bodyPr>
            <a:normAutofit/>
          </a:bodyPr>
          <a:lstStyle/>
          <a:p>
            <a:pPr indent="540385">
              <a:lnSpc>
                <a:spcPct val="107000"/>
              </a:lnSpc>
              <a:spcAft>
                <a:spcPts val="0"/>
              </a:spcAft>
            </a:pPr>
            <a:r>
              <a:rPr lang="ru-RU" sz="36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Условия успешности порт­фолио:</a:t>
            </a:r>
            <a:br>
              <a:rPr lang="ru-RU" sz="36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412776"/>
            <a:ext cx="8280920" cy="5256584"/>
          </a:xfrm>
        </p:spPr>
        <p:txBody>
          <a:bodyPr>
            <a:normAutofit fontScale="77500" lnSpcReduction="20000"/>
          </a:bodyPr>
          <a:lstStyle/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3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добровольность. Если ведение портфолио сделать обязатель­ным, оно может стать фор­мальностью, лишней нагрузкой на педагога и детей;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3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индивидуальный подход к ре­бенку и оформлению порт­фолио;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3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удобство хранения. Весь мате­риал его необходимо собирать, систематизировать и хранить так, чтобы было удобно ис­пользовать;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3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систематичность в сборе ин­формации. Портфолио подра­зумевает не просто хранение, а постоянное пополнение, изучение и анализ имеющих­ся материалов;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33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взаимодействие взрослого и ребенка.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742135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8352928" cy="1470025"/>
          </a:xfrm>
        </p:spPr>
        <p:txBody>
          <a:bodyPr>
            <a:noAutofit/>
          </a:bodyPr>
          <a:lstStyle/>
          <a:p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</a:rPr>
              <a:t>Проектирование </a:t>
            </a: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индивиду­альной 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</a:rPr>
              <a:t>стратегии </a:t>
            </a: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образования ребенка 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</a:rPr>
              <a:t>в ДОУ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508" y="1772816"/>
            <a:ext cx="8892988" cy="5085184"/>
          </a:xfrm>
        </p:spPr>
        <p:txBody>
          <a:bodyPr>
            <a:normAutofit fontScale="62500" lnSpcReduction="20000"/>
          </a:bodyPr>
          <a:lstStyle/>
          <a:p>
            <a:pPr indent="540385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 индивидуальной образователь­ной стратегии фиксируются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ожидаемые результаты и 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ориентировочный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срок выполнения программы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, а в конце учебного года (или курса) делается заклю­чение о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выполнении индивиду­альной образовательной 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программы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. </a:t>
            </a:r>
            <a:endParaRPr lang="ru-RU" dirty="0" smtClean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pPr indent="540385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Взаимосвязь 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индивиду­альных и групповых стратегий образования — важнейшее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ус­ловие реализации личностно-­ориентированного подхода в ДОУ. Деятельность педагога 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направляется на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создание условий для осмыс­ленного выбора и принятие детьми индивидуальной образо­вательной стратегии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, индивиду­альную помощь ребенку в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планировании своей деятельности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, консультирование по применению тех или иных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информаци­онных источников, игровых и дидактических пособий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. </a:t>
            </a:r>
          </a:p>
          <a:p>
            <a:pPr indent="540385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Важ­нее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не то, что знают и умеют выпускники ДОУ, 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а то,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как они реализуют свой личностный потенциал в соответствии с индивидуальными способностя­ми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. Педагогу отводится роль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помощника, партнера по общему делу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,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проводника в мир культу­ры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. Он выполняет сложную за­дачу создания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оптимальных ус­ловий для самореализации ре­бенка как свободной личности в «умном», гибком, комфортном образовательном пространстве.</a:t>
            </a:r>
          </a:p>
          <a:p>
            <a:pPr indent="540385">
              <a:lnSpc>
                <a:spcPct val="107000"/>
              </a:lnSpc>
              <a:spcAft>
                <a:spcPts val="0"/>
              </a:spcAft>
            </a:pPr>
            <a:endParaRPr lang="ru-RU" sz="2800" dirty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218509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188" y="260648"/>
            <a:ext cx="8856984" cy="6192688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Педагогическая ситуация 1:</a:t>
            </a:r>
            <a:r>
              <a:rPr lang="ru-RU" sz="3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 группе детского сада есть отверженный ребёнок, с которым дети не хотят общаться и играть. Объяснить своё отношение к данному ребёнку дети не могут. Мальчик тихий и спокойный, в конфликты не вступает. </a:t>
            </a:r>
            <a:r>
              <a:rPr lang="ru-RU" sz="26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6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6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6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600" b="1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Нужно </a:t>
            </a:r>
            <a:r>
              <a:rPr lang="ru-RU" sz="26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найти способ повернуть детей к отверженному мальчику.</a:t>
            </a:r>
            <a:br>
              <a:rPr lang="ru-RU" sz="26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endParaRPr lang="ru-RU" sz="2600" b="1" i="1" dirty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9415463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0" y="836712"/>
            <a:ext cx="9144000" cy="4824536"/>
          </a:xfrm>
        </p:spPr>
        <p:txBody>
          <a:bodyPr>
            <a:no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Педагогическая ситуация 2:</a:t>
            </a:r>
            <a:r>
              <a:rPr lang="ru-RU" sz="3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Мальчик 5-ти лет </a:t>
            </a:r>
            <a:r>
              <a:rPr lang="ru-RU" sz="2600" dirty="0" err="1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гиперактивный</a:t>
            </a:r>
            <a:r>
              <a:rPr lang="ru-RU" sz="26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. </a:t>
            </a:r>
            <a:r>
              <a:rPr lang="ru-RU" sz="2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Он не может заниматься спокойными видами деятельности, на занятии вертится, шумит, не усваивает материал, отвлекает других детей.</a:t>
            </a:r>
            <a:br>
              <a:rPr lang="ru-RU" sz="2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6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6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600" b="1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Нужно </a:t>
            </a:r>
            <a:r>
              <a:rPr lang="ru-RU" sz="26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найти </a:t>
            </a:r>
            <a:r>
              <a:rPr lang="ru-RU" sz="2600" b="1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способ, </a:t>
            </a:r>
            <a:r>
              <a:rPr lang="ru-RU" sz="26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чтобы ребёнок имел возможность выполнять </a:t>
            </a:r>
            <a:r>
              <a:rPr lang="ru-RU" sz="2600" b="1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задания.</a:t>
            </a:r>
            <a:r>
              <a:rPr lang="ru-RU" sz="26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6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endParaRPr lang="ru-RU" sz="2600" b="1" i="1" dirty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8551982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"/>
            <a:ext cx="8928992" cy="6741368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Педагогическая ситуация 3:</a:t>
            </a:r>
            <a:b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sz="29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Девочка, 6 лет. С трех лет посещает хореографический кружок, с 5-ти – вокальную  и театральную студии. Очень часто выступает на сцене, участвует в разных конкурсах. Перед очередным выступлением во время игры пытается руководить своими сверстницами: « Я лучше вас знаю, я на сцене уже много раз выступала, а вы нет. Поэтому я буду играть роль лисы». Девочки пытаются ей не подчиниться и идут за помощью к </a:t>
            </a:r>
            <a:r>
              <a:rPr lang="ru-RU" sz="29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воспитателю.</a:t>
            </a:r>
            <a:r>
              <a:rPr lang="ru-RU" dirty="0" smtClean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sz="29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Ваши </a:t>
            </a:r>
            <a:r>
              <a:rPr lang="ru-RU" sz="29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действия?</a:t>
            </a:r>
            <a:r>
              <a:rPr lang="ru-RU" sz="29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9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endParaRPr lang="ru-RU" sz="2900" dirty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4355018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8568952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Вариант 1.</a:t>
            </a:r>
          </a:p>
          <a:p>
            <a:pPr indent="450215" algn="just"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Предложить девочке роль режиссера в данной игре, чтобы  помочь своим подругам проявить себя. Показать, что их выступления тоже достойны похвалы.</a:t>
            </a:r>
          </a:p>
          <a:p>
            <a:pPr indent="450215" algn="just"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 </a:t>
            </a:r>
          </a:p>
          <a:p>
            <a:pPr indent="450215" algn="just"/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Вариант 2.</a:t>
            </a:r>
          </a:p>
          <a:p>
            <a:pPr indent="450215" algn="just"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Провести беседу с ребенком, направленную на  анализ отрицательных сторон поведения героев художественных произведений (хвастовство, обида товарищей и т.д.), объяснить, что другие девочки, ее подруги, тоже хотят сыграть эту роль. Предложить сыграть по очереди. </a:t>
            </a:r>
          </a:p>
          <a:p>
            <a:pPr indent="450215" algn="just"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 </a:t>
            </a:r>
          </a:p>
          <a:p>
            <a:pPr indent="450215" algn="just"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Вариант 3.</a:t>
            </a:r>
          </a:p>
          <a:p>
            <a:pPr indent="450215" algn="just"/>
            <a:r>
              <a:rPr lang="ru-RU" sz="20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Предложить детям не ссориться, а распределить роли при помощи жребия. Так будет справедливо.</a:t>
            </a:r>
          </a:p>
          <a:p>
            <a:pPr indent="450215" algn="just"/>
            <a:r>
              <a:rPr lang="ru-RU" sz="20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 </a:t>
            </a:r>
          </a:p>
          <a:p>
            <a:pPr indent="450215" algn="just"/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Вариант 4.</a:t>
            </a:r>
          </a:p>
          <a:p>
            <a:pPr indent="450215" algn="just"/>
            <a:r>
              <a:rPr lang="ru-RU" sz="20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Организовать кастинг на главную роль – лиса, выбрать независимое жюри (мальчики, дети незадействованные в этой игре). </a:t>
            </a:r>
          </a:p>
          <a:p>
            <a:pPr indent="450215" algn="just"/>
            <a:r>
              <a:rPr lang="ru-RU" sz="20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 </a:t>
            </a:r>
          </a:p>
          <a:p>
            <a:pPr indent="450215" algn="just"/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Вариант 5.</a:t>
            </a:r>
          </a:p>
          <a:p>
            <a:pPr indent="450215" algn="just"/>
            <a:r>
              <a:rPr lang="ru-RU" sz="20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Обратиться за советом к детям, как решить эту проблему.</a:t>
            </a:r>
          </a:p>
        </p:txBody>
      </p:sp>
    </p:spTree>
    <p:extLst>
      <p:ext uri="{BB962C8B-B14F-4D97-AF65-F5344CB8AC3E}">
        <p14:creationId xmlns:p14="http://schemas.microsoft.com/office/powerpoint/2010/main" val="30092842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rmAutofit fontScale="90000"/>
          </a:bodyPr>
          <a:lstStyle/>
          <a:p>
            <a:pPr indent="540385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Под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индивидуальной образовательной стратегией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понимается система дидактических мер, обеспечивающих полноценное развитие ребенка в соответствии с его индивидуальными особенностями и социальным заказом родителей. 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554328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8532440" cy="6632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Педагогическая ситуация 4: </a:t>
            </a:r>
          </a:p>
          <a:p>
            <a:pPr lvl="0" algn="just">
              <a:spcAft>
                <a:spcPts val="0"/>
              </a:spcAft>
              <a:tabLst>
                <a:tab pos="457200" algn="l"/>
              </a:tabLst>
            </a:pPr>
            <a:r>
              <a:rPr lang="ru-RU" sz="29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Мальчик, 7 лет. С раннего детства проявляет интерес к лепке, рисованию, конструированию. Хорошо рисует, лепит, создает необычные конструкции, фантазирует. На предложение воспитателя отдать ребенка в художественную студию родители ответили отказом, решив, что мальчик должен заниматься спортом. В детском саду он ни с кем не дружит, часто конфликтует с детьми, если ему мешают рисовать или строить, если кто-то из детей хочет присоединиться к его игре, чаще всего он не пускает. Очень замкнут, медлителен, его трудно отвлечь от любимого занятия, «ребенок в себе».</a:t>
            </a:r>
          </a:p>
          <a:p>
            <a:pPr indent="450215" algn="just">
              <a:spcAft>
                <a:spcPts val="0"/>
              </a:spcAft>
            </a:pPr>
            <a:r>
              <a:rPr lang="ru-RU" sz="29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Ваши действия.</a:t>
            </a:r>
          </a:p>
        </p:txBody>
      </p:sp>
    </p:spTree>
    <p:extLst>
      <p:ext uri="{BB962C8B-B14F-4D97-AF65-F5344CB8AC3E}">
        <p14:creationId xmlns:p14="http://schemas.microsoft.com/office/powerpoint/2010/main" val="28863177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48680"/>
            <a:ext cx="8784976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/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Вариант 1.</a:t>
            </a:r>
          </a:p>
          <a:p>
            <a:pPr indent="450215" algn="just"/>
            <a:r>
              <a:rPr lang="ru-RU" sz="20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Ребенок с заниженной самооценкой, он не признан родителями. Необходимо стараться повысить самооценку ребенка, предлагать участвовать в конкурсах, вывешивать его работы на выставках, чтобы его успех оценили родители и дети. </a:t>
            </a:r>
          </a:p>
          <a:p>
            <a:pPr indent="450215" algn="just"/>
            <a:r>
              <a:rPr lang="ru-RU" sz="20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 </a:t>
            </a:r>
          </a:p>
          <a:p>
            <a:pPr indent="450215" algn="just"/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Вариант 2.</a:t>
            </a:r>
          </a:p>
          <a:p>
            <a:pPr indent="450215" algn="just"/>
            <a:r>
              <a:rPr lang="ru-RU" sz="20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Провести социометрический метод исследования, выявить предпочтения этого ребенка и постараться сблизить его с этими детьми, давая им общие поручения, вместе привлекать к совместной деятельности. Дать  этому ребенку особое задание, а после его успешного выполнения – высокую оценку, чтобы повысить его авторитет в группе.</a:t>
            </a:r>
          </a:p>
          <a:p>
            <a:pPr indent="450215" algn="just"/>
            <a:r>
              <a:rPr lang="ru-RU" sz="20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 </a:t>
            </a:r>
          </a:p>
          <a:p>
            <a:pPr indent="450215" algn="just"/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Вариант 3.</a:t>
            </a:r>
          </a:p>
          <a:p>
            <a:pPr indent="450215" algn="just"/>
            <a:r>
              <a:rPr lang="ru-RU" sz="20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Провести работу с родителями. Помочь им увидеть и понять увлечения ребенка. Предложить им учитывать мнение ребенка при выборе дополнительного образования, чтобы ребенок был увлечен предлагаемым ему занятием, у него должна быть мотивация, а не просто «потому, что мама так сказала». А спортом можно заниматься всей семьей в выходные дни.</a:t>
            </a:r>
          </a:p>
        </p:txBody>
      </p:sp>
    </p:spTree>
    <p:extLst>
      <p:ext uri="{BB962C8B-B14F-4D97-AF65-F5344CB8AC3E}">
        <p14:creationId xmlns:p14="http://schemas.microsoft.com/office/powerpoint/2010/main" val="224016121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72400" cy="1470025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Используемая литература:</a:t>
            </a:r>
            <a:endParaRPr lang="ru-RU" sz="3600" b="1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946697"/>
            <a:ext cx="7848872" cy="4968552"/>
          </a:xfrm>
        </p:spPr>
        <p:txBody>
          <a:bodyPr>
            <a:normAutofit fontScale="32500" lnSpcReduction="20000"/>
          </a:bodyPr>
          <a:lstStyle/>
          <a:p>
            <a:pPr indent="540385" algn="l">
              <a:lnSpc>
                <a:spcPct val="107000"/>
              </a:lnSpc>
              <a:spcAft>
                <a:spcPts val="0"/>
              </a:spcAft>
            </a:pPr>
            <a:r>
              <a:rPr lang="ru-RU" sz="62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1. </a:t>
            </a:r>
            <a:r>
              <a:rPr lang="ru-RU" sz="6200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Баттерворт</a:t>
            </a:r>
            <a:r>
              <a:rPr lang="ru-RU" sz="62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Д., Харрис Ж, Принципы психологии развития М„ 2000.</a:t>
            </a:r>
          </a:p>
          <a:p>
            <a:pPr indent="540385" algn="l">
              <a:lnSpc>
                <a:spcPct val="107000"/>
              </a:lnSpc>
              <a:spcAft>
                <a:spcPts val="0"/>
              </a:spcAft>
            </a:pPr>
            <a:r>
              <a:rPr lang="ru-RU" sz="62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2.	Выготский Л.С. </a:t>
            </a:r>
            <a:r>
              <a:rPr lang="ru-RU" sz="62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Воображение </a:t>
            </a:r>
            <a:r>
              <a:rPr lang="ru-RU" sz="62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и творчество в детском </a:t>
            </a:r>
            <a:r>
              <a:rPr lang="ru-RU" sz="62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возрасте</a:t>
            </a:r>
            <a:r>
              <a:rPr lang="ru-RU" sz="62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. Психологические очерки. М., 1991.</a:t>
            </a:r>
          </a:p>
          <a:p>
            <a:pPr indent="540385" algn="l">
              <a:lnSpc>
                <a:spcPct val="107000"/>
              </a:lnSpc>
              <a:spcAft>
                <a:spcPts val="0"/>
              </a:spcAft>
            </a:pPr>
            <a:r>
              <a:rPr lang="ru-RU" sz="62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3.	Кудрявцев В.Т., </a:t>
            </a:r>
            <a:r>
              <a:rPr lang="ru-RU" sz="6200" dirty="0" err="1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Уразалиева</a:t>
            </a:r>
            <a:r>
              <a:rPr lang="ru-RU" sz="62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62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Г.К., Кириллов И.Л. </a:t>
            </a:r>
            <a:r>
              <a:rPr lang="ru-RU" sz="62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Личностный </a:t>
            </a:r>
            <a:r>
              <a:rPr lang="ru-RU" sz="62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рост ребенка в дошкольном образовании. М., 2005.</a:t>
            </a:r>
          </a:p>
          <a:p>
            <a:pPr indent="540385" algn="l">
              <a:lnSpc>
                <a:spcPct val="107000"/>
              </a:lnSpc>
              <a:spcAft>
                <a:spcPts val="0"/>
              </a:spcAft>
            </a:pPr>
            <a:r>
              <a:rPr lang="ru-RU" sz="62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4.	</a:t>
            </a:r>
            <a:r>
              <a:rPr lang="ru-RU" sz="6200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Поддьяков</a:t>
            </a:r>
            <a:r>
              <a:rPr lang="ru-RU" sz="62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Н.Н. Творчество и саморазвитие детей дошкольного возраста. Концептуальный аспект. Волгоград, 1995.</a:t>
            </a:r>
          </a:p>
          <a:p>
            <a:pPr indent="540385" algn="l">
              <a:lnSpc>
                <a:spcPct val="107000"/>
              </a:lnSpc>
              <a:spcAft>
                <a:spcPts val="0"/>
              </a:spcAft>
            </a:pPr>
            <a:r>
              <a:rPr lang="ru-RU" sz="62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5.	Орлова </a:t>
            </a:r>
            <a:r>
              <a:rPr lang="ru-RU" sz="62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Л. Портфолио до-школьника // Образовательный портал «Солнышко». Режим </a:t>
            </a:r>
            <a:r>
              <a:rPr lang="ru-RU" sz="62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доступа</a:t>
            </a:r>
            <a:r>
              <a:rPr lang="ru-RU" sz="62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: http://wAvw.solnet.ee/parents/ portfolio.html</a:t>
            </a:r>
            <a:r>
              <a:rPr lang="ru-RU" sz="62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.</a:t>
            </a:r>
          </a:p>
          <a:p>
            <a:pPr indent="540385" algn="l">
              <a:lnSpc>
                <a:spcPct val="107000"/>
              </a:lnSpc>
              <a:spcAft>
                <a:spcPts val="0"/>
              </a:spcAft>
            </a:pPr>
            <a:r>
              <a:rPr lang="ru-RU" sz="62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6. Управление дошкольным учреждением. №2/2014. с.83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1633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8568952" cy="1944215"/>
          </a:xfrm>
        </p:spPr>
        <p:txBody>
          <a:bodyPr>
            <a:normAutofit fontScale="90000"/>
          </a:bodyPr>
          <a:lstStyle/>
          <a:p>
            <a:pPr indent="540385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latin typeface="Times New Roman"/>
                <a:ea typeface="Calibri"/>
                <a:cs typeface="Times New Roman"/>
              </a:rPr>
              <a:t>Дидактические принципы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800" dirty="0" smtClean="0">
                <a:latin typeface="Times New Roman"/>
                <a:ea typeface="Calibri"/>
                <a:cs typeface="Times New Roman"/>
              </a:rPr>
            </a:b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лежащие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в основе личностно-ориентированного подхода и обеспечивающие индивидуализацию образовательного процесса:</a:t>
            </a:r>
            <a:r>
              <a:rPr lang="ru-RU" sz="2800" dirty="0">
                <a:ea typeface="Calibri"/>
                <a:cs typeface="Times New Roman"/>
              </a:rPr>
              <a:t/>
            </a:r>
            <a:br>
              <a:rPr lang="ru-RU" sz="2800" dirty="0">
                <a:ea typeface="Calibri"/>
                <a:cs typeface="Times New Roman"/>
              </a:rPr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116592"/>
            <a:ext cx="8640960" cy="4120720"/>
          </a:xfrm>
        </p:spPr>
        <p:txBody>
          <a:bodyPr>
            <a:normAutofit fontScale="25000" lnSpcReduction="20000"/>
          </a:bodyPr>
          <a:lstStyle/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9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Принцип индивидуализации и дифференциации образования, предполагающий разработку индивидуальных маршрутов развития на основе парциальных и примерных основных общеобразовательных программ дошкольного образования;</a:t>
            </a:r>
            <a:endParaRPr lang="ru-RU" sz="96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9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антропоцентризма, при реализации которого ребенок становится целевым и организационным центром образования (субъектом) при условии, что он самостоятельно интегрирует в сознании разные информационные и культурные тексты;</a:t>
            </a:r>
            <a:endParaRPr lang="ru-RU" sz="96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9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развивающего обучения</a:t>
            </a:r>
            <a:r>
              <a:rPr lang="ru-RU" sz="96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endParaRPr lang="ru-RU" sz="88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49934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/>
          </a:bodyPr>
          <a:lstStyle/>
          <a:p>
            <a:r>
              <a:rPr lang="ru-RU" sz="25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Дидактические принципы</a:t>
            </a:r>
            <a:r>
              <a:rPr lang="ru-RU" sz="25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, </a:t>
            </a:r>
            <a:br>
              <a:rPr lang="ru-RU" sz="25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5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лежащие в основе личностно-ориентированного подхода и обеспечивающие индивидуализацию образовательного процесса</a:t>
            </a:r>
            <a:r>
              <a:rPr lang="ru-RU" sz="25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:</a:t>
            </a:r>
            <a:endParaRPr lang="ru-RU" sz="2500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51520" y="1916832"/>
            <a:ext cx="8640960" cy="4752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buFont typeface="Courier New"/>
              <a:buChar char="o"/>
            </a:pPr>
            <a:endParaRPr lang="ru-RU" sz="8800" dirty="0" smtClean="0">
              <a:solidFill>
                <a:srgbClr val="002060"/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2197381"/>
            <a:ext cx="80648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Courier New"/>
              <a:buChar char="o"/>
            </a:pPr>
            <a:r>
              <a:rPr lang="ru-RU" sz="2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максимального разнообразия предоставленных возможностей для личностного роста и развития каждого ребенка с учетом его индивидуальности;</a:t>
            </a:r>
          </a:p>
          <a:p>
            <a:pPr marL="342900" lvl="0" indent="-342900">
              <a:buFont typeface="Courier New"/>
              <a:buChar char="o"/>
            </a:pPr>
            <a:r>
              <a:rPr lang="ru-RU" sz="2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перехода количественных достижений в качественные;</a:t>
            </a:r>
          </a:p>
          <a:p>
            <a:pPr marL="342900" lvl="0" indent="-342900">
              <a:buFont typeface="Courier New"/>
              <a:buChar char="o"/>
            </a:pPr>
            <a:r>
              <a:rPr lang="ru-RU" sz="2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возрастания роли нерегламентированной деятельности;</a:t>
            </a:r>
          </a:p>
          <a:p>
            <a:pPr marL="342900" lvl="0" indent="-342900">
              <a:buFont typeface="Courier New"/>
              <a:buChar char="o"/>
            </a:pP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создания 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условий для самостоятельной деятельности детей (индивидуальной и коллективной) при постепенном уменьшении прямого участия педагога;</a:t>
            </a:r>
          </a:p>
          <a:p>
            <a:pPr marL="342900" lvl="0" indent="-342900">
              <a:buFont typeface="Courier New"/>
              <a:buChar char="o"/>
            </a:pPr>
            <a:r>
              <a:rPr lang="ru-RU" sz="2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свободы выбора детьми дополнительных образовательных услуг, помощи со стороны взрослого, наставничества;</a:t>
            </a:r>
          </a:p>
          <a:p>
            <a:pPr marL="342900" lvl="0" indent="-342900">
              <a:buFont typeface="Courier New"/>
              <a:buChar char="o"/>
            </a:pPr>
            <a:r>
              <a:rPr lang="ru-RU" sz="2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комфортности.</a:t>
            </a:r>
          </a:p>
        </p:txBody>
      </p:sp>
    </p:spTree>
    <p:extLst>
      <p:ext uri="{BB962C8B-B14F-4D97-AF65-F5344CB8AC3E}">
        <p14:creationId xmlns:p14="http://schemas.microsoft.com/office/powerpoint/2010/main" val="1316567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772400" cy="1872208"/>
          </a:xfrm>
        </p:spPr>
        <p:txBody>
          <a:bodyPr>
            <a:noAutofit/>
          </a:bodyPr>
          <a:lstStyle/>
          <a:p>
            <a:pPr indent="540385">
              <a:lnSpc>
                <a:spcPct val="107000"/>
              </a:lnSpc>
              <a:spcAft>
                <a:spcPts val="0"/>
              </a:spcAft>
            </a:pPr>
            <a:r>
              <a:rPr lang="ru-RU" sz="3600" b="1" dirty="0">
                <a:latin typeface="Times New Roman"/>
                <a:ea typeface="Calibri"/>
                <a:cs typeface="Times New Roman"/>
              </a:rPr>
              <a:t>Проблемы,</a:t>
            </a:r>
            <a:r>
              <a:rPr lang="ru-RU" sz="3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600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3600" dirty="0" smtClean="0">
                <a:latin typeface="Times New Roman"/>
                <a:ea typeface="Calibri"/>
                <a:cs typeface="Times New Roman"/>
              </a:rPr>
            </a:br>
            <a:r>
              <a:rPr lang="ru-RU" sz="3600" dirty="0" smtClean="0">
                <a:latin typeface="Times New Roman"/>
                <a:ea typeface="Calibri"/>
                <a:cs typeface="Times New Roman"/>
              </a:rPr>
              <a:t>препятствующие </a:t>
            </a:r>
            <a:r>
              <a:rPr lang="ru-RU" sz="3600" dirty="0">
                <a:latin typeface="Times New Roman"/>
                <a:ea typeface="Calibri"/>
                <a:cs typeface="Times New Roman"/>
              </a:rPr>
              <a:t>реализации данных принципов на практике: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988840"/>
            <a:ext cx="7632848" cy="4464496"/>
          </a:xfrm>
        </p:spPr>
        <p:txBody>
          <a:bodyPr>
            <a:normAutofit fontScale="25000" lnSpcReduction="20000"/>
          </a:bodyPr>
          <a:lstStyle/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9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проблема несоответствия индивидуально-психологических особенностей требованиям, правилам и прогнозируемым результатам, которые предъявляются к дошкольникам нашей системой образования;</a:t>
            </a:r>
            <a:endParaRPr lang="en-US" sz="9600" dirty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9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недостаточной психолого-педагогической компетентности педагогов и родителей (создание атмосферы «захваливания» либо отчуждения);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9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бессодержательного, неконструктивного и некомфортного взаимодействия детей друг с другом, педагогами и родителями.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48261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4625"/>
            <a:ext cx="7772400" cy="936103"/>
          </a:xfrm>
        </p:spPr>
        <p:txBody>
          <a:bodyPr>
            <a:normAutofit/>
          </a:bodyPr>
          <a:lstStyle/>
          <a:p>
            <a:pPr indent="540385">
              <a:lnSpc>
                <a:spcPct val="107000"/>
              </a:lnSpc>
              <a:spcAft>
                <a:spcPts val="0"/>
              </a:spcAft>
            </a:pPr>
            <a:r>
              <a:rPr lang="ru-RU" sz="2700" b="1" dirty="0">
                <a:latin typeface="Times New Roman"/>
                <a:ea typeface="Calibri"/>
                <a:cs typeface="Times New Roman"/>
              </a:rPr>
              <a:t>П</a:t>
            </a:r>
            <a:r>
              <a:rPr lang="ru-RU" sz="2700" b="1" dirty="0" smtClean="0">
                <a:latin typeface="Times New Roman"/>
                <a:ea typeface="Calibri"/>
                <a:cs typeface="Times New Roman"/>
              </a:rPr>
              <a:t>сихолого- </a:t>
            </a:r>
            <a:r>
              <a:rPr lang="ru-RU" sz="2700" b="1" dirty="0">
                <a:latin typeface="Times New Roman"/>
                <a:ea typeface="Calibri"/>
                <a:cs typeface="Times New Roman"/>
              </a:rPr>
              <a:t>педагогические </a:t>
            </a:r>
            <a:r>
              <a:rPr lang="ru-RU" sz="2700" b="1" dirty="0" smtClean="0">
                <a:latin typeface="Times New Roman"/>
                <a:ea typeface="Calibri"/>
                <a:cs typeface="Times New Roman"/>
              </a:rPr>
              <a:t>условия</a:t>
            </a:r>
            <a:r>
              <a:rPr lang="ru-RU" sz="2700" b="1" dirty="0">
                <a:latin typeface="Times New Roman"/>
                <a:ea typeface="Calibri"/>
                <a:cs typeface="Times New Roman"/>
              </a:rPr>
              <a:t>: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908720"/>
            <a:ext cx="8424936" cy="5040560"/>
          </a:xfrm>
        </p:spPr>
        <p:txBody>
          <a:bodyPr>
            <a:normAutofit fontScale="85000" lnSpcReduction="20000"/>
          </a:bodyPr>
          <a:lstStyle/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31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разнообразие и постоянная смена видов детской деятельности, объединенной образовательной целью и программой развития;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31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многоуровневая интеграция разных видов детской деятельности;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31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подготовка каждым ребенком на основе содержания образовательного проекта конкретного продукта как успешно достигнутого результата индивидуальной или коллективной деятельности;</a:t>
            </a:r>
          </a:p>
          <a:p>
            <a:pPr marL="342900" lvl="0" indent="-342900" algn="l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31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фиксация и презентация результата детской деятельности в форме конкретного изделия (игрушки, сувенира, предметов интерьера), макета, книги, газеты, коллекции, выставки, инсталляции и т.д.;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14355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18864" y="9178"/>
            <a:ext cx="8229600" cy="1143000"/>
          </a:xfrm>
        </p:spPr>
        <p:txBody>
          <a:bodyPr>
            <a:normAutofit/>
          </a:bodyPr>
          <a:lstStyle/>
          <a:p>
            <a:pPr indent="540385">
              <a:lnSpc>
                <a:spcPct val="107000"/>
              </a:lnSpc>
              <a:spcAft>
                <a:spcPts val="0"/>
              </a:spcAft>
            </a:pPr>
            <a:r>
              <a:rPr lang="ru-RU" sz="2700" b="1" dirty="0">
                <a:latin typeface="Times New Roman"/>
                <a:ea typeface="Calibri"/>
                <a:cs typeface="Times New Roman"/>
              </a:rPr>
              <a:t>П</a:t>
            </a:r>
            <a:r>
              <a:rPr lang="ru-RU" sz="2700" b="1" dirty="0" smtClean="0">
                <a:latin typeface="Times New Roman"/>
                <a:ea typeface="Calibri"/>
                <a:cs typeface="Times New Roman"/>
              </a:rPr>
              <a:t>сихолого- </a:t>
            </a:r>
            <a:r>
              <a:rPr lang="ru-RU" sz="2700" b="1" dirty="0">
                <a:latin typeface="Times New Roman"/>
                <a:ea typeface="Calibri"/>
                <a:cs typeface="Times New Roman"/>
              </a:rPr>
              <a:t>педагогические </a:t>
            </a:r>
            <a:r>
              <a:rPr lang="ru-RU" sz="2700" b="1" dirty="0" smtClean="0">
                <a:latin typeface="Times New Roman"/>
                <a:ea typeface="Calibri"/>
                <a:cs typeface="Times New Roman"/>
              </a:rPr>
              <a:t>условия</a:t>
            </a:r>
            <a:r>
              <a:rPr lang="ru-RU" sz="2700" b="1" dirty="0">
                <a:latin typeface="Times New Roman"/>
                <a:ea typeface="Calibri"/>
                <a:cs typeface="Times New Roman"/>
              </a:rPr>
              <a:t>:</a:t>
            </a:r>
            <a:endParaRPr lang="ru-RU" b="1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323528" y="1124744"/>
            <a:ext cx="8424936" cy="5040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764704"/>
            <a:ext cx="8424936" cy="6086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2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наличие специально оборудованного места, включающего широкий выбор дидактических и художественных материалов, «умных» игрушек, книг, пособий, предметов культуры и произведений искусства, разнообразных инструментов и оборудования для опытов;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2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индивидуальные программы и маршруты развития каждого ребенка с учетом его интересов, способностей, темпа развития, индивидуального стиля обучения, характера социального запроса родителей и  степени их взаимодействия с педагогом;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2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вариативность мер профилактики утомления, учитывающей психофизиологические особенности конкретного ребенка</a:t>
            </a:r>
            <a:r>
              <a:rPr lang="ru-RU" sz="26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;</a:t>
            </a:r>
            <a:endParaRPr lang="ru-RU" sz="2600" dirty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015716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</TotalTime>
  <Words>2234</Words>
  <Application>Microsoft Office PowerPoint</Application>
  <PresentationFormat>Экран (4:3)</PresentationFormat>
  <Paragraphs>184</Paragraphs>
  <Slides>42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9" baseType="lpstr">
      <vt:lpstr>Arial</vt:lpstr>
      <vt:lpstr>Batang</vt:lpstr>
      <vt:lpstr>Calibri</vt:lpstr>
      <vt:lpstr>Courier New</vt:lpstr>
      <vt:lpstr>Times New Roman</vt:lpstr>
      <vt:lpstr>Wingdings</vt:lpstr>
      <vt:lpstr>Тема Office</vt:lpstr>
      <vt:lpstr>МАСТЕРСКАЯ  ДЛЯ ПЕДАГОГОВ</vt:lpstr>
      <vt:lpstr>ФГОС ДО ориентирует педагогов на осмысление двух ключевых идей, определяющих специфику целевых ориентиров и содержание данной ступени образования, -  индивидуализацию и социализацию. </vt:lpstr>
      <vt:lpstr>Единый целевой ориентир – творческое развитие и личностный рост каждого участника образовательного процесса.  </vt:lpstr>
      <vt:lpstr>Под индивидуальной образовательной стратегией понимается система дидактических мер, обеспечивающих полноценное развитие ребенка в соответствии с его индивидуальными особенностями и социальным заказом родителей.  </vt:lpstr>
      <vt:lpstr>Дидактические принципы,  лежащие в основе личностно-ориентированного подхода и обеспечивающие индивидуализацию образовательного процесса: </vt:lpstr>
      <vt:lpstr>Дидактические принципы,  лежащие в основе личностно-ориентированного подхода и обеспечивающие индивидуализацию образовательного процесса:</vt:lpstr>
      <vt:lpstr>Проблемы,  препятствующие реализации данных принципов на практике: </vt:lpstr>
      <vt:lpstr>Психолого- педагогические условия:</vt:lpstr>
      <vt:lpstr>Психолого- педагогические условия:</vt:lpstr>
      <vt:lpstr>Психолого- педагогические условия:</vt:lpstr>
      <vt:lpstr>Основные задачи  в работе с одаренными детьми:</vt:lpstr>
      <vt:lpstr>Презентация PowerPoint</vt:lpstr>
      <vt:lpstr>Презентация PowerPoint</vt:lpstr>
      <vt:lpstr>Индивидуальная тра­ектория развития </vt:lpstr>
      <vt:lpstr>Модель  эпигенети­ческого ландшафта  К. Уоддингтона</vt:lpstr>
      <vt:lpstr>Презентация PowerPoint</vt:lpstr>
      <vt:lpstr>Образовательные проекты</vt:lpstr>
      <vt:lpstr>Образовательные проекты</vt:lpstr>
      <vt:lpstr>Направления  индивидуализации образования детей в проектной деятельности:</vt:lpstr>
      <vt:lpstr>Модель  программы индивидуального развития включает следующие компоненты: </vt:lpstr>
      <vt:lpstr>Направления  амплификации (обогащения) развития: </vt:lpstr>
      <vt:lpstr>Инновационная технология  портфолио </vt:lpstr>
      <vt:lpstr>Функции портфолио: </vt:lpstr>
      <vt:lpstr>Портфолио  может составляться:</vt:lpstr>
      <vt:lpstr>Виды портфолио по способу хранения информации: </vt:lpstr>
      <vt:lpstr>Презентация PowerPoint</vt:lpstr>
      <vt:lpstr>Презентация PowerPoint</vt:lpstr>
      <vt:lpstr>Презентация PowerPoint</vt:lpstr>
      <vt:lpstr>Алгоритм работы над порт­фолио: </vt:lpstr>
      <vt:lpstr>Цели создания портфолио:</vt:lpstr>
      <vt:lpstr>Оформление и структура портфолио </vt:lpstr>
      <vt:lpstr>Рубрики детского портфолио:</vt:lpstr>
      <vt:lpstr>Рубрики детского портфолио:</vt:lpstr>
      <vt:lpstr>Условия успешности порт­фолио: </vt:lpstr>
      <vt:lpstr>Проектирование  индивиду­альной стратегии образования ребенка в ДОУ</vt:lpstr>
      <vt:lpstr>Педагогическая ситуация 1:    В группе детского сада есть отверженный ребёнок, с которым дети не хотят общаться и играть. Объяснить своё отношение к данному ребёнку дети не могут. Мальчик тихий и спокойный, в конфликты не вступает.   Нужно найти способ повернуть детей к отверженному мальчику. </vt:lpstr>
      <vt:lpstr>Педагогическая ситуация 2:   Мальчик 5-ти лет гиперактивный. Он не может заниматься спокойными видами деятельности, на занятии вертится, шумит, не усваивает материал, отвлекает других детей.  Нужно найти способ, чтобы ребёнок имел возможность выполнять задания. </vt:lpstr>
      <vt:lpstr>Педагогическая ситуация 3:  Девочка, 6 лет. С трех лет посещает хореографический кружок, с 5-ти – вокальную  и театральную студии. Очень часто выступает на сцене, участвует в разных конкурсах. Перед очередным выступлением во время игры пытается руководить своими сверстницами: « Я лучше вас знаю, я на сцене уже много раз выступала, а вы нет. Поэтому я буду играть роль лисы». Девочки пытаются ей не подчиниться и идут за помощью к воспитателю.  Ваши действия? </vt:lpstr>
      <vt:lpstr>Презентация PowerPoint</vt:lpstr>
      <vt:lpstr>Презентация PowerPoint</vt:lpstr>
      <vt:lpstr>Презентация PowerPoint</vt:lpstr>
      <vt:lpstr>Используемая литература: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МАСТЕРСКАЯ ДЛЯ ПЕДАГОГОВ</dc:title>
  <dc:creator>User</dc:creator>
  <cp:lastModifiedBy>Александр Оружило</cp:lastModifiedBy>
  <cp:revision>45</cp:revision>
  <dcterms:created xsi:type="dcterms:W3CDTF">2015-03-25T15:15:44Z</dcterms:created>
  <dcterms:modified xsi:type="dcterms:W3CDTF">2022-11-17T09:50:29Z</dcterms:modified>
</cp:coreProperties>
</file>