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96" r:id="rId1"/>
  </p:sldMasterIdLst>
  <p:sldIdLst>
    <p:sldId id="257" r:id="rId2"/>
    <p:sldId id="258" r:id="rId3"/>
    <p:sldId id="304" r:id="rId4"/>
    <p:sldId id="313" r:id="rId5"/>
    <p:sldId id="285" r:id="rId6"/>
    <p:sldId id="307" r:id="rId7"/>
    <p:sldId id="302" r:id="rId8"/>
    <p:sldId id="286" r:id="rId9"/>
    <p:sldId id="284" r:id="rId10"/>
    <p:sldId id="295" r:id="rId11"/>
    <p:sldId id="283" r:id="rId12"/>
    <p:sldId id="265" r:id="rId13"/>
    <p:sldId id="317" r:id="rId14"/>
    <p:sldId id="312" r:id="rId15"/>
    <p:sldId id="282" r:id="rId16"/>
    <p:sldId id="290" r:id="rId17"/>
    <p:sldId id="267" r:id="rId18"/>
    <p:sldId id="314" r:id="rId19"/>
    <p:sldId id="315" r:id="rId20"/>
    <p:sldId id="297" r:id="rId21"/>
    <p:sldId id="269" r:id="rId22"/>
    <p:sldId id="270" r:id="rId23"/>
    <p:sldId id="271" r:id="rId24"/>
    <p:sldId id="281" r:id="rId25"/>
    <p:sldId id="280" r:id="rId26"/>
    <p:sldId id="323" r:id="rId27"/>
    <p:sldId id="318" r:id="rId28"/>
    <p:sldId id="316" r:id="rId29"/>
    <p:sldId id="260" r:id="rId30"/>
    <p:sldId id="321" r:id="rId31"/>
    <p:sldId id="261" r:id="rId32"/>
    <p:sldId id="294" r:id="rId33"/>
    <p:sldId id="276" r:id="rId34"/>
    <p:sldId id="292" r:id="rId35"/>
    <p:sldId id="278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AE7"/>
    <a:srgbClr val="FFFF00"/>
    <a:srgbClr val="FFFF99"/>
    <a:srgbClr val="3366FF"/>
    <a:srgbClr val="0000FF"/>
    <a:srgbClr val="FFCC00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9F81D7-9461-438A-8181-7984F16D3B52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C84908-14AF-47A6-8B61-31413A4573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9F81D7-9461-438A-8181-7984F16D3B52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C84908-14AF-47A6-8B61-31413A4573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9F81D7-9461-438A-8181-7984F16D3B52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C84908-14AF-47A6-8B61-31413A4573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9F81D7-9461-438A-8181-7984F16D3B52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C84908-14AF-47A6-8B61-31413A4573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9F81D7-9461-438A-8181-7984F16D3B52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C84908-14AF-47A6-8B61-31413A4573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9F81D7-9461-438A-8181-7984F16D3B52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C84908-14AF-47A6-8B61-31413A4573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9F81D7-9461-438A-8181-7984F16D3B52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C84908-14AF-47A6-8B61-31413A4573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9F81D7-9461-438A-8181-7984F16D3B52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C84908-14AF-47A6-8B61-31413A4573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9F81D7-9461-438A-8181-7984F16D3B52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C84908-14AF-47A6-8B61-31413A4573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9F81D7-9461-438A-8181-7984F16D3B52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C84908-14AF-47A6-8B61-31413A4573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9F81D7-9461-438A-8181-7984F16D3B52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C84908-14AF-47A6-8B61-31413A4573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79F81D7-9461-438A-8181-7984F16D3B52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5C84908-14AF-47A6-8B61-31413A4573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15.gif"/><Relationship Id="rId7" Type="http://schemas.openxmlformats.org/officeDocument/2006/relationships/image" Target="../media/image18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image" Target="../media/image10.jpeg"/><Relationship Id="rId4" Type="http://schemas.openxmlformats.org/officeDocument/2006/relationships/image" Target="../media/image16.gif"/><Relationship Id="rId9" Type="http://schemas.openxmlformats.org/officeDocument/2006/relationships/image" Target="../media/image20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9;&#1095;&#1080;&#1090;&#1077;&#1083;&#1100;\&#1056;&#1072;&#1073;&#1086;&#1095;&#1080;&#1081;%20&#1089;&#1090;&#1086;&#1083;\&#1060;&#1086;&#1085;&#1086;&#1075;&#1088;&#1072;&#1084;&#1084;&#1099;\05%20-%20Kamburova%20Jelena%20-%20Malenkij%20princ.mp3" TargetMode="External"/><Relationship Id="rId5" Type="http://schemas.openxmlformats.org/officeDocument/2006/relationships/image" Target="../media/image46.gif"/><Relationship Id="rId4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8388424" cy="6858000"/>
          </a:xfr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anchor="t">
            <a:normAutofit/>
          </a:bodyPr>
          <a:lstStyle/>
          <a:p>
            <a:r>
              <a:rPr lang="ru-RU" sz="4400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Урок внеклассного чтения в 4 </a:t>
            </a:r>
            <a:r>
              <a:rPr lang="ru-RU" sz="4400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классе</a:t>
            </a:r>
            <a:r>
              <a:rPr lang="ru-RU" sz="4400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Антуан де Сент-Экзюпери «Маленький принц»</a:t>
            </a:r>
            <a:br>
              <a:rPr lang="ru-RU" sz="4400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Тема: «Ты навсегда в ответе за тех, кого приручил»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5301208"/>
            <a:ext cx="5616624" cy="1224136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a1eeea807274e981a30bb7abc2f84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0"/>
            <a:ext cx="831641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1" y="620688"/>
            <a:ext cx="7488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Каждый день я узнавал что-нибудь новое о его планете, о том, как он ее покинул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как странствовал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8" name="Picture 4" descr="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80604">
            <a:off x="526842" y="1244081"/>
            <a:ext cx="7525110" cy="3780530"/>
          </a:xfrm>
          <a:prstGeom prst="rect">
            <a:avLst/>
          </a:prstGeom>
          <a:noFill/>
          <a:effectLst>
            <a:outerShdw dist="107763" dir="13500000" algn="ctr" rotWithShape="0">
              <a:srgbClr val="808080">
                <a:alpha val="50000"/>
              </a:srgbClr>
            </a:outerShdw>
          </a:effectLst>
          <a:scene3d>
            <a:camera prst="isometricOffAxis2Left"/>
            <a:lightRig rig="threePt" dir="t"/>
          </a:scene3d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5153246"/>
            <a:ext cx="8964488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anchor="ctr">
            <a:spAutoFit/>
          </a:bodyPr>
          <a:lstStyle/>
          <a:p>
            <a:pPr marL="261938" lvl="4" algn="just"/>
            <a:r>
              <a:rPr lang="ru-RU" sz="2000" b="1" i="1" dirty="0" smtClean="0"/>
              <a:t>Знаешь</a:t>
            </a:r>
            <a:r>
              <a:rPr lang="ru-RU" sz="2000" b="1" i="1" dirty="0"/>
              <a:t>... когда станет очень грустно, хорошо поглядеть, как заходит солнце... </a:t>
            </a:r>
          </a:p>
          <a:p>
            <a:pPr algn="just">
              <a:buFontTx/>
              <a:buChar char="-"/>
            </a:pPr>
            <a:r>
              <a:rPr lang="ru-RU" sz="2000" b="1" i="1" dirty="0"/>
              <a:t> Значит, в тот день, когда ты видел сорок три заката, тебе было очень грустно? 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179388" y="-26283"/>
            <a:ext cx="8713787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О,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Маленький принц! Понемногу я понял также, как печальна и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однообразна 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была  твоя жизнь. Долгое время у тебя было лишь одно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развлечение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 ты любовался закатом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7" name="Oval 21"/>
          <p:cNvSpPr>
            <a:spLocks noChangeArrowheads="1"/>
          </p:cNvSpPr>
          <p:nvPr/>
        </p:nvSpPr>
        <p:spPr bwMode="auto">
          <a:xfrm rot="-318009">
            <a:off x="0" y="0"/>
            <a:ext cx="6232525" cy="2260600"/>
          </a:xfrm>
          <a:prstGeom prst="ellipse">
            <a:avLst/>
          </a:prstGeom>
          <a:solidFill>
            <a:srgbClr val="DAFC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4820" name="Picture 4" descr="earth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82078">
            <a:off x="4211638" y="3606800"/>
            <a:ext cx="3411537" cy="3251200"/>
          </a:xfrm>
          <a:prstGeom prst="rect">
            <a:avLst/>
          </a:prstGeom>
          <a:noFill/>
        </p:spPr>
      </p:pic>
      <p:pic>
        <p:nvPicPr>
          <p:cNvPr id="34825" name="Picture 9" descr="upite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941888"/>
            <a:ext cx="2051050" cy="1093787"/>
          </a:xfrm>
          <a:prstGeom prst="rect">
            <a:avLst/>
          </a:prstGeom>
          <a:noFill/>
        </p:spPr>
      </p:pic>
      <p:pic>
        <p:nvPicPr>
          <p:cNvPr id="34826" name="Picture 10" descr="6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289076">
            <a:off x="0" y="1844675"/>
            <a:ext cx="3168650" cy="2130425"/>
          </a:xfrm>
          <a:prstGeom prst="rect">
            <a:avLst/>
          </a:prstGeom>
          <a:noFill/>
        </p:spPr>
      </p:pic>
      <p:pic>
        <p:nvPicPr>
          <p:cNvPr id="34827" name="Picture 11" descr="start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448457">
            <a:off x="4284663" y="1989138"/>
            <a:ext cx="1800225" cy="2087562"/>
          </a:xfrm>
          <a:prstGeom prst="rect">
            <a:avLst/>
          </a:prstGeom>
          <a:noFill/>
        </p:spPr>
      </p:pic>
      <p:pic>
        <p:nvPicPr>
          <p:cNvPr id="34828" name="Picture 12" descr="01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818904">
            <a:off x="4140200" y="3429000"/>
            <a:ext cx="717550" cy="1031875"/>
          </a:xfrm>
          <a:prstGeom prst="rect">
            <a:avLst/>
          </a:prstGeom>
          <a:noFill/>
        </p:spPr>
      </p:pic>
      <p:pic>
        <p:nvPicPr>
          <p:cNvPr id="34830" name="Picture 14" descr="butterfly24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1375432">
            <a:off x="3563938" y="3429000"/>
            <a:ext cx="420687" cy="384175"/>
          </a:xfrm>
          <a:prstGeom prst="rect">
            <a:avLst/>
          </a:prstGeom>
          <a:noFill/>
        </p:spPr>
      </p:pic>
      <p:pic>
        <p:nvPicPr>
          <p:cNvPr id="34831" name="Picture 15" descr="a28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5113216">
            <a:off x="3203575" y="4868863"/>
            <a:ext cx="1139825" cy="1139825"/>
          </a:xfrm>
          <a:prstGeom prst="rect">
            <a:avLst/>
          </a:prstGeom>
          <a:noFill/>
        </p:spPr>
      </p:pic>
      <p:pic>
        <p:nvPicPr>
          <p:cNvPr id="34834" name="Picture 18" descr="a21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405202">
            <a:off x="6788150" y="549275"/>
            <a:ext cx="2355850" cy="2087563"/>
          </a:xfrm>
          <a:prstGeom prst="rect">
            <a:avLst/>
          </a:prstGeom>
          <a:noFill/>
        </p:spPr>
      </p:pic>
      <p:sp>
        <p:nvSpPr>
          <p:cNvPr id="34836" name="Text Box 20"/>
          <p:cNvSpPr txBox="1">
            <a:spLocks noChangeArrowheads="1"/>
          </p:cNvSpPr>
          <p:nvPr/>
        </p:nvSpPr>
        <p:spPr bwMode="auto">
          <a:xfrm rot="21136106">
            <a:off x="684213" y="404813"/>
            <a:ext cx="592455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Встал поутру, умылся, привел себя в порядок – и сразу же приведи в порядок свою планету.</a:t>
            </a:r>
            <a:endParaRPr lang="ru-RU" sz="28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оба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6562194" cy="46085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548680"/>
            <a:ext cx="5442324" cy="646331"/>
          </a:xfrm>
          <a:prstGeom prst="rect">
            <a:avLst/>
          </a:prstGeom>
          <a:noFill/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Дети, берегитесь баобабов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5157192"/>
            <a:ext cx="6875344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Семена баобабов, разрастаясь,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уничтожают нас как людей.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174997">
            <a:off x="4606808" y="675833"/>
            <a:ext cx="3918472" cy="503018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…он решил странствовать с перелетными птицами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259632" y="404664"/>
            <a:ext cx="7674056" cy="5843736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-105658"/>
            <a:ext cx="8964613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anchor="ctr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На планете Маленького принца всегда росли простые, скромные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цветы.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занимали совсем мало места и никого не беспокоили.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142875" y="4677318"/>
            <a:ext cx="9001125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 anchor="ctr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 этот пророс однажды из зерна, занесенного неведомо откуда, и Маленький принц не сводил глаз с крохотного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ростка.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… кустик быстро перестал тянуться ввысь, и на нем появился бутон. Маленький принц никогда еще не видал таких огромных бутонов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предчувствовал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что увидит чудо. А неведомая гостья… все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прихорашивалась…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Она хотела показаться во всем блеске своей красоты. Да, это была ужасная кокетка !</a:t>
            </a:r>
          </a:p>
        </p:txBody>
      </p:sp>
      <p:pic>
        <p:nvPicPr>
          <p:cNvPr id="28679" name="Picture 7" descr="0_802a_b6be88d6_ori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373661">
            <a:off x="2771775" y="692150"/>
            <a:ext cx="3959225" cy="449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6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«…она была так прекрасна, что дух захватывало…»</a:t>
            </a:r>
          </a:p>
        </p:txBody>
      </p:sp>
      <p:pic>
        <p:nvPicPr>
          <p:cNvPr id="10245" name="Содержимое 3" descr="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772816"/>
            <a:ext cx="6981527" cy="4911128"/>
          </a:xfrm>
          <a:scene3d>
            <a:camera prst="perspectiveBelow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img1"/>
          <p:cNvPicPr>
            <a:picLocks noChangeAspect="1" noChangeArrowheads="1"/>
          </p:cNvPicPr>
          <p:nvPr/>
        </p:nvPicPr>
        <p:blipFill>
          <a:blip r:embed="rId2" cstate="print"/>
          <a:srcRect l="1546" t="51176" r="58250"/>
          <a:stretch>
            <a:fillRect/>
          </a:stretch>
        </p:blipFill>
        <p:spPr bwMode="auto">
          <a:xfrm rot="21234039">
            <a:off x="1187624" y="332656"/>
            <a:ext cx="5472608" cy="6059487"/>
          </a:xfrm>
          <a:prstGeom prst="rect">
            <a:avLst/>
          </a:prstGeom>
          <a:noFill/>
        </p:spPr>
      </p:pic>
      <p:pic>
        <p:nvPicPr>
          <p:cNvPr id="9225" name="Picture 9" descr="star0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1628775"/>
            <a:ext cx="333375" cy="342900"/>
          </a:xfrm>
          <a:prstGeom prst="rect">
            <a:avLst/>
          </a:prstGeom>
          <a:noFill/>
        </p:spPr>
      </p:pic>
      <p:pic>
        <p:nvPicPr>
          <p:cNvPr id="9226" name="Picture 10" descr="star0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908050"/>
            <a:ext cx="333375" cy="342900"/>
          </a:xfrm>
          <a:prstGeom prst="rect">
            <a:avLst/>
          </a:prstGeom>
          <a:noFill/>
        </p:spPr>
      </p:pic>
      <p:pic>
        <p:nvPicPr>
          <p:cNvPr id="9227" name="Picture 11" descr="star0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3284538"/>
            <a:ext cx="333375" cy="3429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732241" y="2132856"/>
            <a:ext cx="2088232" cy="35394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Надо было судить не по словам, а по делам. Она дарила мне свой аромат, озаряла мою жизнь.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л принц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28600"/>
            <a:ext cx="7200800" cy="6400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5877272"/>
            <a:ext cx="76663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Оставь колпак, он мне больше не нужен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39214_копал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5112568" cy="65383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72200" y="620689"/>
            <a:ext cx="2771801" cy="403187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последнее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утро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старательней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обычного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прибрал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свою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планету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63227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Эпиграф: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«Ты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навсегда в ответе за всех, кого приручил»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97152"/>
            <a:ext cx="6840760" cy="165618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Она не хотела, чтобы Маленький принц видел, как она плачет. Это был очень гордый цветок…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ози и баобаб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88641"/>
            <a:ext cx="6624736" cy="44644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362950" cy="3082925"/>
          </a:xfrm>
        </p:spPr>
        <p:txBody>
          <a:bodyPr/>
          <a:lstStyle/>
          <a:p>
            <a:r>
              <a:rPr lang="ru-RU" sz="32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Во время путешествия маленький принц встречается с разными взрослыми – с королем, пьяницей , деловым человеком, географом , фонарщиком…</a:t>
            </a:r>
            <a:br>
              <a:rPr lang="ru-RU" sz="32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73" name="Picture 5" descr="10_87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BFE"/>
              </a:clrFrom>
              <a:clrTo>
                <a:srgbClr val="F7FBFE">
                  <a:alpha val="0"/>
                </a:srgbClr>
              </a:clrTo>
            </a:clrChange>
          </a:blip>
          <a:srcRect b="13020"/>
          <a:stretch>
            <a:fillRect/>
          </a:stretch>
        </p:blipFill>
        <p:spPr bwMode="auto">
          <a:xfrm>
            <a:off x="0" y="2924944"/>
            <a:ext cx="9144000" cy="3240906"/>
          </a:xfrm>
          <a:prstGeom prst="rect">
            <a:avLst/>
          </a:prstGeom>
          <a:noFill/>
        </p:spPr>
      </p:pic>
      <p:pic>
        <p:nvPicPr>
          <p:cNvPr id="58375" name="Picture 7" descr="hohol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66642" flipH="1">
            <a:off x="7740650" y="3500438"/>
            <a:ext cx="792163" cy="64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6" name="AutoShape 6"/>
          <p:cNvSpPr>
            <a:spLocks noChangeArrowheads="1"/>
          </p:cNvSpPr>
          <p:nvPr/>
        </p:nvSpPr>
        <p:spPr bwMode="auto">
          <a:xfrm rot="21388275">
            <a:off x="5795963" y="476250"/>
            <a:ext cx="3024187" cy="5400675"/>
          </a:xfrm>
          <a:prstGeom prst="foldedCorner">
            <a:avLst>
              <a:gd name="adj" fmla="val 12500"/>
            </a:avLst>
          </a:prstGeom>
          <a:solidFill>
            <a:srgbClr val="E4FCCC"/>
          </a:solidFill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1444" name="Picture 4" descr="img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6808" b="50000"/>
          <a:stretch>
            <a:fillRect/>
          </a:stretch>
        </p:blipFill>
        <p:spPr bwMode="auto">
          <a:xfrm rot="351192">
            <a:off x="0" y="260350"/>
            <a:ext cx="6556375" cy="6597650"/>
          </a:xfrm>
          <a:prstGeom prst="rect">
            <a:avLst/>
          </a:prstGeom>
          <a:noFill/>
        </p:spPr>
      </p:pic>
      <p:sp>
        <p:nvSpPr>
          <p:cNvPr id="61445" name="Rectangle 5"/>
          <p:cNvSpPr>
            <a:spLocks noGrp="1" noChangeArrowheads="1"/>
          </p:cNvSpPr>
          <p:nvPr>
            <p:ph type="title"/>
          </p:nvPr>
        </p:nvSpPr>
        <p:spPr>
          <a:xfrm>
            <a:off x="5795963" y="274638"/>
            <a:ext cx="3097212" cy="567531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только работа фонарщика не показалась принцу смешной и бесполезной?</a:t>
            </a:r>
          </a:p>
        </p:txBody>
      </p:sp>
      <p:pic>
        <p:nvPicPr>
          <p:cNvPr id="61447" name="Picture 7" descr="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79725" cy="234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0" name="AutoShape 6"/>
          <p:cNvSpPr>
            <a:spLocks noChangeArrowheads="1"/>
          </p:cNvSpPr>
          <p:nvPr/>
        </p:nvSpPr>
        <p:spPr bwMode="auto">
          <a:xfrm>
            <a:off x="250825" y="476250"/>
            <a:ext cx="8281988" cy="5545138"/>
          </a:xfrm>
          <a:prstGeom prst="foldedCorner">
            <a:avLst>
              <a:gd name="adj" fmla="val 12500"/>
            </a:avLst>
          </a:prstGeom>
          <a:solidFill>
            <a:srgbClr val="E4F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931150" cy="5602287"/>
          </a:xfrm>
          <a:effectLst>
            <a:outerShdw dist="35921" dir="2700000" algn="ctr" rotWithShape="0">
              <a:srgbClr val="FFFF66"/>
            </a:outerShdw>
          </a:effectLst>
        </p:spPr>
        <p:txBody>
          <a:bodyPr/>
          <a:lstStyle/>
          <a:p>
            <a:pPr algn="l"/>
            <a:r>
              <a:rPr lang="ru-RU" sz="40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0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Однажды ,заблудившись в небе Сахары ,</a:t>
            </a:r>
            <a:r>
              <a:rPr lang="ru-RU" sz="4000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Экзюпери</a:t>
            </a:r>
            <a:r>
              <a:rPr lang="ru-RU" sz="40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увидел: слева на горизонте сверкнула огненная точка. Так, может быть ,впервые возник образ фонарщика. Всю жизнь быть для людей маяком –это не бессмысленно ,это счастье…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11BE-A5FE-4FFB-AD4C-720CB90DA081}" type="datetime1">
              <a:rPr lang="ru-RU"/>
              <a:pPr/>
              <a:t>22.04.2020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Агафонова Е.Е.</a:t>
            </a:r>
          </a:p>
        </p:txBody>
      </p:sp>
      <p:pic>
        <p:nvPicPr>
          <p:cNvPr id="29702" name="Picture 6" descr="пЛАНЕТА ЗЕМЛ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0"/>
            <a:ext cx="7992888" cy="5616575"/>
          </a:xfrm>
          <a:prstGeom prst="rect">
            <a:avLst/>
          </a:prstGeom>
          <a:noFill/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539552" y="317267"/>
            <a:ext cx="6696744" cy="400110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00FFFF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Седьмая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планета, которую он посетил, была Земля </a:t>
            </a: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0" y="5463649"/>
            <a:ext cx="8964613" cy="1323439"/>
          </a:xfrm>
          <a:prstGeom prst="rect">
            <a:avLst/>
          </a:prstGeom>
          <a:gradFill flip="none" rotWithShape="1">
            <a:gsLst>
              <a:gs pos="0">
                <a:srgbClr val="FFCC00">
                  <a:tint val="66000"/>
                  <a:satMod val="160000"/>
                </a:srgbClr>
              </a:gs>
              <a:gs pos="50000">
                <a:srgbClr val="FFCC00">
                  <a:tint val="44500"/>
                  <a:satMod val="160000"/>
                </a:srgbClr>
              </a:gs>
              <a:gs pos="100000">
                <a:srgbClr val="FFCC00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anchor="ctr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Земля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планета не простая! На ней насчитывается сто одиннадцать королей (в том числе, конечно, и негритянских), семь тысяч географов, девятьсот тысяч дельцов, семь с половиной миллионов пьяниц, триста одиннадцать миллионов честолюбцев, итого около двух миллиардов взрослых.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3316" name="Picture 4" descr="Принц и л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8913"/>
            <a:ext cx="6858000" cy="4619625"/>
          </a:xfrm>
          <a:prstGeom prst="rect">
            <a:avLst/>
          </a:prstGeom>
          <a:noFill/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23528" y="4374596"/>
            <a:ext cx="882047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>
              <a:buFontTx/>
              <a:buChar char="-"/>
            </a:pP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Я ищу друзей. А как это -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приручить?</a:t>
            </a: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–спросил маленький принц.</a:t>
            </a:r>
          </a:p>
          <a:p>
            <a:pPr>
              <a:buFontTx/>
              <a:buChar char="-"/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Оно </a:t>
            </a: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означает: создать узы.</a:t>
            </a:r>
          </a:p>
          <a:p>
            <a:pPr>
              <a:buFontTx/>
              <a:buChar char="-"/>
            </a:pP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Узы? </a:t>
            </a:r>
          </a:p>
          <a:p>
            <a:pPr>
              <a:buFontTx/>
              <a:buChar char="-"/>
            </a:pPr>
            <a:r>
              <a:rPr lang="ru-RU" sz="1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Вот именно, - сказал Лис. - Ты для меня пока всего лишь маленький мальчик, точно такой же, как сто тысяч других мальчиков. И ты мне не нужен. И я тебе тоже не </a:t>
            </a: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нужен тебя всего.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 если ты меня приручишь, мы станем нужны друг другу. Ты будешь для меня единственным в целом свете. И я буду для тебя один в целом свете...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9904399_4346067_161_MP600 мал пр с ли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0"/>
            <a:ext cx="838842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5157192"/>
            <a:ext cx="81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Слова только мешают понимать друг друга.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9514255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8350" y="723900"/>
            <a:ext cx="7607300" cy="5410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3356992"/>
            <a:ext cx="55446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Прощай, - сказал Лис. – Вот тебе мой секрет: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зорко одно лишь сердце. Самого главного глазами не увидишь.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 не забывай: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 навсегда в ответе за всех, кого приручил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Ты в ответе за твою розу.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781597_malprin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1" y="332656"/>
            <a:ext cx="5910212" cy="57204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76256" y="908720"/>
            <a:ext cx="242868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Так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Маленький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принц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приручил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Лиса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300px-Le_petit_princ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1412875"/>
            <a:ext cx="5484812" cy="5759450"/>
          </a:xfrm>
          <a:prstGeom prst="rect">
            <a:avLst/>
          </a:prstGeom>
          <a:noFill/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187624" y="58738"/>
            <a:ext cx="77048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FF99"/>
            </a:outerShdw>
          </a:effectLst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Приручить </a:t>
            </a:r>
            <a:r>
              <a:rPr lang="ru-RU" sz="36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кого-нибудь – это труд?</a:t>
            </a:r>
          </a:p>
        </p:txBody>
      </p:sp>
      <p:pic>
        <p:nvPicPr>
          <p:cNvPr id="12293" name="Picture 5" descr="ani-fox_wavin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643438" y="3357563"/>
            <a:ext cx="2305050" cy="2952750"/>
          </a:xfrm>
          <a:prstGeom prst="rect">
            <a:avLst/>
          </a:prstGeom>
          <a:noFill/>
        </p:spPr>
      </p:pic>
      <p:pic>
        <p:nvPicPr>
          <p:cNvPr id="12296" name="Picture 8" descr="01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26098">
            <a:off x="860425" y="4437063"/>
            <a:ext cx="1266825" cy="2417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001-001-Antuan-de-Sent-Ekzjuperi-1900-194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846" r="2846"/>
          <a:stretch>
            <a:fillRect/>
          </a:stretch>
        </p:blipFill>
        <p:spPr>
          <a:xfrm>
            <a:off x="755576" y="0"/>
            <a:ext cx="7982272" cy="6525343"/>
          </a:xfrm>
          <a:prstGeom prst="roundRect">
            <a:avLst>
              <a:gd name="adj" fmla="val 0"/>
            </a:avLst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5649640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  <a:endParaRPr lang="ru-RU" sz="32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оз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88640"/>
            <a:ext cx="4799594" cy="5472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84168" y="980728"/>
            <a:ext cx="315933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Твоя роза так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дорога тебе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потому, что ты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отдавал ей все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свои дни…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 в ответе за мою розу…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88640"/>
            <a:ext cx="8100392" cy="6480720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дела за советом не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ходят.</a:t>
            </a:r>
          </a:p>
          <a:p>
            <a:pPr algn="ctr"/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Судить </a:t>
            </a: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себя куда труднее, чем других.</a:t>
            </a:r>
          </a:p>
          <a:p>
            <a:pPr algn="ctr"/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Задним умом дела не поправишь.</a:t>
            </a:r>
          </a:p>
          <a:p>
            <a:pPr algn="ctr"/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Одни </a:t>
            </a: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только дети знают, что ищут.</a:t>
            </a:r>
          </a:p>
          <a:p>
            <a:pPr algn="ctr"/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Там хорошо, где нас нет.</a:t>
            </a:r>
          </a:p>
          <a:p>
            <a:pPr algn="ctr"/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Зорко одно лишь сердце.</a:t>
            </a:r>
          </a:p>
          <a:p>
            <a:pPr algn="ctr"/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Самое главное – то, чего не увидишь глазами…</a:t>
            </a:r>
          </a:p>
          <a:p>
            <a:pPr algn="ctr"/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Вода бывает нужна и сердцу…</a:t>
            </a:r>
          </a:p>
          <a:p>
            <a:pPr algn="ctr"/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У каждого человека свои звезды.</a:t>
            </a:r>
          </a:p>
          <a:p>
            <a:pPr algn="ctr"/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Единственная настоящая роскошь на Земле – роскошь человеческого общения.</a:t>
            </a:r>
          </a:p>
          <a:p>
            <a:pPr algn="ctr"/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Ты навсегда в ответе за тех, кого приручил.</a:t>
            </a:r>
          </a:p>
          <a:p>
            <a:pPr algn="ctr"/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Власть прежде всего должна быть разумной. </a:t>
            </a:r>
          </a:p>
          <a:p>
            <a:pPr algn="ctr">
              <a:buNone/>
            </a:pP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53995660_1263881788_1портр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5" y="332656"/>
            <a:ext cx="4392488" cy="48245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60032" y="548681"/>
            <a:ext cx="3960440" cy="45858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1900 – 1944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 писал, чтобы сказать моему поколению: вы обитатели одной планеты, одного корабля…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Сент-Экзюпери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3" y="5229200"/>
            <a:ext cx="8964487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Детство – это огромный край, откуда происходит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каждый.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Откуда я родом? Я родом из детства.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260648"/>
            <a:ext cx="7530040" cy="5987752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Берегите эти земли, эти воды,</a:t>
            </a:r>
          </a:p>
          <a:p>
            <a:pPr>
              <a:buNone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Даже малую былиночку любя.</a:t>
            </a:r>
          </a:p>
          <a:p>
            <a:pPr>
              <a:buNone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Берегите всех зверят внутри природы,</a:t>
            </a:r>
          </a:p>
          <a:p>
            <a:pPr>
              <a:buNone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Убивайте лишь зверей внутри себя.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Е</a:t>
            </a:r>
            <a:r>
              <a:rPr lang="ru-RU" dirty="0"/>
              <a:t>. Евтушенко.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7" name="Содержимое 3" descr="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068A2-22F8-45A1-9C7D-8ECA682170D5}" type="datetime1">
              <a:rPr lang="ru-RU"/>
              <a:pPr/>
              <a:t>22.04.2020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Агафонова Е.Е.</a:t>
            </a:r>
          </a:p>
        </p:txBody>
      </p:sp>
      <p:pic>
        <p:nvPicPr>
          <p:cNvPr id="15365" name="Picture 5" descr="malen_prin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6613"/>
            <a:ext cx="9144000" cy="6021387"/>
          </a:xfrm>
          <a:prstGeom prst="rect">
            <a:avLst/>
          </a:prstGeom>
          <a:noFill/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gradFill rotWithShape="1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i="1">
                <a:solidFill>
                  <a:srgbClr val="FF0000"/>
                </a:solidFill>
                <a:latin typeface="Blackadder ITC" pitchFamily="82" charset="0"/>
              </a:rPr>
              <a:t>                                            </a:t>
            </a:r>
            <a:endParaRPr lang="ru-RU"/>
          </a:p>
        </p:txBody>
      </p:sp>
      <p:pic>
        <p:nvPicPr>
          <p:cNvPr id="15369" name="05 - Kamburova Jelena - Malenkij princ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sp>
        <p:nvSpPr>
          <p:cNvPr id="15370" name="WordArt 10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6769100" cy="819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i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Ты нам нужен, маленький принц!</a:t>
            </a:r>
          </a:p>
        </p:txBody>
      </p:sp>
      <p:pic>
        <p:nvPicPr>
          <p:cNvPr id="15371" name="Picture 11" descr="384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550" y="0"/>
            <a:ext cx="1038225" cy="1052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3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96000" numSld="2" showWhenStopped="0">
                <p:cTn id="2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9"/>
                </p:tgtEl>
              </p:cMediaNode>
            </p:audio>
          </p:childTnLst>
        </p:cTn>
      </p:par>
    </p:tnLst>
    <p:bldLst>
      <p:bldP spid="15367" grpId="0" animBg="1"/>
      <p:bldP spid="1537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У каждого человека свои </a:t>
            </a:r>
            <a:endParaRPr lang="ru-RU" dirty="0"/>
          </a:p>
        </p:txBody>
      </p:sp>
      <p:pic>
        <p:nvPicPr>
          <p:cNvPr id="5" name="Содержимое 4" descr="1писатель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424936" cy="5721499"/>
          </a:xfrm>
        </p:spPr>
      </p:pic>
      <p:sp>
        <p:nvSpPr>
          <p:cNvPr id="6" name="TextBox 5"/>
          <p:cNvSpPr txBox="1"/>
          <p:nvPr/>
        </p:nvSpPr>
        <p:spPr>
          <a:xfrm>
            <a:off x="2339752" y="548680"/>
            <a:ext cx="3816424" cy="1080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У каждого человека</a:t>
            </a:r>
          </a:p>
          <a:p>
            <a:r>
              <a:rPr lang="ru-RU" sz="3200" dirty="0" smtClean="0"/>
              <a:t>свои звезды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383360" y="553998"/>
            <a:ext cx="5760640" cy="5632311"/>
          </a:xfrm>
          <a:prstGeom prst="rect">
            <a:avLst/>
          </a:prstGeom>
          <a:gradFill flip="none" rotWithShape="1">
            <a:gsLst>
              <a:gs pos="0">
                <a:srgbClr val="FDFAE7">
                  <a:shade val="30000"/>
                  <a:satMod val="115000"/>
                </a:srgbClr>
              </a:gs>
              <a:gs pos="50000">
                <a:srgbClr val="FDFAE7">
                  <a:shade val="67500"/>
                  <a:satMod val="115000"/>
                </a:srgbClr>
              </a:gs>
              <a:gs pos="100000">
                <a:srgbClr val="FDFAE7">
                  <a:shade val="100000"/>
                  <a:satMod val="115000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anchor="ctr">
            <a:spAutoFit/>
          </a:bodyPr>
          <a:lstStyle/>
          <a:p>
            <a:pPr indent="538163" algn="just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Книга 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вышла в 1943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году. Она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была переведена  на 150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языков, а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русский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только 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1958 году!</a:t>
            </a:r>
          </a:p>
          <a:p>
            <a:pPr indent="538163" algn="just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Рисунки в книге выполнены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самим автором и не менее знаменитые, чем сама книга.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органическая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произведения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целом: сам Автор и герои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время ссылаются на эти рисунки и даже спорят о них!</a:t>
            </a:r>
            <a:endParaRPr lang="en-US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538163" algn="just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произведение - “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лирическая фантазия” о Мужестве и Мудрости безыскусной детской души, о таких важных «недетских» понятиях, как Жизнь и Смерть, Любовь и Ответственность, Дружба и Верность…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539750" y="4508500"/>
            <a:ext cx="184731" cy="40011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00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000" b="1" i="1" dirty="0">
              <a:solidFill>
                <a:srgbClr val="FF0000"/>
              </a:solidFill>
            </a:endParaRPr>
          </a:p>
        </p:txBody>
      </p:sp>
      <p:pic>
        <p:nvPicPr>
          <p:cNvPr id="11" name="Рисунок 10" descr="3909_1облож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2656"/>
            <a:ext cx="3275856" cy="547001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 animBg="1"/>
      <p:bldP spid="51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Философская сказка о вечных человеческих ценностях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999_0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 rot="21249838">
            <a:off x="1486523" y="1783264"/>
            <a:ext cx="6212547" cy="44468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1066800"/>
            <a:ext cx="3194000" cy="4522440"/>
          </a:xfrm>
        </p:spPr>
        <p:txBody>
          <a:bodyPr/>
          <a:lstStyle/>
          <a:p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И вот шесть лет назад пришлось мне сделать вынужденную посадку в Сахаре. Что-то сломалось в моторе моего самолета</a:t>
            </a:r>
            <a:endParaRPr lang="ru-RU" sz="32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руш самол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026" r="8026"/>
          <a:stretch>
            <a:fillRect/>
          </a:stretch>
        </p:blipFill>
        <p:spPr>
          <a:xfrm>
            <a:off x="28766" y="404664"/>
            <a:ext cx="5229034" cy="619268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 rot="10815868" flipV="1">
            <a:off x="1258595" y="5622299"/>
            <a:ext cx="7202717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«Я должен был  исправить мотор или погибнуть. Воды у меня едва хватило бы на неделю .»</a:t>
            </a:r>
          </a:p>
        </p:txBody>
      </p:sp>
      <p:pic>
        <p:nvPicPr>
          <p:cNvPr id="17415" name="Picture 7" descr="Экзюпер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1685" y="332657"/>
            <a:ext cx="6428667" cy="4896544"/>
          </a:xfrm>
          <a:prstGeom prst="rect">
            <a:avLst/>
          </a:prstGeom>
          <a:noFill/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611188" y="260648"/>
            <a:ext cx="7849244" cy="37856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тысячи миль вокруг не было никакого жилья. Человек, потерпевший кораблекрушение и затерянный на плоту посреди океана, - и тот был бы не так одинок. Вообразите же мое удивление, когда на рассвете меня разбудил чей-то тоненький голосок. Он сказал: - Пожалуйста... нарисуй мне барашка! - А?.. - Нарисуй мне барашка... Я вскочил, точно надо мною грянул гром. Протер глаза. Стал осматриваться. И увидел забавного маленького человечка, который серьезно меня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разглядывал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7" name="Picture 5" descr="st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2097">
            <a:off x="4572000" y="3789040"/>
            <a:ext cx="3528393" cy="2735585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  <a:prstShdw prst="shdw13" dist="53882" dir="13500000">
              <a:srgbClr val="808080">
                <a:alpha val="50000"/>
              </a:srgbClr>
            </a:prstShdw>
          </a:effectLst>
          <a:scene3d>
            <a:camera prst="perspectiveBelow"/>
            <a:lightRig rig="threePt" dir="t"/>
          </a:scene3d>
        </p:spPr>
      </p:pic>
      <p:pic>
        <p:nvPicPr>
          <p:cNvPr id="18438" name="Picture 6" descr="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87161">
            <a:off x="468312" y="4076700"/>
            <a:ext cx="2375495" cy="2096149"/>
          </a:xfrm>
          <a:prstGeom prst="rect">
            <a:avLst/>
          </a:prstGeom>
          <a:noFill/>
          <a:ln w="9525">
            <a:solidFill>
              <a:srgbClr val="0033CC"/>
            </a:solidFill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859</TotalTime>
  <Words>1034</Words>
  <Application>Microsoft Office PowerPoint</Application>
  <PresentationFormat>Экран (4:3)</PresentationFormat>
  <Paragraphs>101</Paragraphs>
  <Slides>35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Солнцестояние</vt:lpstr>
      <vt:lpstr>Урок внеклассного чтения в 4 классе: Антуан де Сент-Экзюпери «Маленький принц» Тема: «Ты навсегда в ответе за тех, кого приручил»</vt:lpstr>
      <vt:lpstr>Эпиграф:   «Ты навсегда в ответе за всех, кого приручил»</vt:lpstr>
      <vt:lpstr>Презентация PowerPoint</vt:lpstr>
      <vt:lpstr>Презентация PowerPoint</vt:lpstr>
      <vt:lpstr>Презентация PowerPoint</vt:lpstr>
      <vt:lpstr>Философская сказка о вечных человеческих ценностях</vt:lpstr>
      <vt:lpstr>И вот шесть лет назад пришлось мне сделать вынужденную посадку в Сахаре. Что-то сломалось в моторе моего самолета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…он решил странствовать с перелетными птицами</vt:lpstr>
      <vt:lpstr>Презентация PowerPoint</vt:lpstr>
      <vt:lpstr>«…она была так прекрасна, что дух захватывало…»</vt:lpstr>
      <vt:lpstr>Презентация PowerPoint</vt:lpstr>
      <vt:lpstr>Презентация PowerPoint</vt:lpstr>
      <vt:lpstr>Презентация PowerPoint</vt:lpstr>
      <vt:lpstr> Она не хотела, чтобы Маленький принц видел, как она плачет. Это был очень гордый цветок…</vt:lpstr>
      <vt:lpstr>Во время путешествия маленький принц встречается с разными взрослыми – с королем, пьяницей , деловым человеком, географом , фонарщиком… </vt:lpstr>
      <vt:lpstr>Почему только работа фонарщика не показалась принцу смешной и бесполезной?</vt:lpstr>
      <vt:lpstr>     Однажды ,заблудившись в небе Сахары ,Экзюпери увидел: слева на горизонте сверкнула огненная точка. Так, может быть ,впервые возник образ фонарщика. Всю жизнь быть для людей маяком –это не бессмысленно ,это счастье…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внеклассного чтения в 4 б классе на тему: Антуан де Сент-Экзюпери «Маленький принц»</dc:title>
  <dc:creator>Admin</dc:creator>
  <cp:lastModifiedBy>User</cp:lastModifiedBy>
  <cp:revision>76</cp:revision>
  <dcterms:created xsi:type="dcterms:W3CDTF">2013-02-10T18:29:56Z</dcterms:created>
  <dcterms:modified xsi:type="dcterms:W3CDTF">2020-04-21T20:11:36Z</dcterms:modified>
</cp:coreProperties>
</file>