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1" r:id="rId5"/>
    <p:sldId id="260" r:id="rId6"/>
    <p:sldId id="273" r:id="rId7"/>
    <p:sldId id="265" r:id="rId8"/>
    <p:sldId id="280" r:id="rId9"/>
    <p:sldId id="272" r:id="rId10"/>
    <p:sldId id="266" r:id="rId11"/>
    <p:sldId id="277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8B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12-D685-49FE-98BF-3FB2B240E8B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8A9E9D-6CF7-44EF-B994-06B5D1740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12-D685-49FE-98BF-3FB2B240E8B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A9E9D-6CF7-44EF-B994-06B5D1740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12-D685-49FE-98BF-3FB2B240E8B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A9E9D-6CF7-44EF-B994-06B5D1740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12-D685-49FE-98BF-3FB2B240E8B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8A9E9D-6CF7-44EF-B994-06B5D1740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12-D685-49FE-98BF-3FB2B240E8B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A9E9D-6CF7-44EF-B994-06B5D17401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12-D685-49FE-98BF-3FB2B240E8B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A9E9D-6CF7-44EF-B994-06B5D1740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12-D685-49FE-98BF-3FB2B240E8B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28A9E9D-6CF7-44EF-B994-06B5D17401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12-D685-49FE-98BF-3FB2B240E8B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A9E9D-6CF7-44EF-B994-06B5D1740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12-D685-49FE-98BF-3FB2B240E8B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A9E9D-6CF7-44EF-B994-06B5D1740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12-D685-49FE-98BF-3FB2B240E8B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A9E9D-6CF7-44EF-B994-06B5D1740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12-D685-49FE-98BF-3FB2B240E8B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A9E9D-6CF7-44EF-B994-06B5D17401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8966012-D685-49FE-98BF-3FB2B240E8B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28A9E9D-6CF7-44EF-B994-06B5D17401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76872"/>
            <a:ext cx="8458200" cy="3798915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часть полноценного образовательного процесса, в него закладываются ситуации, при разрешении которых дети приобретают новые знания, умения , формируют представления.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052736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1508B8"/>
                </a:solidFill>
                <a:latin typeface="Times New Roman" pitchFamily="18" charset="0"/>
                <a:cs typeface="Times New Roman" pitchFamily="18" charset="0"/>
              </a:rPr>
              <a:t>Образовательное событие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Создание макета тела человека из втулок.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IMG_20220404_0947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7534" y="1196752"/>
            <a:ext cx="4007904" cy="5343872"/>
          </a:xfrm>
        </p:spPr>
      </p:pic>
      <p:pic>
        <p:nvPicPr>
          <p:cNvPr id="1026" name="Picture 2" descr="C:\Users\admin\Desktop\Работа\фото\IMG_20220404_0944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96752"/>
            <a:ext cx="4019550" cy="535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0378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1508B8"/>
                </a:solidFill>
                <a:latin typeface="Times New Roman" pitchFamily="18" charset="0"/>
                <a:cs typeface="Times New Roman" pitchFamily="18" charset="0"/>
              </a:rPr>
              <a:t>Образовательный продукт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 из втулок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6" descr="изображение_viber_2022-04-04_09-52-15-86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312168"/>
            <a:ext cx="4159374" cy="55458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48680"/>
            <a:ext cx="8458200" cy="9144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600" dirty="0" smtClean="0">
                <a:solidFill>
                  <a:srgbClr val="1508B8"/>
                </a:solidFill>
                <a:latin typeface="Times New Roman" pitchFamily="18" charset="0"/>
                <a:cs typeface="Times New Roman" pitchFamily="18" charset="0"/>
              </a:rPr>
              <a:t>Ожидаемые универсальные образовательные результаты:</a:t>
            </a:r>
            <a:endParaRPr lang="ru-RU" sz="3600" b="1" dirty="0">
              <a:solidFill>
                <a:srgbClr val="1508B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1828800"/>
            <a:ext cx="8579195" cy="4480520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Развитие познавательных способностей (у детей сформированы простейшие представления о человеческом организме и его возможностях.)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коммуникативных способностей  (развивать и активизировать словарь детей по данной теме, закреплять знания о назначении частей тела; учить детей по действию определять часть тела, развивать внимание, речь, быстроту реакции.)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-Формирование ЗОЖ (приобретены простейшие представления о мероприятиях, направленных на сохранение здоровья и оказание ПМП)</a:t>
            </a:r>
            <a:endParaRPr kumimoji="0" lang="ru-RU" sz="3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48680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1508B8"/>
                </a:solidFill>
                <a:latin typeface="Times New Roman" pitchFamily="18" charset="0"/>
                <a:cs typeface="Times New Roman" pitchFamily="18" charset="0"/>
              </a:rPr>
              <a:t>Предметные образовательные результаты:</a:t>
            </a:r>
            <a:endParaRPr lang="ru-RU" sz="3600" dirty="0">
              <a:solidFill>
                <a:srgbClr val="1508B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83568" y="1828800"/>
            <a:ext cx="8219155" cy="3256384"/>
          </a:xfrm>
          <a:prstGeom prst="rect">
            <a:avLst/>
          </a:prstGeom>
        </p:spPr>
        <p:txBody>
          <a:bodyPr vert="horz" anchor="b">
            <a:normAutofit fontScale="77500" lnSpcReduction="20000"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Экспериментировать с творческими материалами для создания творческих работ.</a:t>
            </a:r>
          </a:p>
          <a:p>
            <a:pPr>
              <a:buFontTx/>
              <a:buChar char="-"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Учить соотносить органы чувств человека с их функциональным назначением в процессе экспериментирования.</a:t>
            </a:r>
          </a:p>
          <a:p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Развитие умения  высказывать свои идеи и предположения.</a:t>
            </a:r>
            <a:endParaRPr kumimoji="0" lang="ru-RU" sz="34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76872"/>
            <a:ext cx="8458200" cy="3798915"/>
          </a:xfrm>
        </p:spPr>
        <p:txBody>
          <a:bodyPr>
            <a:normAutofit fontScale="90000"/>
          </a:bodyPr>
          <a:lstStyle/>
          <a:p>
            <a:pPr lvl="1" algn="l" rtl="0">
              <a:spcBef>
                <a:spcPct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виде вопроса – «Что случилось с лесом зимой?»,  «Где прячутся семена?», «Как узнать свой вес?», Как люди узнают, который час?» и др.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виде основного действия – «Мы собираемся на пикник»,  «Путешествие в Африку»,  «Украшаем группу к празднику» и др.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052736"/>
            <a:ext cx="8458200" cy="9144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600" b="1" dirty="0" smtClean="0">
                <a:solidFill>
                  <a:srgbClr val="1508B8"/>
                </a:solidFill>
                <a:latin typeface="Times New Roman" pitchFamily="18" charset="0"/>
                <a:cs typeface="Times New Roman" pitchFamily="18" charset="0"/>
              </a:rPr>
              <a:t>Как правильно сформулировать образовательное событие?</a:t>
            </a:r>
            <a:endParaRPr lang="ru-RU" sz="3600" b="1" dirty="0">
              <a:solidFill>
                <a:srgbClr val="1508B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48680"/>
            <a:ext cx="8458200" cy="91440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b="1" dirty="0" smtClean="0">
                <a:solidFill>
                  <a:srgbClr val="1508B8"/>
                </a:solidFill>
                <a:latin typeface="Times New Roman" pitchFamily="18" charset="0"/>
                <a:cs typeface="Times New Roman" pitchFamily="18" charset="0"/>
              </a:rPr>
              <a:t>Четыре этапа образовательного события</a:t>
            </a:r>
            <a:endParaRPr lang="ru-RU" sz="3600" b="1" dirty="0">
              <a:solidFill>
                <a:srgbClr val="1508B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720725" y="1828800"/>
            <a:ext cx="8181998" cy="3904456"/>
          </a:xfrm>
          <a:prstGeom prst="rect">
            <a:avLst/>
          </a:prstGeom>
        </p:spPr>
        <p:txBody>
          <a:bodyPr vert="horz" anchor="b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Завязка</a:t>
            </a: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(начало события, постановка проблемы)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400" b="0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Развитие сюжета </a:t>
            </a: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(планирование образовательных ситуаций, подготовка к образовательному событию)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400" b="0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Кульминация </a:t>
            </a: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(реализация, достижение цели, решение проблем)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400" b="0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Развязка </a:t>
            </a: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(актуализация эмоций, обмен мнениями, припоминание значимого)</a:t>
            </a:r>
            <a:endParaRPr kumimoji="0" lang="ru-RU" sz="3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1508B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1508B8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1508B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81000" y="1340768"/>
            <a:ext cx="8458200" cy="230425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1508B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Образовательное событие</a:t>
            </a:r>
          </a:p>
          <a:p>
            <a:pPr algn="ctr"/>
            <a:endParaRPr lang="ru-RU" sz="3200" b="1" dirty="0" smtClean="0">
              <a:solidFill>
                <a:srgbClr val="1508B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1508B8"/>
                </a:solidFill>
                <a:latin typeface="Times New Roman" pitchFamily="18" charset="0"/>
                <a:cs typeface="Times New Roman" pitchFamily="18" charset="0"/>
              </a:rPr>
              <a:t>«Как </a:t>
            </a:r>
            <a:r>
              <a:rPr lang="ru-RU" sz="3600" b="1" smtClean="0">
                <a:solidFill>
                  <a:srgbClr val="1508B8"/>
                </a:solidFill>
                <a:latin typeface="Times New Roman" pitchFamily="18" charset="0"/>
                <a:cs typeface="Times New Roman" pitchFamily="18" charset="0"/>
              </a:rPr>
              <a:t>я устроен?»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48680"/>
            <a:ext cx="8458200" cy="9144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600" b="1" dirty="0" smtClean="0">
                <a:solidFill>
                  <a:srgbClr val="1508B8"/>
                </a:solidFill>
                <a:latin typeface="Times New Roman" pitchFamily="18" charset="0"/>
                <a:cs typeface="Times New Roman" pitchFamily="18" charset="0"/>
              </a:rPr>
              <a:t>Образовательное событие включает в себя не менее  пяти образовательных ситуаций</a:t>
            </a:r>
            <a:endParaRPr lang="ru-RU" sz="3600" b="1" dirty="0">
              <a:solidFill>
                <a:srgbClr val="1508B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11560" y="1844824"/>
            <a:ext cx="8363171" cy="419248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514350" lvl="0" indent="-514350"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Рассматривание энциклопедий о строении тела человека.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Беседы о здоровье и бережном отношении к нему.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макета тела человека из втулок. 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Изготовление и частей тела человека (рука).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Изготовление человека из деревянных кубиков и макаронных изделий.</a:t>
            </a:r>
          </a:p>
          <a:p>
            <a:pPr lvl="0"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«Наши глазки», чтение энциклопедий о строении глаз, их назначение.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700808"/>
            <a:ext cx="4708028" cy="3531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1752" y="836712"/>
            <a:ext cx="8686800" cy="461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«Мир вкусов и ароматов»  (изучение органов чувств, проведение опытов).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2" name="Содержимое 11" descr="изображение_viber_2022-04-09_16-49-34-03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12776"/>
            <a:ext cx="6768752" cy="50765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686800" cy="96579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Изготовление частей тела человека (рука).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>
          <a:xfrm>
            <a:off x="323528" y="2492896"/>
            <a:ext cx="4191000" cy="23981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33625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76672"/>
            <a:ext cx="8686800" cy="818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rgbClr val="1508B8"/>
                </a:solidFill>
                <a:latin typeface="Times New Roman" pitchFamily="18" charset="0"/>
                <a:cs typeface="Times New Roman" pitchFamily="18" charset="0"/>
              </a:rPr>
              <a:t>Образовательный продукт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Часть тела (рука)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705072" y="1759425"/>
            <a:ext cx="5653500" cy="42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671</TotalTime>
  <Words>292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     Это часть полноценного образовательного процесса, в него закладываются ситуации, при разрешении которых дети приобретают новые знания, умения , формируют представления.    </vt:lpstr>
      <vt:lpstr> В виде вопроса – «Что случилось с лесом зимой?»,  «Где прячутся семена?», «Как узнать свой вес?», Как люди узнают, который час?» и др.    В виде основного действия – «Мы собираемся на пикник»,  «Путешествие в Африку»,  «Украшаем группу к празднику» и др.    </vt:lpstr>
      <vt:lpstr>Слайд 3</vt:lpstr>
      <vt:lpstr> </vt:lpstr>
      <vt:lpstr>Слайд 5</vt:lpstr>
      <vt:lpstr>1. «Наши глазки», чтение энциклопедий о строении глаз, их назначение.  </vt:lpstr>
      <vt:lpstr> 2. «Мир вкусов и ароматов»  (изучение органов чувств, проведение опытов).  </vt:lpstr>
      <vt:lpstr>4. Изготовление частей тела человека (рука).</vt:lpstr>
      <vt:lpstr>Образовательный продукт  Часть тела (рука) </vt:lpstr>
      <vt:lpstr>5. Создание макета тела человека из втулок.  </vt:lpstr>
      <vt:lpstr>Образовательный продукт  Человек из втулок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85</cp:revision>
  <dcterms:created xsi:type="dcterms:W3CDTF">2022-03-13T10:40:32Z</dcterms:created>
  <dcterms:modified xsi:type="dcterms:W3CDTF">2022-11-18T01:51:19Z</dcterms:modified>
</cp:coreProperties>
</file>