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301" r:id="rId3"/>
    <p:sldId id="290" r:id="rId4"/>
    <p:sldId id="293" r:id="rId5"/>
    <p:sldId id="280" r:id="rId6"/>
    <p:sldId id="295" r:id="rId7"/>
    <p:sldId id="296" r:id="rId8"/>
    <p:sldId id="297" r:id="rId9"/>
    <p:sldId id="298" r:id="rId10"/>
    <p:sldId id="299" r:id="rId11"/>
    <p:sldId id="300" r:id="rId12"/>
    <p:sldId id="304" r:id="rId13"/>
    <p:sldId id="303" r:id="rId14"/>
    <p:sldId id="302" r:id="rId15"/>
    <p:sldId id="262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5A21A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2" y="-60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35084842519685128"/>
          <c:y val="3.9264868006118996E-2"/>
          <c:w val="0.63954059618351922"/>
          <c:h val="0.9358625394899142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5A21AF">
                <a:alpha val="50000"/>
              </a:srgbClr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End"/>
            <c:showVal val="1"/>
          </c:dLbls>
          <c:cat>
            <c:strRef>
              <c:f>Лист1!$A$2:$A$8</c:f>
              <c:strCache>
                <c:ptCount val="7"/>
                <c:pt idx="0">
                  <c:v>МБУ ДО "ДЮЦ "ТЕМП""</c:v>
                </c:pt>
                <c:pt idx="1">
                  <c:v>МБУ ДО "Дом творчества"</c:v>
                </c:pt>
                <c:pt idx="2">
                  <c:v>МБОУ Проволоченская ОШ</c:v>
                </c:pt>
                <c:pt idx="3">
                  <c:v>МБОУ Гимназия №14</c:v>
                </c:pt>
                <c:pt idx="4">
                  <c:v>МБОУ СШ №9</c:v>
                </c:pt>
                <c:pt idx="5">
                  <c:v>МБОУ СШ №8</c:v>
                </c:pt>
                <c:pt idx="6">
                  <c:v>МБОУ СШ №3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13</c:v>
                </c:pt>
                <c:pt idx="1">
                  <c:v>11</c:v>
                </c:pt>
                <c:pt idx="2">
                  <c:v>14</c:v>
                </c:pt>
                <c:pt idx="3">
                  <c:v>16</c:v>
                </c:pt>
                <c:pt idx="4">
                  <c:v>14</c:v>
                </c:pt>
                <c:pt idx="5">
                  <c:v>10</c:v>
                </c:pt>
                <c:pt idx="6">
                  <c:v>13</c:v>
                </c:pt>
              </c:numCache>
            </c:numRef>
          </c:val>
        </c:ser>
        <c:dLbls>
          <c:showVal val="1"/>
        </c:dLbls>
        <c:axId val="77956608"/>
        <c:axId val="77958144"/>
      </c:barChart>
      <c:catAx>
        <c:axId val="77956608"/>
        <c:scaling>
          <c:orientation val="minMax"/>
        </c:scaling>
        <c:axPos val="l"/>
        <c:tickLblPos val="nextTo"/>
        <c:txPr>
          <a:bodyPr rot="0" anchor="b" anchorCtr="0"/>
          <a:lstStyle/>
          <a:p>
            <a:pPr>
              <a:defRPr sz="1900" b="0">
                <a:solidFill>
                  <a:schemeClr val="tx1"/>
                </a:solidFill>
              </a:defRPr>
            </a:pPr>
            <a:endParaRPr lang="ru-RU"/>
          </a:p>
        </c:txPr>
        <c:crossAx val="77958144"/>
        <c:crosses val="autoZero"/>
        <c:auto val="1"/>
        <c:lblAlgn val="ctr"/>
        <c:lblOffset val="100"/>
      </c:catAx>
      <c:valAx>
        <c:axId val="77958144"/>
        <c:scaling>
          <c:orientation val="minMax"/>
        </c:scaling>
        <c:delete val="1"/>
        <c:axPos val="b"/>
        <c:numFmt formatCode="General" sourceLinked="1"/>
        <c:tickLblPos val="none"/>
        <c:crossAx val="77956608"/>
        <c:crosses val="autoZero"/>
        <c:crossBetween val="between"/>
      </c:valAx>
    </c:plotArea>
    <c:plotVisOnly val="1"/>
  </c:chart>
  <c:spPr>
    <a:solidFill>
      <a:prstClr val="white">
        <a:alpha val="70000"/>
      </a:prstClr>
    </a:solidFill>
    <a:ln w="28575">
      <a:solidFill>
        <a:schemeClr val="bg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9.2018761200446351E-3"/>
          <c:y val="3.437500000000001E-2"/>
          <c:w val="0.98159624775990995"/>
          <c:h val="0.8293383366141745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5A21AF"/>
              </a:solidFill>
            </a:ln>
          </c:spPr>
          <c:dLbls>
            <c:dLbl>
              <c:idx val="0"/>
              <c:layout>
                <c:manualLayout>
                  <c:x val="3.0672920400148802E-2"/>
                  <c:y val="-4.3749999999999997E-2"/>
                </c:manualLayout>
              </c:layout>
              <c:showVal val="1"/>
            </c:dLbl>
            <c:dLbl>
              <c:idx val="1"/>
              <c:layout>
                <c:manualLayout>
                  <c:x val="2.9139274380141352E-2"/>
                  <c:y val="-4.6875000000000007E-2"/>
                </c:manualLayout>
              </c:layout>
              <c:showVal val="1"/>
            </c:dLbl>
            <c:dLbl>
              <c:idx val="2"/>
              <c:layout>
                <c:manualLayout>
                  <c:x val="3.5273858460171177E-2"/>
                  <c:y val="-5.0000000000000024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2015-2016 уч.г.</c:v>
                </c:pt>
                <c:pt idx="1">
                  <c:v>2016-2017 уч.г.</c:v>
                </c:pt>
                <c:pt idx="2">
                  <c:v>2017-2018 уч.г.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1121</c:v>
                </c:pt>
                <c:pt idx="1">
                  <c:v>1255</c:v>
                </c:pt>
                <c:pt idx="2">
                  <c:v>1163</c:v>
                </c:pt>
              </c:numCache>
            </c:numRef>
          </c:val>
        </c:ser>
        <c:dLbls>
          <c:showVal val="1"/>
        </c:dLbls>
        <c:shape val="box"/>
        <c:axId val="68911104"/>
        <c:axId val="68912640"/>
        <c:axId val="0"/>
      </c:bar3DChart>
      <c:catAx>
        <c:axId val="6891110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68912640"/>
        <c:crosses val="autoZero"/>
        <c:auto val="1"/>
        <c:lblAlgn val="ctr"/>
        <c:lblOffset val="100"/>
      </c:catAx>
      <c:valAx>
        <c:axId val="68912640"/>
        <c:scaling>
          <c:orientation val="minMax"/>
        </c:scaling>
        <c:delete val="1"/>
        <c:axPos val="l"/>
        <c:numFmt formatCode="General" sourceLinked="1"/>
        <c:tickLblPos val="none"/>
        <c:crossAx val="689111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view3D>
      <c:rAngAx val="1"/>
    </c:view3D>
    <c:plotArea>
      <c:layout>
        <c:manualLayout>
          <c:layoutTarget val="inner"/>
          <c:xMode val="edge"/>
          <c:yMode val="edge"/>
          <c:x val="5.1820756780402391E-2"/>
          <c:y val="4.3380009058822534E-2"/>
          <c:w val="0.90512357830271206"/>
          <c:h val="0.648294420278095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Победители и призеры</c:v>
                </c:pt>
              </c:strCache>
            </c:strRef>
          </c:tx>
          <c:spPr>
            <a:solidFill>
              <a:srgbClr val="5A21AF"/>
            </a:solidFill>
            <a:ln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1.1111111111111125E-2"/>
                  <c:y val="-3.5273858460171177E-2"/>
                </c:manualLayout>
              </c:layout>
              <c:showVal val="1"/>
            </c:dLbl>
            <c:dLbl>
              <c:idx val="1"/>
              <c:layout>
                <c:manualLayout>
                  <c:x val="8.557872015947595E-3"/>
                  <c:y val="-3.5273858460171163E-2"/>
                </c:manualLayout>
              </c:layout>
              <c:showVal val="1"/>
            </c:dLbl>
            <c:dLbl>
              <c:idx val="2"/>
              <c:layout>
                <c:manualLayout>
                  <c:x val="5.5555555555555558E-3"/>
                  <c:y val="-3.2560484732465624E-2"/>
                </c:manualLayout>
              </c:layout>
              <c:showVal val="1"/>
            </c:dLbl>
            <c:dLbl>
              <c:idx val="3"/>
              <c:layout>
                <c:manualLayout>
                  <c:x val="1.3751093613298341E-3"/>
                  <c:y val="-2.7133737277054759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2015-2016 уч.г.</c:v>
                </c:pt>
                <c:pt idx="1">
                  <c:v>2016-2017 уч.г.</c:v>
                </c:pt>
                <c:pt idx="2">
                  <c:v>2017-2018 уч.г.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35</c:v>
                </c:pt>
                <c:pt idx="2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Участники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5A21AF"/>
              </a:solidFill>
            </a:ln>
          </c:spPr>
          <c:dLbls>
            <c:dLbl>
              <c:idx val="0"/>
              <c:layout>
                <c:manualLayout>
                  <c:x val="2.3910453761305281E-2"/>
                  <c:y val="-2.7133737277054752E-2"/>
                </c:manualLayout>
              </c:layout>
              <c:showVal val="1"/>
            </c:dLbl>
            <c:dLbl>
              <c:idx val="1"/>
              <c:layout>
                <c:manualLayout>
                  <c:x val="2.7212147448220859E-2"/>
                  <c:y val="-3.5273858460171163E-2"/>
                </c:manualLayout>
              </c:layout>
              <c:showVal val="1"/>
            </c:dLbl>
            <c:dLbl>
              <c:idx val="2"/>
              <c:layout>
                <c:manualLayout>
                  <c:x val="2.0833333333333377E-2"/>
                  <c:y val="-2.7133737277054759E-2"/>
                </c:manualLayout>
              </c:layout>
              <c:showVal val="1"/>
            </c:dLbl>
            <c:dLbl>
              <c:idx val="3"/>
              <c:layout>
                <c:manualLayout>
                  <c:x val="1.1326468312899001E-2"/>
                  <c:y val="-1.6280242366232829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2015-2016 уч.г.</c:v>
                </c:pt>
                <c:pt idx="1">
                  <c:v>2016-2017 уч.г.</c:v>
                </c:pt>
                <c:pt idx="2">
                  <c:v>2017-2018 уч.г.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271</c:v>
                </c:pt>
                <c:pt idx="1">
                  <c:v>281</c:v>
                </c:pt>
                <c:pt idx="2">
                  <c:v>210</c:v>
                </c:pt>
              </c:numCache>
            </c:numRef>
          </c:val>
        </c:ser>
        <c:dLbls>
          <c:showVal val="1"/>
        </c:dLbls>
        <c:gapWidth val="75"/>
        <c:shape val="box"/>
        <c:axId val="82525568"/>
        <c:axId val="82564224"/>
        <c:axId val="0"/>
      </c:bar3DChart>
      <c:catAx>
        <c:axId val="825255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2564224"/>
        <c:crosses val="autoZero"/>
        <c:auto val="1"/>
        <c:lblAlgn val="ctr"/>
        <c:lblOffset val="100"/>
      </c:catAx>
      <c:valAx>
        <c:axId val="825642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25255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21162977304254668"/>
          <c:y val="0.87856242468785506"/>
          <c:w val="0.5735043201112181"/>
          <c:h val="7.5310221941152486E-2"/>
        </c:manualLayout>
      </c:layout>
      <c:txPr>
        <a:bodyPr/>
        <a:lstStyle/>
        <a:p>
          <a:pPr>
            <a:defRPr b="1">
              <a:solidFill>
                <a:schemeClr val="bg1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3688E-DFAC-4BE4-8A65-96595B7E7F4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E848A-C781-45FF-9CE6-0AA605585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E848A-C781-45FF-9CE6-0AA60558567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8FE0B9-1A6F-44EA-85DD-68996059DC3C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2D0F8-29D9-4EB8-8ED9-997A4E830A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F47DEE-6A62-487E-80C2-ED1B68E5480C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43EB4-8916-4FE2-B8D7-5A5F0079B5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D9A018-AF23-4006-9863-CFF1BF446579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84235-5EF2-45D4-8791-153F5D7A9E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BB6D1A-3E20-4E55-B693-87F1609C0BEE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83216-4ACC-458B-BD99-8DBEBC9EC8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BC01E6-AFB3-42F9-9EF6-3C18F050B69A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649F31-84AA-4E8D-914A-486812DD9A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A0EF67-7A33-42A8-80A1-7B52BEBEF885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9A3DD-FC9B-4F3B-89A9-C01AF8B9FF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DF6DC7-B690-4BAF-8FA7-401813AC2B0C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DBDAC-90A7-4E83-95B1-24BA6BA85B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F5BED1-41D1-41BA-ABB0-565915087323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CC438-E9BD-4C2C-A652-BB9B2024CC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CA7FAD-579E-4AC0-9D2F-AD3EDD42EA37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D084A-5F14-443F-BAEF-45F1720E8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2863B-51C6-4C94-B519-556747345205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EAE434-81D4-4584-94B2-6954A886FE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04E27E-E72F-4412-B5BD-7F553E004EE8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004FB-3F30-4903-A77B-FFE18738E3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7D2D50-E6C1-4E59-957B-46E205F0DF3D}" type="datetimeFigureOut">
              <a:rPr lang="ru-RU" smtClean="0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E3F636-A1C4-49A7-BC0D-B2825524EF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85800" y="1052736"/>
            <a:ext cx="8172400" cy="4524315"/>
          </a:xfrm>
          <a:prstGeom prst="rect">
            <a:avLst/>
          </a:prstGeom>
          <a:noFill/>
          <a:ln w="57150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Отчет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по </a:t>
            </a: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программе развития </a:t>
            </a:r>
            <a:endParaRPr lang="ru-RU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технического, декоративно-прикладного творчества и эколого-биологической деятельности в </a:t>
            </a: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образовательных </a:t>
            </a: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учреждениях городского округа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город Выкса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«Дети</a:t>
            </a: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. Творчество. Родина»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за </a:t>
            </a:r>
            <a:r>
              <a:rPr lang="ru-RU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2017-2018 учебный </a:t>
            </a:r>
            <a:r>
              <a:rPr lang="ru-RU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7348" y="436476"/>
            <a:ext cx="8289304" cy="5985048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Verdana" pitchFamily="34" charset="0"/>
            </a:endParaRPr>
          </a:p>
        </p:txBody>
      </p:sp>
      <p:pic>
        <p:nvPicPr>
          <p:cNvPr id="1026" name="Picture 2" descr="D:\Pictures\эмблема-без-фона.png"/>
          <p:cNvPicPr>
            <a:picLocks noChangeAspect="1" noChangeArrowheads="1"/>
          </p:cNvPicPr>
          <p:nvPr/>
        </p:nvPicPr>
        <p:blipFill>
          <a:blip r:embed="rId2" cstate="print"/>
          <a:srcRect t="15662" r="3952" b="19669"/>
          <a:stretch>
            <a:fillRect/>
          </a:stretch>
        </p:blipFill>
        <p:spPr bwMode="auto">
          <a:xfrm>
            <a:off x="6876256" y="353230"/>
            <a:ext cx="1944216" cy="18516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ИНФОРМАЦИОННО-КОММУНИКАТИВНЫЕ ТЕХНОЛОГИИ, МЕДИАТВОРЧЕСТВО, ПРАКТИЧЕСКАЯ ПРЕОБРАЗОВАТЕЛЬНАЯ ДЕЯТЕЛЬНОСТЬ</a:t>
            </a:r>
            <a:endParaRPr lang="ru-RU" sz="24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8900057" y="3009146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82" y="6135791"/>
            <a:ext cx="8982236" cy="677585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Активные учреждения-участники: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МБОУ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Гимназия №14,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Verdana" pitchFamily="34" charset="0"/>
                <a:cs typeface="Arial" pitchFamily="34" charset="0"/>
              </a:rPr>
              <a:t> МБОУ Вильская СШ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95745" y="1700808"/>
            <a:ext cx="4952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</a:t>
            </a:r>
            <a:r>
              <a:rPr lang="ru-RU" sz="4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участников</a:t>
            </a:r>
            <a:endParaRPr lang="ru-RU" sz="4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4000" y="7389440"/>
            <a:ext cx="8820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ПОБЕДИТЕЛИ И ПРИЗЕРЫ ОБЛАСТНОГО ЭТАПА:</a:t>
            </a:r>
          </a:p>
          <a:p>
            <a:pPr indent="-360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Аникина Мария – МБУ ДО «Дом творчества»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352787" y="2552130"/>
            <a:ext cx="8581459" cy="3443709"/>
            <a:chOff x="352787" y="2552130"/>
            <a:chExt cx="8581459" cy="344370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716016" y="2552130"/>
              <a:ext cx="4218230" cy="307776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ru-RU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победителей и призёров </a:t>
              </a:r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муниципального этапа</a:t>
              </a:r>
            </a:p>
            <a:p>
              <a:pPr algn="r"/>
              <a:endPara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r"/>
              <a:r>
                <a:rPr lang="ru-RU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призёр</a:t>
              </a:r>
            </a:p>
            <a:p>
              <a:pPr algn="r"/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областного этапа</a:t>
              </a:r>
              <a:endParaRPr lang="ru-RU" sz="2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352787" y="2564904"/>
              <a:ext cx="5083309" cy="3430935"/>
              <a:chOff x="352787" y="2564904"/>
              <a:chExt cx="5083309" cy="3430935"/>
            </a:xfrm>
          </p:grpSpPr>
          <p:pic>
            <p:nvPicPr>
              <p:cNvPr id="5124" name="Picture 4" descr="C:\Users\Admin\Pictures\окно в мир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2787" y="2564904"/>
                <a:ext cx="2851061" cy="1788990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123" name="Picture 3" descr="C:\Users\Admin\Pictures\аникина ютуб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43808" y="3322753"/>
                <a:ext cx="2592288" cy="2284136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122" name="Picture 2" descr="D:\Documents\Ж_е_л_е_з_н_о_в_а\Дети.Творчество.Родина\ДТР 2017-2018\Окно в мир\для жюри\фото\Шерунтаев Артём Коллаж Родной край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88642" y="4226428"/>
                <a:ext cx="2559222" cy="1769411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ПРОФЕССИОНАЛЬНОЕ МАСТЕРСТВО ПЕДАГОГОВ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882" y="6200323"/>
            <a:ext cx="8982236" cy="613053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Мастер-классы проводили: </a:t>
            </a:r>
            <a:r>
              <a:rPr lang="ru-RU" sz="1600" b="1" dirty="0" err="1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И.Ю.Сенаторова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lang="ru-RU" sz="1600" b="1" dirty="0" err="1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М.В.Ардабьева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Е.М.Щукина, Е.С.Новокшенова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8995" y="1700808"/>
            <a:ext cx="8846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конкурс,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творческая мастерская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18</a:t>
            </a:r>
            <a:r>
              <a:rPr lang="ru-RU" sz="4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участников</a:t>
            </a:r>
            <a:endParaRPr lang="ru-RU" sz="4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05124" y="2571283"/>
            <a:ext cx="6239687" cy="3497963"/>
            <a:chOff x="1405124" y="2571283"/>
            <a:chExt cx="6239687" cy="3497963"/>
          </a:xfrm>
        </p:grpSpPr>
        <p:pic>
          <p:nvPicPr>
            <p:cNvPr id="6148" name="Picture 4" descr="D:\фото\Творческая мастерская 17-18\IMG_0795 веб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5124" y="4149080"/>
              <a:ext cx="2878844" cy="192016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146" name="Picture 2" descr="D:\фото\Творческая мастерская 17-18\IMG_0794 веб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88024" y="4149080"/>
              <a:ext cx="2856787" cy="190545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149" name="Picture 5" descr="D:\фото\Творческая мастерская 17-18\IMG_0802 веб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04219" y="2571283"/>
              <a:ext cx="2823765" cy="188342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147" name="Picture 3" descr="D:\фото\Творческая мастерская 17-18\IMG_079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4008" y="2574529"/>
              <a:ext cx="2808312" cy="187220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ЭТО ВАЖНО!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3772" y="1844824"/>
            <a:ext cx="8676456" cy="4862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оценке конкурсных работ используется система «</a:t>
            </a:r>
            <a:r>
              <a:rPr lang="ru-RU" sz="19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Антиплагиат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19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3556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проектных работах исследования являются обоснованием проектного замысла.</a:t>
            </a:r>
          </a:p>
          <a:p>
            <a:pPr indent="3556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Учебно-исследовательские работы предполагают наличие собственного экспериментального материала и применение научных методов его обработки.</a:t>
            </a:r>
          </a:p>
          <a:p>
            <a:pPr indent="3556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Совмещение и одновременное использование средств проектной и исследовательской деятельности не желательно.</a:t>
            </a:r>
          </a:p>
          <a:p>
            <a:pPr indent="3556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Конкурсные работы подвергаются предварительному отбору на предмет соответствия условиям Положения.</a:t>
            </a:r>
            <a:endParaRPr lang="ru-RU" sz="19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НОВЫЕ КОНКУРСНЫЕ МЕРОПРИЯТИЯ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 2018-2019 учебном году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931779"/>
            <a:ext cx="8640960" cy="443198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indent="-360000"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Командные турниры: по радиотехнике, по деятельности И.П.Кулибина «Нижегородский Архимед», по автомоделизму</a:t>
            </a:r>
          </a:p>
          <a:p>
            <a:pPr indent="-360000" algn="r">
              <a:spcBef>
                <a:spcPts val="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участников от 14 до 18 лет</a:t>
            </a:r>
            <a:endParaRPr lang="ru-RU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endParaRPr lang="ru-RU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«Семейный </a:t>
            </a:r>
            <a:r>
              <a:rPr lang="ru-RU" sz="20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Техно-Фест</a:t>
            </a: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</a:t>
            </a: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indent="-360000" algn="r">
              <a:spcBef>
                <a:spcPts val="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обучающиеся от 7 до 17 лет и взрослый член семьи</a:t>
            </a: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endParaRPr lang="ru-RU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художественной фотографии «Живая история»</a:t>
            </a:r>
          </a:p>
          <a:p>
            <a:pPr indent="-360000" algn="r">
              <a:spcBef>
                <a:spcPts val="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Обучающиеся 5-11 классов</a:t>
            </a:r>
            <a:endParaRPr lang="ru-RU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endParaRPr lang="ru-RU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spcBef>
                <a:spcPts val="0"/>
              </a:spcBef>
              <a:spcAft>
                <a:spcPts val="60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изобразительного искусства «Мастерская художника»</a:t>
            </a:r>
          </a:p>
          <a:p>
            <a:pPr indent="-360000" algn="r">
              <a:spcBef>
                <a:spcPts val="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Обучающиеся 8-11 классов</a:t>
            </a:r>
            <a:endParaRPr lang="ru-RU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ИЗМЕНЕНИЯ В КОНКУРСНЫХ МЕРОПРИЯТИЯХ 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 2018-2019 учебном году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3772" y="2060848"/>
            <a:ext cx="8676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 декоративно-прикладного творчества «ТВОРЧЕСТВО: ТРАДИЦИИ И СОВРЕМЕННОСТЬ»</a:t>
            </a:r>
          </a:p>
          <a:p>
            <a:pPr indent="-3600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Номинации:</a:t>
            </a:r>
          </a:p>
          <a:p>
            <a:pPr indent="3556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«Декоративная роспись»;</a:t>
            </a:r>
          </a:p>
          <a:p>
            <a:pPr indent="3556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«Художественная лепка»;</a:t>
            </a:r>
          </a:p>
          <a:p>
            <a:pPr indent="3556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«Кукла»;</a:t>
            </a:r>
          </a:p>
          <a:p>
            <a:pPr indent="3556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«Игрушка»;</a:t>
            </a:r>
          </a:p>
          <a:p>
            <a:pPr indent="3556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Бисероплетение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»;</a:t>
            </a:r>
          </a:p>
          <a:p>
            <a:pPr indent="3556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«Композиция».</a:t>
            </a: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«Они творили историю»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Номинации:</a:t>
            </a:r>
          </a:p>
          <a:p>
            <a:pPr indent="355600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«Энергетика»;</a:t>
            </a:r>
          </a:p>
          <a:p>
            <a:pPr indent="3556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«Автомобилестроение»;</a:t>
            </a:r>
          </a:p>
          <a:p>
            <a:pPr indent="35560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«Космос».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97768" y="1869007"/>
            <a:ext cx="8748464" cy="480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СШ №3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СШ №8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СШ №9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Гимназия №14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СШ п.Дружба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МБОУ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Проволоченская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 ОШ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МБУ ДО «Дом творчества»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МБУ ДО ЦДТ «Исток»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МБУ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ДО «ДЮЦ «ТЕМП»»</a:t>
            </a:r>
          </a:p>
          <a:p>
            <a:pPr indent="720000">
              <a:lnSpc>
                <a:spcPts val="3700"/>
              </a:lnSpc>
              <a:buSzPct val="10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МБУ ДО ДДК(и) «Радуга»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ЛУЧШИЕ УЧАСТНИКИ ПРОГРАММЫ</a:t>
            </a:r>
            <a:endParaRPr lang="ru-RU" sz="32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548680"/>
            <a:ext cx="8501122" cy="175432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СПАСИБО 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ЗА ВНИМАНИЕ!</a:t>
            </a:r>
            <a:endParaRPr lang="ru-RU" sz="5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24580" name="Прямоугольник 8"/>
          <p:cNvSpPr>
            <a:spLocks noChangeArrowheads="1"/>
          </p:cNvSpPr>
          <p:nvPr/>
        </p:nvSpPr>
        <p:spPr bwMode="auto">
          <a:xfrm>
            <a:off x="1245878" y="2911584"/>
            <a:ext cx="6652245" cy="2677656"/>
          </a:xfrm>
          <a:prstGeom prst="rect">
            <a:avLst/>
          </a:prstGeom>
          <a:solidFill>
            <a:schemeClr val="lt1">
              <a:alpha val="30000"/>
            </a:schemeClr>
          </a:solidFill>
          <a:ln>
            <a:noFill/>
            <a:headEnd/>
            <a:tailEnd/>
          </a:ln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Телефон: 6-20-51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Факс: 6-23-34 (секретарь)</a:t>
            </a:r>
            <a:endParaRPr lang="ru-RU" sz="2800" b="1" dirty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>
                <a:latin typeface="Arial" pitchFamily="34" charset="0"/>
                <a:ea typeface="Tahoma" pitchFamily="34" charset="0"/>
                <a:cs typeface="Arial" pitchFamily="34" charset="0"/>
              </a:rPr>
              <a:t>Наш сайт: с</a:t>
            </a:r>
            <a:r>
              <a:rPr lang="en-US" sz="2800" b="1" dirty="0">
                <a:latin typeface="Arial" pitchFamily="34" charset="0"/>
                <a:ea typeface="Tahoma" pitchFamily="34" charset="0"/>
                <a:cs typeface="Arial" pitchFamily="34" charset="0"/>
              </a:rPr>
              <a:t>dtt-vyksa.3dn.ru</a:t>
            </a:r>
            <a:endParaRPr lang="ru-RU" sz="2800" b="1" dirty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latin typeface="Arial" pitchFamily="34" charset="0"/>
                <a:ea typeface="Tahoma" pitchFamily="34" charset="0"/>
                <a:cs typeface="Arial" pitchFamily="34" charset="0"/>
              </a:rPr>
              <a:t>E-mail</a:t>
            </a:r>
            <a:r>
              <a:rPr lang="ru-RU" sz="2800" b="1" dirty="0">
                <a:latin typeface="Arial" pitchFamily="34" charset="0"/>
                <a:ea typeface="Tahoma" pitchFamily="34" charset="0"/>
                <a:cs typeface="Arial" pitchFamily="34" charset="0"/>
              </a:rPr>
              <a:t>:</a:t>
            </a:r>
            <a:r>
              <a:rPr lang="en-US" sz="2800" b="1" dirty="0">
                <a:latin typeface="Arial" pitchFamily="34" charset="0"/>
                <a:ea typeface="Tahoma" pitchFamily="34" charset="0"/>
                <a:cs typeface="Arial" pitchFamily="34" charset="0"/>
              </a:rPr>
              <a:t> mou_dod_cdtt@mail.ru</a:t>
            </a:r>
            <a:endParaRPr lang="ru-RU" sz="2800" dirty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9756" y="980728"/>
          <a:ext cx="89644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72008"/>
            <a:ext cx="9144000" cy="836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КОЛИЧЕСТВО ОСВОЕННЫХ КОНКУРСОВ 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ОБРАЗОВАТЕЛЬНЫМИ УЧРЕЖДЕНИЯМИ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976664"/>
            <a:ext cx="9144000" cy="836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* в данных диаграммы отображены учреждения, которые приняли участие в более чем десяти конкурсных мероприятиях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КОЛИЧЕСТВО УЧАСТНИКОВ МУНИЦИПАЛЬНЫХ МЕРОПРИЯТИЙ ПРОГРАММЫ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/>
          <p:cNvGraphicFramePr/>
          <p:nvPr/>
        </p:nvGraphicFramePr>
        <p:xfrm>
          <a:off x="494674" y="1844824"/>
          <a:ext cx="815465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4823088"/>
            <a:ext cx="7686600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700"/>
              </a:lnSpc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образовательное учреждение</a:t>
            </a:r>
          </a:p>
          <a:p>
            <a:pPr>
              <a:lnSpc>
                <a:spcPts val="3700"/>
              </a:lnSpc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учреждений дополнительного образования</a:t>
            </a:r>
          </a:p>
          <a:p>
            <a:pPr>
              <a:lnSpc>
                <a:spcPts val="3700"/>
              </a:lnSpc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дошкольных образовательных учреждения</a:t>
            </a:r>
          </a:p>
          <a:p>
            <a:pPr>
              <a:lnSpc>
                <a:spcPts val="3700"/>
              </a:lnSpc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учреждение культуры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233772" y="1916832"/>
          <a:ext cx="86764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КОЛИЧЕСТВО УЧАСТНИКОВ ОБЛАСТНЫХ И ЗОНАЛЬНЫХ ЭТАПОВ КОНКУРСНЫХ МЕРОПРИЯТИЙ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832" y="2060847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Эколого-биологическая и естественнонаучная деятельность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2060848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Декоративно-прикладное творчество и изобразительное искусство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832" y="4257087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Техническое творчество, научно-техническая деятельность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97932" y="4257087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Профессиональное мастерство педагогов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97932" y="2060848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Информационно-коммуникативные технологии, </a:t>
            </a:r>
            <a:r>
              <a:rPr lang="ru-RU" b="1" dirty="0" err="1" smtClean="0"/>
              <a:t>медиатворчество</a:t>
            </a:r>
            <a:r>
              <a:rPr lang="ru-RU" b="1" dirty="0" smtClean="0"/>
              <a:t>, практическая преобразовательная деятельность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84168" y="4257087"/>
            <a:ext cx="2952000" cy="21240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  <a:effectLst/>
        </p:spPr>
        <p:txBody>
          <a:bodyPr wrap="square" anchor="t">
            <a:spAutoFit/>
          </a:bodyPr>
          <a:lstStyle/>
          <a:p>
            <a:pPr>
              <a:buClr>
                <a:srgbClr val="5A21AF"/>
              </a:buClr>
              <a:buSzPct val="115000"/>
              <a:buBlip>
                <a:blip r:embed="rId2"/>
              </a:buBlip>
            </a:pPr>
            <a:r>
              <a:rPr lang="ru-RU" b="1" dirty="0" smtClean="0"/>
              <a:t> Учебно-исследовательская  и проектная деятельность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НАПРАВЛЕНИЯ РАБОТЫ ПРОГРАММЫ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ЭКОЛОГО-БИОЛОГИЧЕСКАЯ И ЕСТЕСТВЕННОНАУЧНАЯ ДЕЯТЕЛЬНОСТЬ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917506" y="1762938"/>
            <a:ext cx="7308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конкурсных мероприятий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94</a:t>
            </a:r>
            <a:r>
              <a:rPr lang="ru-RU" sz="4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участника</a:t>
            </a:r>
            <a:endParaRPr lang="ru-RU" sz="4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756" y="6386443"/>
            <a:ext cx="8964488" cy="354925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Активные учреждения-участники: МБОУ СШ №3, МБОУ СШ №8, МБОУ СШ №9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7173416"/>
            <a:ext cx="882000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ПОБЕДИТЕЛИ И ПРИЗЕРЫ ОБЛАСТНЫХ И ЗОНАЛЬНЫХ ЭТАПОВ:</a:t>
            </a:r>
          </a:p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Кузьмина Анна – МБОУ СШ №9</a:t>
            </a:r>
          </a:p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Команда учащихся МБОУ СШ №3</a:t>
            </a:r>
          </a:p>
          <a:p>
            <a:pPr marL="1257300" indent="4763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учащихся МБОУ СШ №8</a:t>
            </a:r>
          </a:p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60000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Беспалова Софья – МБОУ СШ №8</a:t>
            </a:r>
          </a:p>
          <a:p>
            <a:pPr indent="1262063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Стеблев Сергей – МБУ ДО ДЦ «Чайка»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95536" y="2684918"/>
            <a:ext cx="8471931" cy="3481370"/>
            <a:chOff x="395536" y="2684918"/>
            <a:chExt cx="8471931" cy="348137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788024" y="2902292"/>
              <a:ext cx="4079443" cy="29238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ru-RU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64</a:t>
              </a:r>
              <a:r>
                <a:rPr lang="ru-RU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победителя и призёра 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муниципального этапа</a:t>
              </a:r>
            </a:p>
            <a:p>
              <a:pPr algn="r"/>
              <a:endParaRPr lang="ru-RU" sz="2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ru-RU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15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победителей и призёров 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зонального и областного этапа</a:t>
              </a:r>
              <a:endParaRPr lang="ru-RU" sz="320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395536" y="2684918"/>
              <a:ext cx="4536504" cy="3481370"/>
              <a:chOff x="395536" y="2684918"/>
              <a:chExt cx="4536504" cy="3481370"/>
            </a:xfrm>
          </p:grpSpPr>
          <p:pic>
            <p:nvPicPr>
              <p:cNvPr id="1027" name="Picture 3" descr="D:\фото\Увлекательная экология 17-18\IMG_013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95536" y="2684918"/>
                <a:ext cx="3168352" cy="2112234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026" name="Picture 2" descr="D:\фото\Кладовая солнца 17-18\IMG_0054 веб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07704" y="4149080"/>
                <a:ext cx="3024336" cy="201720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УЧЕБНО-ИССЛЕДОВАТЕЛЬСКАЯ  И ПРОЕКТНАЯ ДЕЯТЕЛЬНОСТЬ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756" y="6386443"/>
            <a:ext cx="8964488" cy="354925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Активные учреждения-участники: МБОУ СШ №9, МБДОУ </a:t>
            </a:r>
            <a:r>
              <a:rPr lang="ru-RU" sz="1600" b="1" dirty="0" err="1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/с №4</a:t>
            </a:r>
            <a:endParaRPr lang="ru-RU" sz="1600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9064" y="177281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  –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27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участников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467544" y="2613099"/>
            <a:ext cx="8371449" cy="3480197"/>
            <a:chOff x="467544" y="2541091"/>
            <a:chExt cx="8371449" cy="348019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265448" y="2541091"/>
              <a:ext cx="4573545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ru-RU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победителей и призёров </a:t>
              </a:r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муниципального этапа</a:t>
              </a:r>
              <a:endPara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r"/>
              <a:endPara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467544" y="2684917"/>
              <a:ext cx="8208912" cy="3336371"/>
              <a:chOff x="467544" y="2684917"/>
              <a:chExt cx="8208912" cy="3336371"/>
            </a:xfrm>
          </p:grpSpPr>
          <p:pic>
            <p:nvPicPr>
              <p:cNvPr id="2050" name="Picture 2" descr="D:\фото\защита исследовательских работ 2017\IMG_6129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08104" y="3909053"/>
                <a:ext cx="3168352" cy="2112235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51" name="Picture 3" descr="D:\фото\защита исследовательских работ 2017\IMG_6164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7544" y="2684917"/>
                <a:ext cx="2952328" cy="1968219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052" name="Picture 4" descr="D:\фото\защита исследовательских работ 2017\IMG_630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67744" y="4192622"/>
                <a:ext cx="2736304" cy="1824202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ДЕКОРАТИВНО-ПРИКЛАДНОЕ ТВОРЧЕСТВО И ИЗОБРАЗИТЕЛЬНОЕ ИСКУССТВО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5540" y="5877272"/>
            <a:ext cx="8932921" cy="919579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Активные учреждения-участники: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МБОУ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СШ №9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, МБОУ Гимназия №14, МБОУ Новодмитриевская СШ, МБОУ </a:t>
            </a:r>
            <a:r>
              <a:rPr lang="ru-RU" sz="1700" b="1" dirty="0" err="1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Проволоченская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ОШ, МБУ ДО «Дом творчества», МБУ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ДО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«ДЮЦ«ТЕМП»», МБУ ДО ДДК «Радуга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»</a:t>
            </a:r>
            <a:endParaRPr lang="ru-RU" sz="1700" b="1" dirty="0" smtClean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7317432"/>
            <a:ext cx="8820000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ПОБЕДИТЕЛИ И ПРИЗЕРЫ ОБЛАСТНЫХ ЭТАПОВ:</a:t>
            </a:r>
          </a:p>
          <a:p>
            <a:pPr indent="-360000"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Ровнова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Варвара – МБОУ Гимназия №14</a:t>
            </a:r>
          </a:p>
          <a:p>
            <a:pPr marL="1436688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Ганина Ксения – МБОУ СШ №9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Шуянова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Анна – МБУ ДО ДЮЦ «Центр туризма и </a:t>
            </a:r>
          </a:p>
          <a:p>
            <a:pPr indent="1436688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краеведения»</a:t>
            </a:r>
          </a:p>
          <a:p>
            <a:pPr marL="1436688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Бодрова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Татьяна – МБУ ДО «ДЮЦ «ТЕМП»»</a:t>
            </a:r>
          </a:p>
          <a:p>
            <a:pPr marL="1436688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Чегурова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Дарья, Соловьева Анна – МБОУ Гимназия №14</a:t>
            </a:r>
          </a:p>
          <a:p>
            <a:pPr defTabSz="0"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Уханова Элеонора – МБОУ Гимназия №14</a:t>
            </a:r>
          </a:p>
          <a:p>
            <a:pPr indent="1436688" defTabSz="0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Бредихина Татьяна – МБОУ СШ №6</a:t>
            </a:r>
          </a:p>
          <a:p>
            <a:pPr indent="1436688" defTabSz="0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Киселева Екатерина, Соловьева Анна,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Чегурова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Дарья – </a:t>
            </a:r>
          </a:p>
          <a:p>
            <a:pPr indent="1436688" defTabSz="0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Гимназия №14</a:t>
            </a:r>
          </a:p>
          <a:p>
            <a:pPr indent="1436688" defTabSz="0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Шлокова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Анна – МБОУ СШ №4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52268" y="1700808"/>
            <a:ext cx="7639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конкурсов,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выставка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798</a:t>
            </a:r>
            <a:r>
              <a:rPr lang="ru-RU" sz="4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участников</a:t>
            </a:r>
            <a:endParaRPr lang="ru-RU" sz="4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395535" y="2636912"/>
            <a:ext cx="8532949" cy="3044081"/>
            <a:chOff x="395535" y="2636912"/>
            <a:chExt cx="8532949" cy="3044081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499992" y="2818671"/>
              <a:ext cx="4428492" cy="286232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ru-RU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164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победителей и призёров 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муниципального этапа</a:t>
              </a:r>
              <a:endPara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r"/>
              <a:endPara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 algn="r"/>
              <a:r>
                <a:rPr lang="ru-RU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16</a:t>
              </a:r>
              <a:r>
                <a: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победителей и призёров 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зонального и </a:t>
              </a:r>
              <a:r>
                <a:rPr lang="ru-RU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областного этапа</a:t>
              </a:r>
              <a:endParaRPr lang="ru-RU" sz="2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395535" y="2636912"/>
              <a:ext cx="4073220" cy="3001694"/>
              <a:chOff x="395535" y="2636912"/>
              <a:chExt cx="4073220" cy="3001694"/>
            </a:xfrm>
          </p:grpSpPr>
          <p:pic>
            <p:nvPicPr>
              <p:cNvPr id="3075" name="Picture 3" descr="D:\Documents\Ж_е_л_е_з_н_о_в_а\Дети.Творчество.Родина\ДТР 2017-2018\ТТС\фото работ\Выставка\Ерошкина Полина (4)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95535" y="2636912"/>
                <a:ext cx="2484275" cy="1656184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78" name="Picture 6" descr="D:\Documents\Ж_е_л_е_з_н_о_в_а\Дети.Творчество.Родина\ДТР 2017-2018\Мир книги\для жюри\3 возрастная группа\старуха изергиль\чегурова дарья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4450" b="5463"/>
              <a:stretch>
                <a:fillRect/>
              </a:stretch>
            </p:blipFill>
            <p:spPr bwMode="auto">
              <a:xfrm>
                <a:off x="2699792" y="2940080"/>
                <a:ext cx="1768963" cy="2467523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80" name="Picture 8" descr="D:\Documents\Ж_е_л_е_з_н_о_в_а\Дети.Творчество.Родина\ДТР 2017-2018\Я рисую мир\зональный этап\скан работ\Кузин Владислав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69053" y="4221088"/>
                <a:ext cx="2124127" cy="141751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ТЕХНИЧЕСКОЕ ТВОРЧЕСТВО, 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НАУЧНО-ТЕХНИЧЕСКАЯ ДЕЯТЕЛЬНОСТЬ</a:t>
            </a:r>
            <a:endParaRPr lang="ru-RU" sz="2800" b="1" dirty="0" smtClean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8900057" y="1700808"/>
            <a:ext cx="1847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321" y="6144096"/>
            <a:ext cx="8937358" cy="645319"/>
          </a:xfrm>
          <a:prstGeom prst="round2SameRect">
            <a:avLst/>
          </a:prstGeom>
          <a:noFill/>
          <a:ln w="19050">
            <a:solidFill>
              <a:schemeClr val="bg1">
                <a:alpha val="7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Активные учреждения-участники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: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МБОУ 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СШ №9, МБОУ СШ п.Дружба, МБОУ </a:t>
            </a:r>
            <a:r>
              <a:rPr lang="ru-RU" sz="1700" b="1" dirty="0" err="1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Проволоченская</a:t>
            </a: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ОШ, МБУ ДО «ДЮЦ«ТЕМП»», МБУ ДО ДЦ «Чайка»</a:t>
            </a:r>
            <a:endParaRPr lang="ru-RU" sz="1700" b="1" dirty="0" smtClean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4000" y="7101408"/>
            <a:ext cx="88200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ПОБЕДИТЕЛИ И ПРИЗЕРЫ ОБЛАСТНЫХ И ЗОНАЛЬНЫХ ЭТАПОВ:</a:t>
            </a:r>
          </a:p>
          <a:p>
            <a:pPr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Молчанов Алексей, Белоусов Андрей, Зайцев Дмитрий,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Михеев Дмитрий, Курицын Андрей – МБУ ДО «ДЮЦ 	       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«ТЕМП»»</a:t>
            </a:r>
          </a:p>
          <a:p>
            <a:pPr indent="-360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Абдрашитов Антон, Сережечкин Сергей, Соловьев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Алексей,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Шерунтаев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Андрей – МБУ ДО «ДЮЦ «ТЕМП»»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Михеев Арсений – МБОУ СШ п.Дружба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учащихся МБОУ Гимназии №14	</a:t>
            </a:r>
          </a:p>
          <a:p>
            <a:pPr indent="-360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место: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Суркова Анастасия, Киселев Лев, Антонов Антон – МБУ 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«ДЮЦ «ТЕМП»»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Огурцов Алексей – МБОУ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Чупалейская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ОШ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учащихся МБОУ СШ п.Дружба</a:t>
            </a:r>
          </a:p>
          <a:p>
            <a:pPr indent="1436688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Команда учащихся МБОУ СШ №4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395536" y="1700808"/>
            <a:ext cx="8535544" cy="4272474"/>
            <a:chOff x="395536" y="1700808"/>
            <a:chExt cx="8535544" cy="4272474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17653" y="1700808"/>
              <a:ext cx="8413427" cy="4248472"/>
              <a:chOff x="592257" y="1628800"/>
              <a:chExt cx="8413427" cy="4248472"/>
            </a:xfrm>
          </p:grpSpPr>
          <p:sp>
            <p:nvSpPr>
              <p:cNvPr id="36" name="Прямоугольник 35"/>
              <p:cNvSpPr/>
              <p:nvPr/>
            </p:nvSpPr>
            <p:spPr>
              <a:xfrm>
                <a:off x="4499992" y="2799506"/>
                <a:ext cx="4505692" cy="307776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ru-RU" sz="4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108</a:t>
                </a:r>
                <a:r>
                  <a:rPr lang="ru-RU" sz="24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 </a:t>
                </a:r>
                <a:r>
                  <a:rPr lang="ru-RU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победителей и призёров </a:t>
                </a:r>
                <a:r>
                  <a:rPr lang="ru-RU" sz="32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муниципального этапа</a:t>
                </a:r>
                <a:endParaRPr lang="ru-RU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  <a:p>
                <a:pPr algn="r"/>
                <a:endParaRPr lang="ru-RU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  <a:p>
                <a:pPr algn="r"/>
                <a:r>
                  <a:rPr lang="ru-RU" sz="4000" b="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33</a:t>
                </a:r>
                <a:r>
                  <a:rPr lang="ru-RU" sz="24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 </a:t>
                </a:r>
                <a:r>
                  <a:rPr lang="ru-RU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победителя и призёра </a:t>
                </a:r>
                <a:r>
                  <a:rPr lang="ru-RU" sz="32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зонального и областного этапа</a:t>
                </a:r>
                <a:endParaRPr lang="ru-RU" sz="24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92257" y="1628800"/>
                <a:ext cx="810869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ru-RU" sz="54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11 </a:t>
                </a:r>
                <a:r>
                  <a:rPr lang="ru-RU" sz="24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конкурсных мероприятий  </a:t>
                </a:r>
                <a:r>
                  <a:rPr lang="ru-RU" sz="32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– </a:t>
                </a:r>
                <a:r>
                  <a:rPr lang="ru-RU" sz="54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206</a:t>
                </a:r>
                <a:r>
                  <a:rPr lang="ru-RU" sz="400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 </a:t>
                </a:r>
                <a:r>
                  <a:rPr lang="ru-RU" sz="2400" cap="none" spc="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участников</a:t>
                </a:r>
                <a:endParaRPr lang="ru-RU" sz="400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395536" y="2622626"/>
              <a:ext cx="4860540" cy="3350656"/>
              <a:chOff x="395536" y="2622626"/>
              <a:chExt cx="4860540" cy="3350656"/>
            </a:xfrm>
          </p:grpSpPr>
          <p:pic>
            <p:nvPicPr>
              <p:cNvPr id="4" name="Picture 3" descr="D:\фото\Добро пожаловать в будущее 17-18\IMG_020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95536" y="4542673"/>
                <a:ext cx="2138786" cy="142585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" name="Picture 5" descr="D:\фото\Лети модель 2018\IMG_0089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7784" y="4221088"/>
                <a:ext cx="2628292" cy="1752194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" name="Picture 2" descr="D:\фото\автомоделизм зональный этап 2018\20180315_131552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349" r="12915"/>
              <a:stretch>
                <a:fillRect/>
              </a:stretch>
            </p:blipFill>
            <p:spPr bwMode="auto">
              <a:xfrm>
                <a:off x="899592" y="2622626"/>
                <a:ext cx="2736304" cy="1838122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5976</TotalTime>
  <Words>799</Words>
  <Application>Microsoft Office PowerPoint</Application>
  <PresentationFormat>Экран (4:3)</PresentationFormat>
  <Paragraphs>154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Unikum</dc:creator>
  <cp:lastModifiedBy>Admin</cp:lastModifiedBy>
  <cp:revision>508</cp:revision>
  <dcterms:created xsi:type="dcterms:W3CDTF">2012-09-02T18:19:19Z</dcterms:created>
  <dcterms:modified xsi:type="dcterms:W3CDTF">2018-09-17T13:07:01Z</dcterms:modified>
</cp:coreProperties>
</file>