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EA26A"/>
    <a:srgbClr val="1CEC7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56" d="100"/>
          <a:sy n="56" d="100"/>
        </p:scale>
        <p:origin x="-1016" y="-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3036F-55DB-4363-B721-4C1C4BFED5C6}" type="datetimeFigureOut">
              <a:rPr lang="ru-RU" smtClean="0"/>
              <a:t>17.05.2018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B5B47-F846-4920-BACC-A7E41F8458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09298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3036F-55DB-4363-B721-4C1C4BFED5C6}" type="datetimeFigureOut">
              <a:rPr lang="ru-RU" smtClean="0"/>
              <a:t>17.05.2018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B5B47-F846-4920-BACC-A7E41F8458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59653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3036F-55DB-4363-B721-4C1C4BFED5C6}" type="datetimeFigureOut">
              <a:rPr lang="ru-RU" smtClean="0"/>
              <a:t>17.05.2018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B5B47-F846-4920-BACC-A7E41F8458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50730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3036F-55DB-4363-B721-4C1C4BFED5C6}" type="datetimeFigureOut">
              <a:rPr lang="ru-RU" smtClean="0"/>
              <a:t>17.05.2018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B5B47-F846-4920-BACC-A7E41F8458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45481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3036F-55DB-4363-B721-4C1C4BFED5C6}" type="datetimeFigureOut">
              <a:rPr lang="ru-RU" smtClean="0"/>
              <a:t>17.05.2018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B5B47-F846-4920-BACC-A7E41F8458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59234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3036F-55DB-4363-B721-4C1C4BFED5C6}" type="datetimeFigureOut">
              <a:rPr lang="ru-RU" smtClean="0"/>
              <a:t>17.05.2018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B5B47-F846-4920-BACC-A7E41F8458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21685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3036F-55DB-4363-B721-4C1C4BFED5C6}" type="datetimeFigureOut">
              <a:rPr lang="ru-RU" smtClean="0"/>
              <a:t>17.05.2018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B5B47-F846-4920-BACC-A7E41F8458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68211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3036F-55DB-4363-B721-4C1C4BFED5C6}" type="datetimeFigureOut">
              <a:rPr lang="ru-RU" smtClean="0"/>
              <a:t>17.05.2018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B5B47-F846-4920-BACC-A7E41F8458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83346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3036F-55DB-4363-B721-4C1C4BFED5C6}" type="datetimeFigureOut">
              <a:rPr lang="ru-RU" smtClean="0"/>
              <a:t>17.05.2018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B5B47-F846-4920-BACC-A7E41F8458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42728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3036F-55DB-4363-B721-4C1C4BFED5C6}" type="datetimeFigureOut">
              <a:rPr lang="ru-RU" smtClean="0"/>
              <a:t>17.05.2018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B5B47-F846-4920-BACC-A7E41F8458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30214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3036F-55DB-4363-B721-4C1C4BFED5C6}" type="datetimeFigureOut">
              <a:rPr lang="ru-RU" smtClean="0"/>
              <a:t>17.05.2018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B5B47-F846-4920-BACC-A7E41F8458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81503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F3036F-55DB-4363-B721-4C1C4BFED5C6}" type="datetimeFigureOut">
              <a:rPr lang="ru-RU" smtClean="0"/>
              <a:t>17.05.2018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2B5B47-F846-4920-BACC-A7E41F8458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4692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festival.1september.ru/" TargetMode="External"/><Relationship Id="rId2" Type="http://schemas.openxmlformats.org/officeDocument/2006/relationships/hyperlink" Target="http://www.uchportal.ru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possward.blogspot.com/2010/05/orange-black-triangle.html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90">
          <a:fgClr>
            <a:srgbClr val="1CEC7F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196752"/>
            <a:ext cx="7772400" cy="1470025"/>
          </a:xfrm>
        </p:spPr>
        <p:txBody>
          <a:bodyPr>
            <a:noAutofit/>
          </a:bodyPr>
          <a:lstStyle/>
          <a:p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Тема урока: </a:t>
            </a:r>
            <a:b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Площади многоугольников</a:t>
            </a:r>
            <a:endParaRPr lang="ru-RU" sz="4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59632" y="3068960"/>
            <a:ext cx="6400800" cy="2376264"/>
          </a:xfrm>
        </p:spPr>
        <p:txBody>
          <a:bodyPr>
            <a:noAutofit/>
          </a:bodyPr>
          <a:lstStyle/>
          <a:p>
            <a:pPr algn="l"/>
            <a:r>
              <a:rPr lang="ru-RU" sz="2800" u="sng" dirty="0" smtClean="0">
                <a:solidFill>
                  <a:srgbClr val="FFFF00"/>
                </a:solidFill>
              </a:rPr>
              <a:t>Эпиграф: </a:t>
            </a:r>
          </a:p>
          <a:p>
            <a:pPr algn="l"/>
            <a:r>
              <a:rPr lang="ru-RU" sz="2800" i="1" dirty="0" smtClean="0">
                <a:solidFill>
                  <a:srgbClr val="FFFF00"/>
                </a:solidFill>
              </a:rPr>
              <a:t>Среди равных умов при одинаковости прочих условий превосходит тот, кто знает геометрию</a:t>
            </a:r>
          </a:p>
          <a:p>
            <a:pPr algn="r"/>
            <a:r>
              <a:rPr lang="ru-RU" sz="2800" dirty="0" err="1" smtClean="0">
                <a:solidFill>
                  <a:srgbClr val="FFFF00"/>
                </a:solidFill>
              </a:rPr>
              <a:t>Б.Паскаль</a:t>
            </a:r>
            <a:endParaRPr lang="ru-RU" sz="28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5290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476672"/>
            <a:ext cx="7920880" cy="564949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79990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404664"/>
            <a:ext cx="8064896" cy="572149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04529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476672"/>
            <a:ext cx="6048672" cy="58326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92404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476672"/>
            <a:ext cx="7776864" cy="557748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51724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44008" y="980728"/>
            <a:ext cx="4392488" cy="4392488"/>
          </a:xfrm>
        </p:spPr>
        <p:txBody>
          <a:bodyPr>
            <a:noAutofit/>
          </a:bodyPr>
          <a:lstStyle/>
          <a:p>
            <a:r>
              <a:rPr lang="ru-RU" sz="2800" dirty="0">
                <a:solidFill>
                  <a:srgbClr val="0EA26A"/>
                </a:solidFill>
                <a:latin typeface="Comic Sans MS" panose="030F0702030302020204" pitchFamily="66" charset="0"/>
              </a:rPr>
              <a:t>Поле имеет форму параллелограмма, большая сторона которого равна 500 м, а высота 180 м. Через это поле под прямым углом к большей стороне проходит шоссе шириной 12м. Определите посевную площадь поля.</a:t>
            </a:r>
          </a:p>
        </p:txBody>
      </p:sp>
      <p:pic>
        <p:nvPicPr>
          <p:cNvPr id="4" name="Объект 3"/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988840"/>
            <a:ext cx="3888432" cy="259228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11307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1" y="404664"/>
            <a:ext cx="7128792" cy="572149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04732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332656"/>
            <a:ext cx="7776864" cy="2376264"/>
          </a:xfrm>
        </p:spPr>
        <p:txBody>
          <a:bodyPr>
            <a:noAutofit/>
          </a:bodyPr>
          <a:lstStyle/>
          <a:p>
            <a:r>
              <a:rPr lang="ru-RU" sz="2400" u="sng" smtClean="0"/>
              <a:t>Домашнее задание:</a:t>
            </a:r>
            <a:r>
              <a:rPr lang="ru-RU" sz="2400" smtClean="0"/>
              <a:t/>
            </a:r>
            <a:br>
              <a:rPr lang="ru-RU" sz="2400" smtClean="0"/>
            </a:br>
            <a:r>
              <a:rPr lang="ru-RU" sz="2400" smtClean="0"/>
              <a:t>Дан </a:t>
            </a:r>
            <a:r>
              <a:rPr lang="ru-RU" sz="2400" dirty="0"/>
              <a:t>равносторонний треугольник. Внутри него взяли произвольную точку и соединили ее с вершинами. Также из этой точки опустили перпендикуляры на все стороны треугольника. Стандартный вопрос. Какого цвета больше: черного или оранжевого?</a:t>
            </a:r>
            <a:r>
              <a:rPr lang="ru-RU" sz="1800" dirty="0"/>
              <a:t/>
            </a:r>
            <a:br>
              <a:rPr lang="ru-RU" sz="1800" dirty="0"/>
            </a:br>
            <a:endParaRPr lang="ru-RU" sz="1800" dirty="0"/>
          </a:p>
        </p:txBody>
      </p:sp>
      <p:pic>
        <p:nvPicPr>
          <p:cNvPr id="4" name="Объект 3" descr="http://xn--i1abbnckbmcl9fb.xn--p1ai/%D1%81%D1%82%D0%B0%D1%82%D1%8C%D0%B8/631775/img3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5856" y="2708920"/>
            <a:ext cx="3384376" cy="3312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997465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60648"/>
            <a:ext cx="8229600" cy="5318051"/>
          </a:xfrm>
        </p:spPr>
        <p:txBody>
          <a:bodyPr>
            <a:normAutofit/>
          </a:bodyPr>
          <a:lstStyle/>
          <a:p>
            <a:r>
              <a:rPr lang="ru-RU" sz="2800" u="sng" dirty="0" smtClean="0"/>
              <a:t>Литература:</a:t>
            </a:r>
          </a:p>
          <a:p>
            <a:pPr marL="0" lvl="0" indent="0">
              <a:buNone/>
            </a:pPr>
            <a:r>
              <a:rPr lang="ru-RU" sz="2400" dirty="0" smtClean="0"/>
              <a:t>1) Учительский </a:t>
            </a:r>
            <a:r>
              <a:rPr lang="ru-RU" sz="2400" dirty="0"/>
              <a:t>портал </a:t>
            </a:r>
            <a:r>
              <a:rPr lang="en-US" sz="2400" u="sng" dirty="0">
                <a:hlinkClick r:id="rId2"/>
              </a:rPr>
              <a:t>http</a:t>
            </a:r>
            <a:r>
              <a:rPr lang="ru-RU" sz="2400" u="sng" dirty="0">
                <a:hlinkClick r:id="rId2"/>
              </a:rPr>
              <a:t>://</a:t>
            </a:r>
            <a:r>
              <a:rPr lang="en-US" sz="2400" u="sng" dirty="0">
                <a:hlinkClick r:id="rId2"/>
              </a:rPr>
              <a:t>www</a:t>
            </a:r>
            <a:r>
              <a:rPr lang="ru-RU" sz="2400" u="sng" dirty="0">
                <a:hlinkClick r:id="rId2"/>
              </a:rPr>
              <a:t>.</a:t>
            </a:r>
            <a:r>
              <a:rPr lang="en-US" sz="2400" u="sng" dirty="0" err="1">
                <a:hlinkClick r:id="rId2"/>
              </a:rPr>
              <a:t>uchportal</a:t>
            </a:r>
            <a:r>
              <a:rPr lang="ru-RU" sz="2400" u="sng" dirty="0">
                <a:hlinkClick r:id="rId2"/>
              </a:rPr>
              <a:t>.</a:t>
            </a:r>
            <a:r>
              <a:rPr lang="en-US" sz="2400" u="sng" dirty="0" err="1">
                <a:hlinkClick r:id="rId2"/>
              </a:rPr>
              <a:t>ru</a:t>
            </a:r>
            <a:endParaRPr lang="ru-RU" sz="2400" dirty="0"/>
          </a:p>
          <a:p>
            <a:pPr marL="0" lvl="0" indent="0">
              <a:buNone/>
            </a:pPr>
            <a:r>
              <a:rPr lang="ru-RU" sz="2400" dirty="0" smtClean="0"/>
              <a:t>2) Фестиваль </a:t>
            </a:r>
            <a:r>
              <a:rPr lang="ru-RU" sz="2400" dirty="0"/>
              <a:t>педагогических идей «Открытый урок» </a:t>
            </a:r>
            <a:r>
              <a:rPr lang="en-US" sz="2400" u="sng" dirty="0">
                <a:hlinkClick r:id="rId3"/>
              </a:rPr>
              <a:t>http</a:t>
            </a:r>
            <a:r>
              <a:rPr lang="ru-RU" sz="2400" u="sng" dirty="0">
                <a:hlinkClick r:id="rId3"/>
              </a:rPr>
              <a:t>://</a:t>
            </a:r>
            <a:r>
              <a:rPr lang="en-US" sz="2400" u="sng" dirty="0">
                <a:hlinkClick r:id="rId3"/>
              </a:rPr>
              <a:t>festival</a:t>
            </a:r>
            <a:r>
              <a:rPr lang="ru-RU" sz="2400" u="sng" dirty="0">
                <a:hlinkClick r:id="rId3"/>
              </a:rPr>
              <a:t>.1</a:t>
            </a:r>
            <a:r>
              <a:rPr lang="en-US" sz="2400" u="sng" dirty="0" err="1">
                <a:hlinkClick r:id="rId3"/>
              </a:rPr>
              <a:t>september</a:t>
            </a:r>
            <a:r>
              <a:rPr lang="ru-RU" sz="2400" u="sng" dirty="0">
                <a:hlinkClick r:id="rId3"/>
              </a:rPr>
              <a:t>.</a:t>
            </a:r>
            <a:r>
              <a:rPr lang="en-US" sz="2400" u="sng" dirty="0" err="1">
                <a:hlinkClick r:id="rId3"/>
              </a:rPr>
              <a:t>ru</a:t>
            </a:r>
            <a:endParaRPr lang="ru-RU" sz="2400" dirty="0"/>
          </a:p>
          <a:p>
            <a:pPr marL="0" lvl="0" indent="0">
              <a:buNone/>
            </a:pPr>
            <a:r>
              <a:rPr lang="ru-RU" sz="2400" dirty="0" smtClean="0"/>
              <a:t>3) https</a:t>
            </a:r>
            <a:r>
              <a:rPr lang="ru-RU" sz="2400" dirty="0"/>
              <a:t>://nsportal.ru/shkola/geometriya/library/2018/01/25/konspekt-uroka-po-geometrii-v-8-klasse-na-temu-ploshchadi</a:t>
            </a:r>
          </a:p>
          <a:p>
            <a:pPr marL="0" indent="0">
              <a:buNone/>
            </a:pPr>
            <a:r>
              <a:rPr lang="ru-RU" sz="2400" dirty="0" smtClean="0"/>
              <a:t>4) </a:t>
            </a:r>
            <a:r>
              <a:rPr lang="ru-RU" sz="2400" b="1" i="1" u="sng" dirty="0">
                <a:hlinkClick r:id="rId4"/>
              </a:rPr>
              <a:t>http://possward.blogspot.com/2010/05/orange-black-triangle.html</a:t>
            </a:r>
            <a:endParaRPr lang="ru-RU" sz="2400" dirty="0"/>
          </a:p>
          <a:p>
            <a:pPr marL="0" indent="0">
              <a:buNone/>
            </a:pPr>
            <a:r>
              <a:rPr lang="ru-RU" sz="2400" dirty="0" smtClean="0"/>
              <a:t>5) </a:t>
            </a:r>
            <a:r>
              <a:rPr lang="ru-RU" sz="2400" dirty="0"/>
              <a:t>http://открытыйурок.рф/статьи/631775/</a:t>
            </a:r>
          </a:p>
          <a:p>
            <a:pPr marL="0" indent="0">
              <a:buNone/>
            </a:pP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165609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103</Words>
  <Application>Microsoft Office PowerPoint</Application>
  <PresentationFormat>Экран (4:3)</PresentationFormat>
  <Paragraphs>12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Тема урока:  Площади многоугольников</vt:lpstr>
      <vt:lpstr>Презентация PowerPoint</vt:lpstr>
      <vt:lpstr>Презентация PowerPoint</vt:lpstr>
      <vt:lpstr>Презентация PowerPoint</vt:lpstr>
      <vt:lpstr>Презентация PowerPoint</vt:lpstr>
      <vt:lpstr>Поле имеет форму параллелограмма, большая сторона которого равна 500 м, а высота 180 м. Через это поле под прямым углом к большей стороне проходит шоссе шириной 12м. Определите посевную площадь поля.</vt:lpstr>
      <vt:lpstr>Презентация PowerPoint</vt:lpstr>
      <vt:lpstr>Домашнее задание: Дан равносторонний треугольник. Внутри него взяли произвольную точку и соединили ее с вершинами. Также из этой точки опустили перпендикуляры на все стороны треугольника. Стандартный вопрос. Какого цвета больше: черного или оранжевого?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урока:  Площади многоугольников</dc:title>
  <dc:creator>User</dc:creator>
  <cp:lastModifiedBy>User</cp:lastModifiedBy>
  <cp:revision>7</cp:revision>
  <dcterms:created xsi:type="dcterms:W3CDTF">2018-04-28T06:59:34Z</dcterms:created>
  <dcterms:modified xsi:type="dcterms:W3CDTF">2018-05-17T06:14:47Z</dcterms:modified>
</cp:coreProperties>
</file>