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2664" y="-8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457200" y="5214950"/>
            <a:ext cx="8003232" cy="792341"/>
          </a:xfrm>
        </p:spPr>
        <p:txBody>
          <a:bodyPr>
            <a:normAutofit fontScale="77500" lnSpcReduction="20000"/>
          </a:bodyPr>
          <a:lstStyle/>
          <a:p>
            <a:pPr marL="109728" indent="0" algn="ctr">
              <a:buNone/>
            </a:pPr>
            <a:r>
              <a:rPr lang="ru-RU" sz="2000" b="1" dirty="0" smtClean="0"/>
              <a:t>Подготовила: Воспитатель Бабенко Александра Андреевна.</a:t>
            </a:r>
          </a:p>
          <a:p>
            <a:pPr marL="109728" indent="0" algn="ctr">
              <a:buNone/>
            </a:pPr>
            <a:r>
              <a:rPr lang="ru-RU" sz="2000" b="1" dirty="0" smtClean="0"/>
              <a:t>г</a:t>
            </a:r>
            <a:r>
              <a:rPr lang="ru-RU" sz="2000" b="1" dirty="0" smtClean="0">
                <a:solidFill>
                  <a:schemeClr val="tx1"/>
                </a:solidFill>
              </a:rPr>
              <a:t>.Белогорск</a:t>
            </a:r>
          </a:p>
          <a:p>
            <a:pPr marL="109728" indent="0" algn="ctr">
              <a:buNone/>
            </a:pPr>
            <a:r>
              <a:rPr lang="ru-RU" sz="2000" b="1" dirty="0" smtClean="0"/>
              <a:t>2022г.</a:t>
            </a:r>
            <a:endParaRPr 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4000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4000" i="1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4000" i="1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100" i="1" dirty="0" smtClean="0">
                <a:solidFill>
                  <a:schemeClr val="bg2">
                    <a:lumMod val="25000"/>
                  </a:schemeClr>
                </a:solidFill>
              </a:rPr>
              <a:t>МАДОУ ДС №9</a:t>
            </a:r>
            <a:r>
              <a:rPr lang="ru-RU" sz="4000" i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4000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4000" i="1" dirty="0" smtClean="0">
                <a:solidFill>
                  <a:srgbClr val="002060"/>
                </a:solidFill>
              </a:rPr>
              <a:t>Формирование познавательно - исследовательской</a:t>
            </a:r>
            <a:r>
              <a:rPr lang="ru-RU" sz="4000" i="1" dirty="0">
                <a:solidFill>
                  <a:srgbClr val="002060"/>
                </a:solidFill>
              </a:rPr>
              <a:t/>
            </a:r>
            <a:br>
              <a:rPr lang="ru-RU" sz="4000" i="1" dirty="0">
                <a:solidFill>
                  <a:srgbClr val="002060"/>
                </a:solidFill>
              </a:rPr>
            </a:br>
            <a:r>
              <a:rPr lang="ru-RU" sz="4000" i="1" dirty="0" smtClean="0">
                <a:solidFill>
                  <a:srgbClr val="002060"/>
                </a:solidFill>
              </a:rPr>
              <a:t>активности детей через экспериментальную деятельность в младшем дошкольном возрасте</a:t>
            </a:r>
            <a:endParaRPr lang="ru-RU" sz="40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94879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>
            <a:normAutofit/>
          </a:bodyPr>
          <a:lstStyle/>
          <a:p>
            <a:pPr algn="ctr"/>
            <a:r>
              <a:rPr lang="ru-RU" sz="4800" i="1" dirty="0" smtClean="0"/>
              <a:t>Спасибо за внимание!</a:t>
            </a:r>
            <a:endParaRPr lang="ru-RU" sz="4800" i="1" dirty="0"/>
          </a:p>
        </p:txBody>
      </p:sp>
    </p:spTree>
    <p:extLst>
      <p:ext uri="{BB962C8B-B14F-4D97-AF65-F5344CB8AC3E}">
        <p14:creationId xmlns="" xmlns:p14="http://schemas.microsoft.com/office/powerpoint/2010/main" val="2884373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ctrTitle"/>
          </p:nvPr>
        </p:nvSpPr>
        <p:spPr>
          <a:xfrm>
            <a:off x="249948" y="1604993"/>
            <a:ext cx="8425240" cy="3572414"/>
          </a:xfrm>
        </p:spPr>
        <p:txBody>
          <a:bodyPr>
            <a:normAutofit fontScale="90000"/>
          </a:bodyPr>
          <a:lstStyle/>
          <a:p>
            <a:pPr indent="450215" algn="ctr">
              <a:spcBef>
                <a:spcPts val="10"/>
              </a:spcBef>
              <a:spcAft>
                <a:spcPts val="10"/>
              </a:spcAft>
            </a:pP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ru-RU" sz="2800" dirty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ru-RU" sz="2800" dirty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ru-RU" sz="2800" dirty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ru-RU" sz="2800" dirty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ru-RU" sz="2800" dirty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ru-RU" sz="2800" dirty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ru-RU" sz="2800" dirty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ru-RU" sz="2800" dirty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ru-RU" sz="2800" dirty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ru-RU" sz="2800" dirty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ru-RU" sz="3100" b="0" dirty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>
                <a:solidFill>
                  <a:schemeClr val="tx1"/>
                </a:solidFill>
                <a:effectLst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 smtClean="0">
                <a:solidFill>
                  <a:schemeClr val="tx1"/>
                </a:solidFill>
                <a:effectLst/>
              </a:rPr>
            </a:br>
            <a:r>
              <a:rPr lang="ru-RU" sz="3100" b="0" dirty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>
                <a:solidFill>
                  <a:schemeClr val="tx1"/>
                </a:solidFill>
                <a:effectLst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 smtClean="0">
                <a:solidFill>
                  <a:schemeClr val="tx1"/>
                </a:solidFill>
                <a:effectLst/>
              </a:rPr>
            </a:br>
            <a:r>
              <a:rPr lang="ru-RU" sz="3100" b="0" dirty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>
                <a:solidFill>
                  <a:schemeClr val="tx1"/>
                </a:solidFill>
                <a:effectLst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 smtClean="0">
                <a:solidFill>
                  <a:schemeClr val="tx1"/>
                </a:solidFill>
                <a:effectLst/>
              </a:rPr>
            </a:br>
            <a:r>
              <a:rPr lang="ru-RU" sz="3100" b="0" dirty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>
                <a:solidFill>
                  <a:schemeClr val="tx1"/>
                </a:solidFill>
                <a:effectLst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 smtClean="0">
                <a:solidFill>
                  <a:schemeClr val="tx1"/>
                </a:solidFill>
                <a:effectLst/>
              </a:rPr>
            </a:br>
            <a:r>
              <a:rPr lang="ru-RU" sz="3100" b="0" dirty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>
                <a:solidFill>
                  <a:schemeClr val="tx1"/>
                </a:solidFill>
                <a:effectLst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 smtClean="0">
                <a:solidFill>
                  <a:schemeClr val="tx1"/>
                </a:solidFill>
                <a:effectLst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 smtClean="0">
                <a:solidFill>
                  <a:schemeClr val="tx1"/>
                </a:solidFill>
                <a:effectLst/>
              </a:rPr>
            </a:br>
            <a:r>
              <a:rPr lang="ru-RU" sz="3100" b="0" dirty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>
                <a:solidFill>
                  <a:schemeClr val="tx1"/>
                </a:solidFill>
                <a:effectLst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 smtClean="0">
                <a:solidFill>
                  <a:schemeClr val="tx1"/>
                </a:solidFill>
                <a:effectLst/>
              </a:rPr>
            </a:br>
            <a:r>
              <a:rPr lang="ru-RU" sz="3100" b="0" dirty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>
                <a:solidFill>
                  <a:schemeClr val="tx1"/>
                </a:solidFill>
                <a:effectLst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 smtClean="0">
                <a:solidFill>
                  <a:schemeClr val="tx1"/>
                </a:solidFill>
                <a:effectLst/>
              </a:rPr>
            </a:br>
            <a:r>
              <a:rPr lang="ru-RU" sz="3100" i="1" dirty="0" smtClean="0">
                <a:solidFill>
                  <a:srgbClr val="002060"/>
                </a:solidFill>
                <a:effectLst/>
                <a:latin typeface="+mn-lt"/>
              </a:rPr>
              <a:t>«…</a:t>
            </a:r>
            <a:r>
              <a:rPr lang="ru-RU" sz="3100" i="1" dirty="0" smtClean="0">
                <a:solidFill>
                  <a:srgbClr val="002060"/>
                </a:solidFill>
                <a:effectLst/>
                <a:latin typeface="+mn-lt"/>
                <a:ea typeface="Times New Roman"/>
              </a:rPr>
              <a:t>Чем </a:t>
            </a:r>
            <a:r>
              <a:rPr lang="ru-RU" sz="3100" i="1" dirty="0">
                <a:solidFill>
                  <a:srgbClr val="002060"/>
                </a:solidFill>
                <a:effectLst/>
                <a:latin typeface="+mn-lt"/>
                <a:ea typeface="Times New Roman"/>
              </a:rPr>
              <a:t>больше ребенок видел, слышал и переживал, чем больше он знает, и усвоил, чем большим количеством элементов действительности он располагает в своем опыте, </a:t>
            </a:r>
            <a:r>
              <a:rPr lang="ru-RU" sz="3100" i="1" dirty="0" smtClean="0">
                <a:solidFill>
                  <a:srgbClr val="002060"/>
                </a:solidFill>
                <a:effectLst/>
                <a:latin typeface="+mn-lt"/>
                <a:ea typeface="Times New Roman"/>
              </a:rPr>
              <a:t>тем значительнее </a:t>
            </a:r>
            <a:r>
              <a:rPr lang="ru-RU" sz="3100" i="1" dirty="0">
                <a:solidFill>
                  <a:srgbClr val="002060"/>
                </a:solidFill>
                <a:effectLst/>
                <a:latin typeface="+mn-lt"/>
                <a:ea typeface="Times New Roman"/>
              </a:rPr>
              <a:t>и продуктивнее при других равных условиях будет его творческая, исследовательская деятельность»</a:t>
            </a:r>
            <a:br>
              <a:rPr lang="ru-RU" sz="3100" i="1" dirty="0">
                <a:solidFill>
                  <a:srgbClr val="002060"/>
                </a:solidFill>
                <a:effectLst/>
                <a:latin typeface="+mn-lt"/>
                <a:ea typeface="Times New Roman"/>
              </a:rPr>
            </a:br>
            <a:r>
              <a:rPr lang="ru-RU" sz="3100" i="1" dirty="0" smtClean="0">
                <a:solidFill>
                  <a:srgbClr val="002060"/>
                </a:solidFill>
                <a:effectLst/>
                <a:latin typeface="+mn-lt"/>
                <a:ea typeface="Times New Roman"/>
              </a:rPr>
              <a:t>                                     </a:t>
            </a:r>
            <a:r>
              <a:rPr lang="ru-RU" sz="2700" i="1" dirty="0" smtClean="0">
                <a:solidFill>
                  <a:srgbClr val="002060"/>
                </a:solidFill>
                <a:effectLst/>
                <a:latin typeface="+mn-lt"/>
                <a:ea typeface="Calibri"/>
                <a:cs typeface="Times New Roman"/>
              </a:rPr>
              <a:t>Выготский </a:t>
            </a:r>
            <a:r>
              <a:rPr lang="ru-RU" sz="2700" i="1" dirty="0">
                <a:solidFill>
                  <a:srgbClr val="002060"/>
                </a:solidFill>
                <a:effectLst/>
                <a:latin typeface="+mn-lt"/>
                <a:ea typeface="Calibri"/>
                <a:cs typeface="Times New Roman"/>
              </a:rPr>
              <a:t>Л. С.</a:t>
            </a:r>
            <a:endParaRPr lang="ru-RU" sz="2700" i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657" y="404664"/>
            <a:ext cx="88598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  <a:ea typeface="+mj-ea"/>
                <a:cs typeface="+mj-cs"/>
              </a:rPr>
              <a:t>Ребенок </a:t>
            </a:r>
            <a:r>
              <a:rPr lang="ru-RU" sz="2400" dirty="0">
                <a:solidFill>
                  <a:prstClr val="black"/>
                </a:solidFill>
                <a:ea typeface="+mj-ea"/>
                <a:cs typeface="+mj-cs"/>
              </a:rPr>
              <a:t>– природный исследователь окружающего мира. Мир открывается </a:t>
            </a:r>
            <a:r>
              <a:rPr lang="ru-RU" sz="2400" dirty="0" smtClean="0">
                <a:solidFill>
                  <a:prstClr val="black"/>
                </a:solidFill>
                <a:ea typeface="+mj-ea"/>
                <a:cs typeface="+mj-cs"/>
              </a:rPr>
              <a:t>ему </a:t>
            </a:r>
            <a:r>
              <a:rPr lang="ru-RU" sz="2400" dirty="0">
                <a:solidFill>
                  <a:prstClr val="black"/>
                </a:solidFill>
                <a:ea typeface="+mj-ea"/>
                <a:cs typeface="+mj-cs"/>
              </a:rPr>
              <a:t>через опыт его личных ощущений, действий, переживаний</a:t>
            </a:r>
            <a:r>
              <a:rPr lang="ru-RU" sz="2400" dirty="0" smtClean="0">
                <a:solidFill>
                  <a:prstClr val="black"/>
                </a:solidFill>
                <a:ea typeface="+mj-ea"/>
                <a:cs typeface="+mj-cs"/>
              </a:rPr>
              <a:t>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52267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332656"/>
            <a:ext cx="8964488" cy="612068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Развитие познавательной активности у детей развивает детскую любознательность</a:t>
            </a:r>
            <a:r>
              <a:rPr lang="ru-RU" sz="2400" dirty="0"/>
              <a:t>, пытливость ума и формирует на их основе устойчивые познавательные интересы через исследовательскую деятельность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 </a:t>
            </a:r>
            <a:r>
              <a:rPr lang="ru-RU" sz="2400" dirty="0"/>
              <a:t>Дети по природе своей </a:t>
            </a:r>
            <a:r>
              <a:rPr lang="ru-RU" sz="2400" dirty="0" smtClean="0"/>
              <a:t>исследователи. Ребёнок </a:t>
            </a:r>
            <a:r>
              <a:rPr lang="ru-RU" sz="2400" dirty="0"/>
              <a:t>настроен на познание мира, он хочет его познать, исследовать, открыть, изучить, а значит сделать шаг </a:t>
            </a:r>
            <a:r>
              <a:rPr lang="ru-RU" sz="2400" dirty="0" smtClean="0"/>
              <a:t>в неизведанное</a:t>
            </a:r>
            <a:r>
              <a:rPr lang="ru-RU" sz="2400" dirty="0"/>
              <a:t>.</a:t>
            </a:r>
            <a:endParaRPr lang="ru-RU" sz="2400" dirty="0" smtClean="0"/>
          </a:p>
          <a:p>
            <a:r>
              <a:rPr lang="ru-RU" sz="2400" dirty="0" smtClean="0"/>
              <a:t>  Для </a:t>
            </a:r>
            <a:r>
              <a:rPr lang="ru-RU" sz="2400" dirty="0"/>
              <a:t>младшего дошкольника характерен повышенный интерес ко всему, что происходит вокруг</a:t>
            </a:r>
            <a:r>
              <a:rPr lang="ru-RU" sz="2400" dirty="0" smtClean="0"/>
              <a:t>.</a:t>
            </a:r>
            <a:r>
              <a:rPr lang="ru-RU" sz="2400" dirty="0"/>
              <a:t> Ежедневно дети познают </a:t>
            </a:r>
            <a:r>
              <a:rPr lang="ru-RU" sz="2400" dirty="0" smtClean="0"/>
              <a:t>всё новое.</a:t>
            </a:r>
          </a:p>
          <a:p>
            <a:pPr marL="109728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893235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32656"/>
            <a:ext cx="8363272" cy="6264696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ru-RU" sz="3000" b="1" i="1" dirty="0" smtClean="0">
              <a:solidFill>
                <a:srgbClr val="002060"/>
              </a:solidFill>
              <a:latin typeface="+mj-lt"/>
            </a:endParaRPr>
          </a:p>
          <a:p>
            <a:pPr marL="109728" indent="0"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«...деятельность экспериментирования </a:t>
            </a:r>
            <a:r>
              <a:rPr lang="ru-RU" sz="2800" b="1" i="1" dirty="0">
                <a:solidFill>
                  <a:srgbClr val="002060"/>
                </a:solidFill>
              </a:rPr>
              <a:t>пронизывает все сферы детской жизни, все детские деятельности, в том числе и </a:t>
            </a:r>
            <a:r>
              <a:rPr lang="ru-RU" sz="2800" b="1" i="1" u="sng" dirty="0" smtClean="0">
                <a:solidFill>
                  <a:srgbClr val="002060"/>
                </a:solidFill>
              </a:rPr>
              <a:t>игровую</a:t>
            </a:r>
            <a:r>
              <a:rPr lang="ru-RU" sz="2800" b="1" i="1" dirty="0" smtClean="0">
                <a:solidFill>
                  <a:srgbClr val="002060"/>
                </a:solidFill>
              </a:rPr>
              <a:t>...»</a:t>
            </a:r>
            <a:endParaRPr lang="ru-RU" sz="2800" b="1" i="1" dirty="0">
              <a:solidFill>
                <a:srgbClr val="002060"/>
              </a:solidFill>
            </a:endParaRPr>
          </a:p>
          <a:p>
            <a:pPr marL="109728" indent="0">
              <a:buNone/>
            </a:pPr>
            <a:r>
              <a:rPr lang="ru-RU" sz="2800" b="1" i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                   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Академик Н.Н. </a:t>
            </a:r>
            <a:r>
              <a:rPr lang="ru-RU" sz="2400" b="1" i="1" dirty="0" err="1" smtClean="0">
                <a:solidFill>
                  <a:schemeClr val="bg2">
                    <a:lumMod val="25000"/>
                  </a:schemeClr>
                </a:solidFill>
              </a:rPr>
              <a:t>Поддъяков</a:t>
            </a:r>
            <a:endParaRPr lang="ru-RU" sz="2400" b="1" i="1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109728" indent="0">
              <a:buNone/>
            </a:pPr>
            <a:r>
              <a:rPr lang="ru-RU" sz="2800" dirty="0" smtClean="0"/>
              <a:t>  </a:t>
            </a:r>
            <a:r>
              <a:rPr lang="ru-RU" sz="2800" dirty="0"/>
              <a:t>И</a:t>
            </a:r>
            <a:r>
              <a:rPr lang="ru-RU" sz="2800" dirty="0" smtClean="0"/>
              <a:t>менно </a:t>
            </a:r>
            <a:r>
              <a:rPr lang="ru-RU" sz="2800" dirty="0"/>
              <a:t>экспериментирование является ведущим видом деятельности у маленьких детей и пронизывает все сферы детской жизни, все детские деятельности: приём пищи, занятие, </a:t>
            </a:r>
            <a:r>
              <a:rPr lang="ru-RU" sz="2800" dirty="0" smtClean="0"/>
              <a:t>игру, прогулку, </a:t>
            </a:r>
            <a:r>
              <a:rPr lang="ru-RU" sz="2800" dirty="0"/>
              <a:t>сон, </a:t>
            </a:r>
            <a:endParaRPr lang="ru-RU" sz="2800" dirty="0" smtClean="0"/>
          </a:p>
          <a:p>
            <a:pPr marL="109728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   умывание</a:t>
            </a:r>
            <a:r>
              <a:rPr lang="ru-RU" sz="2800" dirty="0"/>
              <a:t>.</a:t>
            </a:r>
          </a:p>
          <a:p>
            <a:pPr marL="109728" indent="0">
              <a:buNone/>
            </a:pPr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87935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904656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2800" dirty="0" smtClean="0"/>
              <a:t>Китайская </a:t>
            </a:r>
            <a:r>
              <a:rPr lang="ru-RU" sz="2800" dirty="0"/>
              <a:t>пословица гласит: </a:t>
            </a:r>
            <a:endParaRPr lang="ru-RU" sz="2800" dirty="0" smtClean="0"/>
          </a:p>
          <a:p>
            <a:pPr marL="109728" indent="0">
              <a:buNone/>
            </a:pPr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</a:rPr>
              <a:t>       «Расскажи — и я забуду, </a:t>
            </a:r>
          </a:p>
          <a:p>
            <a:pPr marL="109728" indent="0">
              <a:buNone/>
            </a:pPr>
            <a:r>
              <a:rPr lang="ru-RU" sz="3200" b="1" i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</a:rPr>
              <a:t>       по­кажи — и я запомню, </a:t>
            </a:r>
          </a:p>
          <a:p>
            <a:pPr marL="109728" indent="0">
              <a:buNone/>
            </a:pPr>
            <a:r>
              <a:rPr lang="ru-RU" sz="3200" b="1" i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</a:rPr>
              <a:t>  дай попробовать — и я пойму». </a:t>
            </a:r>
          </a:p>
          <a:p>
            <a:pPr marL="109728" indent="0" algn="ctr">
              <a:buNone/>
            </a:pPr>
            <a:r>
              <a:rPr lang="ru-RU" sz="2800" dirty="0" smtClean="0"/>
              <a:t>Усваивается </a:t>
            </a:r>
            <a:r>
              <a:rPr lang="ru-RU" sz="2800" dirty="0"/>
              <a:t>все прочно и надолго, когда ребенок слышит, видит и делает сам. </a:t>
            </a:r>
            <a:endParaRPr lang="ru-RU" sz="2800" dirty="0" smtClean="0"/>
          </a:p>
          <a:p>
            <a:pPr marL="109728" indent="0" algn="ctr">
              <a:buNone/>
            </a:pPr>
            <a:r>
              <a:rPr lang="ru-RU" sz="2800" dirty="0"/>
              <a:t>Н</a:t>
            </a:r>
            <a:r>
              <a:rPr lang="ru-RU" sz="2800" dirty="0" smtClean="0"/>
              <a:t>а </a:t>
            </a:r>
            <a:r>
              <a:rPr lang="ru-RU" sz="2800" dirty="0"/>
              <a:t>этом и основано активное внедрение </a:t>
            </a:r>
            <a:r>
              <a:rPr lang="ru-RU" sz="2800" dirty="0" smtClean="0"/>
              <a:t>детского </a:t>
            </a:r>
            <a:r>
              <a:rPr lang="ru-RU" sz="2800" dirty="0"/>
              <a:t>экспериментирования</a:t>
            </a:r>
            <a:r>
              <a:rPr lang="ru-RU" sz="2800" dirty="0" smtClean="0"/>
              <a:t>, </a:t>
            </a:r>
            <a:r>
              <a:rPr lang="ru-RU" sz="2800" dirty="0"/>
              <a:t>взрослым необходимо лишь создать условия для экспериментальной деятельности.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62347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i="1" dirty="0" smtClean="0">
                <a:solidFill>
                  <a:srgbClr val="002060"/>
                </a:solidFill>
                <a:effectLst/>
              </a:rPr>
              <a:t>Наш уголок экспериментирования</a:t>
            </a:r>
            <a:endParaRPr lang="ru-RU" sz="4000" i="1" dirty="0">
              <a:solidFill>
                <a:srgbClr val="002060"/>
              </a:solidFill>
              <a:effectLst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73016"/>
            <a:ext cx="6569075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785926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2071678"/>
            <a:ext cx="3181927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862079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rgbClr val="002060"/>
                </a:solidFill>
                <a:effectLst/>
              </a:rPr>
              <a:t>Мы экспериментируем</a:t>
            </a:r>
            <a:endParaRPr lang="ru-RU" sz="3600" i="1" dirty="0">
              <a:solidFill>
                <a:srgbClr val="002060"/>
              </a:soli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387" y="1052737"/>
            <a:ext cx="4035425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19" y="1214422"/>
            <a:ext cx="3619525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1071546"/>
            <a:ext cx="3681410" cy="2761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4143380"/>
            <a:ext cx="4143404" cy="2282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10808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rgbClr val="002060"/>
                </a:solidFill>
                <a:effectLst/>
              </a:rPr>
              <a:t>Мы экспериментируем</a:t>
            </a:r>
            <a:endParaRPr lang="ru-RU" sz="3600" i="1" dirty="0">
              <a:solidFill>
                <a:srgbClr val="002060"/>
              </a:solidFill>
              <a:effectLst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14422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071678"/>
            <a:ext cx="4357718" cy="4029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433224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674635"/>
          </a:xfrm>
        </p:spPr>
        <p:txBody>
          <a:bodyPr/>
          <a:lstStyle/>
          <a:p>
            <a:pPr marL="109728" indent="0" algn="ctr">
              <a:buNone/>
            </a:pPr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</a:rPr>
              <a:t>Таким </a:t>
            </a:r>
            <a:r>
              <a:rPr lang="ru-RU" sz="3200" b="1" i="1" dirty="0">
                <a:solidFill>
                  <a:schemeClr val="bg2">
                    <a:lumMod val="25000"/>
                  </a:schemeClr>
                </a:solidFill>
              </a:rPr>
              <a:t>образом</a:t>
            </a:r>
            <a:r>
              <a:rPr lang="ru-RU" sz="3200" i="1" dirty="0" smtClean="0"/>
              <a:t>,</a:t>
            </a:r>
          </a:p>
          <a:p>
            <a:pPr marL="109728" indent="0" algn="ctr">
              <a:buNone/>
            </a:pPr>
            <a:r>
              <a:rPr lang="ru-RU" dirty="0" smtClean="0"/>
              <a:t> </a:t>
            </a:r>
            <a:r>
              <a:rPr lang="ru-RU" dirty="0"/>
              <a:t>в ходе детского </a:t>
            </a:r>
            <a:r>
              <a:rPr lang="ru-RU" dirty="0" smtClean="0"/>
              <a:t>экспериментирования, поощряя </a:t>
            </a:r>
            <a:r>
              <a:rPr lang="ru-RU" dirty="0"/>
              <a:t>детскую любознательность, утоляя жажду познания маленьких «почемучек» и направляя их </a:t>
            </a:r>
            <a:r>
              <a:rPr lang="ru-RU" dirty="0" smtClean="0"/>
              <a:t>деятельность, </a:t>
            </a:r>
            <a:r>
              <a:rPr lang="ru-RU" dirty="0"/>
              <a:t>мы способствуем развитию познавательной активности и исследовательских умений </a:t>
            </a:r>
            <a:r>
              <a:rPr lang="ru-RU" dirty="0" smtClean="0"/>
              <a:t>детей.</a:t>
            </a:r>
          </a:p>
          <a:p>
            <a:pPr marL="109728" indent="0" algn="ctr">
              <a:buNone/>
            </a:pPr>
            <a:endParaRPr lang="ru-RU" dirty="0"/>
          </a:p>
          <a:p>
            <a:pPr marL="109728" indent="0" algn="ctr">
              <a:buNone/>
            </a:pP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359" y="3356992"/>
            <a:ext cx="6768752" cy="25202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617854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466</TotalTime>
  <Words>270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  МАДОУ ДС №9 Формирование познавательно - исследовательской активности детей через экспериментальную деятельность в младшем дошкольном возрасте</vt:lpstr>
      <vt:lpstr>                          «…Чем больше ребенок видел, слышал и переживал, чем больше он знает, и усвоил, чем большим количеством элементов действительности он располагает в своем опыте, тем значительнее и продуктивнее при других равных условиях будет его творческая, исследовательская деятельность»                                      Выготский Л. С.</vt:lpstr>
      <vt:lpstr>Слайд 3</vt:lpstr>
      <vt:lpstr>Слайд 4</vt:lpstr>
      <vt:lpstr>Слайд 5</vt:lpstr>
      <vt:lpstr>Наш уголок экспериментирования</vt:lpstr>
      <vt:lpstr>Мы экспериментируем</vt:lpstr>
      <vt:lpstr>Мы экспериментируем</vt:lpstr>
      <vt:lpstr>Слайд 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экспериментально-исследовательской деятельности в развитии детей младшего дошкольного возраста</dc:title>
  <dc:creator>Vika</dc:creator>
  <cp:lastModifiedBy>Сергей</cp:lastModifiedBy>
  <cp:revision>35</cp:revision>
  <dcterms:created xsi:type="dcterms:W3CDTF">2017-02-08T11:28:56Z</dcterms:created>
  <dcterms:modified xsi:type="dcterms:W3CDTF">2022-11-09T12:23:10Z</dcterms:modified>
</cp:coreProperties>
</file>