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CE725A-BEAA-4A50-8615-1BEBA3BFCB05}" type="datetimeFigureOut">
              <a:rPr lang="ru-RU"/>
              <a:pPr>
                <a:defRPr/>
              </a:pPr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C0696B-A99E-4041-B5A5-C202AF9BC5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AF1721-6B6C-4B77-87C6-A3937DBC2347}" type="datetimeFigureOut">
              <a:rPr lang="ru-RU"/>
              <a:pPr>
                <a:defRPr/>
              </a:pPr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80C7AA-2E98-44E2-9536-9C38CCBD29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FB358C-2305-45E1-8347-2C2FEA1AE9AB}" type="datetimeFigureOut">
              <a:rPr lang="ru-RU"/>
              <a:pPr>
                <a:defRPr/>
              </a:pPr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A1F14A-5523-42EC-B8FE-6FA413AA02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B90061-3629-47E8-BFAC-E0EA8936BBA8}" type="datetimeFigureOut">
              <a:rPr lang="ru-RU"/>
              <a:pPr>
                <a:defRPr/>
              </a:pPr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350A35-AAF6-45C5-9DCC-3FE406721A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CA568B-3CA1-47C2-B4AA-C47DF9CA13D5}" type="datetimeFigureOut">
              <a:rPr lang="ru-RU"/>
              <a:pPr>
                <a:defRPr/>
              </a:pPr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8D9F3A-3BD5-42FB-B433-CCD6979DA4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A439D1-A516-4DAA-8128-2B833DF2ECDB}" type="datetimeFigureOut">
              <a:rPr lang="ru-RU"/>
              <a:pPr>
                <a:defRPr/>
              </a:pPr>
              <a:t>18.11.2022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CB026D-5399-4AC2-B7F6-4AA56673EF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E44FAF-1B71-433A-ABEE-CF6FC0599878}" type="datetimeFigureOut">
              <a:rPr lang="ru-RU"/>
              <a:pPr>
                <a:defRPr/>
              </a:pPr>
              <a:t>18.11.2022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011275-37C4-4EE8-9877-3243D91DA2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023CC-C3D7-4FB3-9ACE-9D9306893A15}" type="datetimeFigureOut">
              <a:rPr lang="ru-RU"/>
              <a:pPr>
                <a:defRPr/>
              </a:pPr>
              <a:t>18.11.2022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E725F4-7EAF-4AAA-993F-B74CBAAA7C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8024EB-071D-4178-988D-B132EC302C63}" type="datetimeFigureOut">
              <a:rPr lang="ru-RU"/>
              <a:pPr>
                <a:defRPr/>
              </a:pPr>
              <a:t>18.11.2022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25DA9-6DE2-4AD4-AF6C-E8372EC162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CA2FDD-5EC1-4586-B2BF-ABFD63E9BB23}" type="datetimeFigureOut">
              <a:rPr lang="ru-RU"/>
              <a:pPr>
                <a:defRPr/>
              </a:pPr>
              <a:t>18.11.2022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CA9606-81AA-432E-9332-6D960D0209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B62F27-73A6-41BB-943D-80E1B43DAD89}" type="datetimeFigureOut">
              <a:rPr lang="ru-RU"/>
              <a:pPr>
                <a:defRPr/>
              </a:pPr>
              <a:t>18.11.2022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D361F3-8488-4976-8713-FC20C71568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EA07DCC-903A-4B49-9678-D637148FFC5A}" type="datetimeFigureOut">
              <a:rPr lang="ru-RU"/>
              <a:pPr>
                <a:defRPr/>
              </a:pPr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5BA92EB-CEEA-4561-9371-B7600222AE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0" y="6642100"/>
            <a:ext cx="124618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n-US" sz="800" dirty="0"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lang="en-US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Капля 7"/>
          <p:cNvSpPr/>
          <p:nvPr/>
        </p:nvSpPr>
        <p:spPr>
          <a:xfrm rot="16200000">
            <a:off x="1165312" y="-1057808"/>
            <a:ext cx="6597352" cy="8712968"/>
          </a:xfrm>
          <a:prstGeom prst="teardrop">
            <a:avLst/>
          </a:prstGeom>
          <a:solidFill>
            <a:schemeClr val="accent5">
              <a:lumMod val="20000"/>
              <a:lumOff val="80000"/>
            </a:schemeClr>
          </a:solidFill>
          <a:ln w="215900" cmpd="thickThin">
            <a:gradFill flip="none" rotWithShape="1">
              <a:gsLst>
                <a:gs pos="0">
                  <a:srgbClr val="FF3399"/>
                </a:gs>
                <a:gs pos="25000">
                  <a:srgbClr val="FF6633"/>
                </a:gs>
                <a:gs pos="50000">
                  <a:srgbClr val="FFFF00"/>
                </a:gs>
                <a:gs pos="75000">
                  <a:srgbClr val="01A78F"/>
                </a:gs>
                <a:gs pos="100000">
                  <a:srgbClr val="3366FF"/>
                </a:gs>
              </a:gsLst>
              <a:lin ang="13500000" scaled="1"/>
              <a:tileRect/>
            </a:gradFill>
            <a:prstDash val="solid"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035" name="Рисунок 8" descr="69415968_11.pn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596188" y="4581525"/>
            <a:ext cx="1441450" cy="212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6" name="Рисунок 9" descr="69415995_12.png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07950" y="4581525"/>
            <a:ext cx="1682750" cy="213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7" name="Picture 5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02513" y="0"/>
            <a:ext cx="1741487" cy="148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600088" y="2420888"/>
            <a:ext cx="7100021" cy="3238768"/>
            <a:chOff x="600088" y="2420888"/>
            <a:chExt cx="7100021" cy="3238768"/>
          </a:xfrm>
        </p:grpSpPr>
        <p:sp>
          <p:nvSpPr>
            <p:cNvPr id="3" name="TextBox 2"/>
            <p:cNvSpPr txBox="1"/>
            <p:nvPr/>
          </p:nvSpPr>
          <p:spPr>
            <a:xfrm>
              <a:off x="1547813" y="5013325"/>
              <a:ext cx="5799137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+mn-cs"/>
                </a:rPr>
                <a:t>Инструктор по физической культуре в ДОУ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+mn-cs"/>
                </a:rPr>
                <a:t>Радченко 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+mn-cs"/>
                </a:rPr>
                <a:t>Т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+mn-cs"/>
                </a:rPr>
                <a:t>атьяна Михайловна </a:t>
              </a:r>
              <a:endPara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+mn-cs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600088" y="2420888"/>
              <a:ext cx="7100021" cy="193899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ru-RU" sz="6000" b="1" dirty="0" smtClean="0">
                  <a:ln w="10541" cmpd="sng">
                    <a:solidFill>
                      <a:schemeClr val="bg1"/>
                    </a:solidFill>
                    <a:prstDash val="solid"/>
                  </a:ln>
                  <a:solidFill>
                    <a:srgbClr val="FF0000"/>
                  </a:solidFill>
                  <a:latin typeface="Monotype Corsiva" pitchFamily="66" charset="0"/>
                </a:rPr>
                <a:t>Утренняя гимнастика </a:t>
              </a:r>
            </a:p>
            <a:p>
              <a:pPr algn="ctr">
                <a:defRPr/>
              </a:pPr>
              <a:r>
                <a:rPr lang="ru-RU" sz="6000" b="1" dirty="0" smtClean="0">
                  <a:ln w="10541" cmpd="sng">
                    <a:solidFill>
                      <a:schemeClr val="bg1"/>
                    </a:solidFill>
                    <a:prstDash val="solid"/>
                  </a:ln>
                  <a:solidFill>
                    <a:srgbClr val="FF0000"/>
                  </a:solidFill>
                  <a:latin typeface="Monotype Corsiva" pitchFamily="66" charset="0"/>
                </a:rPr>
                <a:t>в ДОУ</a:t>
              </a:r>
              <a:endParaRPr lang="ru-RU" sz="6000" b="1" dirty="0">
                <a:ln w="10541" cmpd="sng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latin typeface="Monotype Corsiva" pitchFamily="66" charset="0"/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1399571" y="548680"/>
            <a:ext cx="68834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Муниципальное казенное дошкольное образовательное учреждение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Рамонский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детский сад № 3»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	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заключение необходимо подчеркнуть, что не рекомендуется насильно заставлять ребенка делать зарядку. Единственным правильным путем является привитие к данному занятию искреннего интереса. Утренняя гимнастика позволяет обеспечить полную раскованность в поведении, приподнятое эмоциональное состояние и настоящую радость движений.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/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	Утренней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гимнастики в детском саду является укрепление здоровья, физическое совершенствование и осуществление разносторонней физической подготовленности ребенка к многообразной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деятельности.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Так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же утренняя гимнастика в детском саду имеет и большое воспитательное значение. Систематическое проведение утренней гимнастики воспитывает у детей привычку ежедневно делать физические упражнения, приучает организованно начать день, способствует четкому выполнению режима дня, учит согласованно действовать в коллективе, быть целеустремленным, внимательным, выдержанным, а также вызывает положительные эмоции и радостное ощущение.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7499176" cy="724942"/>
          </a:xfrm>
        </p:spPr>
        <p:txBody>
          <a:bodyPr/>
          <a:lstStyle/>
          <a:p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Организация утренней гимнастики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	Утренняя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гимнастика обязательная часть режима дня и проводится ежедневно. Утренняя гимнастика в детском саду рассматривается как важный элемент двигательного режима, выполняя упражнения утренней гимнастики  ребенок должен получать приподнятое эмоциональное состояние и настоящую радость движений. Не должно быть гимнастики по принуждению. Если кто-то из детей не хочет заниматься сегодня, не надо его принуждать, главное, в последствии понять причину такого поведения и подобрать индивидуальные формы воздействия.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050" name="Picture 2" descr="C:\Users\User\Desktop\Презентации\fJqO9FFF1u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4365104"/>
            <a:ext cx="4176464" cy="229360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008112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ru-RU" sz="2800" b="1" i="1" dirty="0" smtClean="0">
                <a:solidFill>
                  <a:srgbClr val="FF0000"/>
                </a:solidFill>
              </a:rPr>
              <a:t/>
            </a:r>
            <a:br>
              <a:rPr lang="ru-RU" sz="2800" b="1" i="1" dirty="0" smtClean="0">
                <a:solidFill>
                  <a:srgbClr val="FF0000"/>
                </a:solidFill>
              </a:rPr>
            </a:br>
            <a:r>
              <a:rPr lang="ru-RU" sz="2800" b="1" i="1" dirty="0" smtClean="0">
                <a:solidFill>
                  <a:srgbClr val="FF0000"/>
                </a:solidFill>
              </a:rPr>
              <a:t/>
            </a:r>
            <a:br>
              <a:rPr lang="ru-RU" sz="2800" b="1" i="1" dirty="0" smtClean="0">
                <a:solidFill>
                  <a:srgbClr val="FF0000"/>
                </a:solidFill>
              </a:rPr>
            </a:br>
            <a:r>
              <a:rPr lang="ru-RU" sz="2800" b="1" i="1" dirty="0" smtClean="0">
                <a:solidFill>
                  <a:srgbClr val="FF0000"/>
                </a:solidFill>
              </a:rPr>
              <a:t>Утренняя </a:t>
            </a:r>
            <a:r>
              <a:rPr lang="ru-RU" sz="2800" b="1" i="1" dirty="0" smtClean="0">
                <a:solidFill>
                  <a:srgbClr val="FF0000"/>
                </a:solidFill>
              </a:rPr>
              <a:t>гимнастика состоит </a:t>
            </a:r>
            <a:r>
              <a:rPr lang="ru-RU" sz="2800" b="1" i="1" dirty="0" smtClean="0">
                <a:solidFill>
                  <a:srgbClr val="FF0000"/>
                </a:solidFill>
              </a:rPr>
              <a:t/>
            </a:r>
            <a:br>
              <a:rPr lang="ru-RU" sz="2800" b="1" i="1" dirty="0" smtClean="0">
                <a:solidFill>
                  <a:srgbClr val="FF0000"/>
                </a:solidFill>
              </a:rPr>
            </a:br>
            <a:r>
              <a:rPr lang="ru-RU" sz="2800" b="1" i="1" dirty="0" smtClean="0">
                <a:solidFill>
                  <a:srgbClr val="FF0000"/>
                </a:solidFill>
              </a:rPr>
              <a:t>из </a:t>
            </a:r>
            <a:r>
              <a:rPr lang="ru-RU" sz="2800" b="1" i="1" dirty="0" smtClean="0">
                <a:solidFill>
                  <a:srgbClr val="FF0000"/>
                </a:solidFill>
              </a:rPr>
              <a:t>3 частей: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Блок-схема: альтернативный процесс 3"/>
          <p:cNvSpPr/>
          <p:nvPr/>
        </p:nvSpPr>
        <p:spPr>
          <a:xfrm>
            <a:off x="107504" y="2996952"/>
            <a:ext cx="2520280" cy="1368152"/>
          </a:xfrm>
          <a:prstGeom prst="flowChartAlternate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Вводная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2771800" y="2996952"/>
            <a:ext cx="2592288" cy="1368152"/>
          </a:xfrm>
          <a:prstGeom prst="flowChartAlternate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Основная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5508104" y="2996952"/>
            <a:ext cx="3491880" cy="1368152"/>
          </a:xfrm>
          <a:prstGeom prst="flowChartAlternate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Заключительная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4" name="Прямая со стрелкой 13"/>
          <p:cNvCxnSpPr/>
          <p:nvPr/>
        </p:nvCxnSpPr>
        <p:spPr>
          <a:xfrm flipH="1">
            <a:off x="2051720" y="1556792"/>
            <a:ext cx="1584176" cy="129614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4283968" y="1556792"/>
            <a:ext cx="0" cy="122413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5364088" y="1556792"/>
            <a:ext cx="1512168" cy="129614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pic>
        <p:nvPicPr>
          <p:cNvPr id="1026" name="Picture 2" descr="C:\Users\User\Desktop\Презентации\1613684541_64-p-fon-dlya-prezentatsii-fizkultura-v-detskom-7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4365104"/>
            <a:ext cx="3240360" cy="22907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196752"/>
            <a:ext cx="7416824" cy="4929411"/>
          </a:xfrm>
        </p:spPr>
        <p:txBody>
          <a:bodyPr/>
          <a:lstStyle/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		Вводная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(построения (в колону, в шеренгу, круг);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строевые упражнения (повороты и полуобороты налево, направо, кругом);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перестроения (из одной колоны в две, из двух колон в четыре, в круг, несколько кругов, смыкания и размыкания приставными шагами в сторону);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непродолжительная ходьба в чередовании с упражнениями, способствующими укреплению опорно-двигательного аппарата и формированию осанки (ходьба на носках, с различным положением рук, ходьба с высоким подниманием коленей, на пятках, перекрёстным шагом);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бег друг за другом и врассыпную или в сочетании с прыжками.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1268760"/>
            <a:ext cx="7416824" cy="4857403"/>
          </a:xfrm>
        </p:spPr>
        <p:txBody>
          <a:bodyPr/>
          <a:lstStyle/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		Основная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(Упражнения выполняются в определенной последовательности: сначала даются упражнения для укрепления плечевого пояса и рук, которые способствуют расширению грудной клетки, хорошему выпрямлению позвоночника, развитию дыхательных мышц; затем упражнения для мышц туловища; далее следуют упражнения для развития мышц ног и укрепления свода стопы. После упражнений с большой нагрузкой следует повторить первое упражнение или аналогичное ему. Количество повторений каждого упражнения зависит от возраста детей и их физической подготовленности)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1268760"/>
            <a:ext cx="5976664" cy="4857403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		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Заключительная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(дети младшего возраста выполняют прыжки или бег, переходящие в заключительную ходьбу. дети старшего возраста выполняют прыжки в сочетании с бегом, затем заключительную ходьбу с выполнением различных заданий. После заключительной ходьбы проводится малоподвижная игра)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того, чтобы упражнения утренней гимнастики оказали на ребенка желаемое влияние, важно добиваться четкости, точности выполняемых движений, их достаточной интенсивности.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	Утренняя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гимнастика является ценным средством оздоровления и  воспитания детей. У систематически занимающихся утренней гимнастикой пропадает сонливое состояние, появляется чувство бодрости, наступает эмоциональный подъем, повышается работоспособность.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37523"/>
          </a:xfrm>
        </p:spPr>
        <p:txBody>
          <a:bodyPr/>
          <a:lstStyle/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		Утренняя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гимнастика ценна  и тем, что у детей вырабатывается привычка, и потребность каждый день по утрам проделывать физические упражнения. Эта полезная привычка сохраняется у человека на всю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жизнь.	1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 Гимнастика после сна позволяет ребенку окончательно проснуться, размять свои мышцы. Сразу после нее ребенок начинает ощущать прилив энергии и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бодрости.	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	2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 Комплекс систематических упражнений приводит к постепенному укреплению детского иммунитета и повышению уровня сопротивляемости организма к болезням. Дети, ежедневно занимающиеся зарядкой, в дальнейшем имеют меньше проблем с опорно-двигательным аппаратом.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		3.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Утренняя гимнастика для детей выполняет педагогическую функцию и имеет важнейшее организационное значение.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		Все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дело в том, что если данный «ритуал» сделать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ежеутренним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то это приведет к формированию правильного режима дня. Активное начало утра настраивает ребенка на активное и плодотворное времяпровождение. Стремление к регулярности осуществления упражнений развивает упорство и прививает ощущение необходимости. Зарядка становится частью жизни, также необходимой как, к примеру, утренние гигиенические процедуры.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Утр.гимнастик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Утр.гимнастика</Template>
  <TotalTime>75</TotalTime>
  <Words>31</Words>
  <Application>Microsoft Office PowerPoint</Application>
  <PresentationFormat>Экран (4:3)</PresentationFormat>
  <Paragraphs>25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Утр.гимнастика</vt:lpstr>
      <vt:lpstr>Слайд 1</vt:lpstr>
      <vt:lpstr>Слайд 2</vt:lpstr>
      <vt:lpstr>Организация утренней гимнастики</vt:lpstr>
      <vt:lpstr>  Утренняя гимнастика состоит  из 3 частей: 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 Windows</dc:creator>
  <cp:lastModifiedBy>Пользователь Windows</cp:lastModifiedBy>
  <cp:revision>6</cp:revision>
  <dcterms:created xsi:type="dcterms:W3CDTF">2022-11-18T05:43:23Z</dcterms:created>
  <dcterms:modified xsi:type="dcterms:W3CDTF">2022-11-18T06:58:47Z</dcterms:modified>
</cp:coreProperties>
</file>