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3" r:id="rId4"/>
    <p:sldId id="284" r:id="rId5"/>
    <p:sldId id="269" r:id="rId6"/>
    <p:sldId id="257" r:id="rId7"/>
    <p:sldId id="262" r:id="rId8"/>
    <p:sldId id="271" r:id="rId9"/>
    <p:sldId id="258" r:id="rId10"/>
    <p:sldId id="263" r:id="rId11"/>
    <p:sldId id="27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FFFF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4" Type="http://schemas.openxmlformats.org/officeDocument/2006/relationships/image" Target="../media/image11.png"/><Relationship Id="rId9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4.jpeg"/><Relationship Id="rId4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 userDrawn="1"/>
        </p:nvGrpSpPr>
        <p:grpSpPr>
          <a:xfrm>
            <a:off x="1430021" y="642918"/>
            <a:ext cx="6283959" cy="5214974"/>
            <a:chOff x="1785918" y="1142984"/>
            <a:chExt cx="5783893" cy="4857784"/>
          </a:xfrm>
        </p:grpSpPr>
        <p:pic>
          <p:nvPicPr>
            <p:cNvPr id="14" name="Picture 10" descr="http://i014.radikal.ru/0808/8d/ce23009df649.png"/>
            <p:cNvPicPr>
              <a:picLocks noChangeAspect="1" noChangeArrowheads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85918" y="2000240"/>
              <a:ext cx="5783893" cy="4000528"/>
            </a:xfrm>
            <a:prstGeom prst="rect">
              <a:avLst/>
            </a:prstGeom>
            <a:noFill/>
          </p:spPr>
        </p:pic>
        <p:pic>
          <p:nvPicPr>
            <p:cNvPr id="15" name="Picture 4" descr="http://opengameart.org/sites/default/files/chain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143108" y="1142984"/>
              <a:ext cx="285752" cy="857256"/>
            </a:xfrm>
            <a:prstGeom prst="rect">
              <a:avLst/>
            </a:prstGeom>
            <a:noFill/>
          </p:spPr>
        </p:pic>
        <p:pic>
          <p:nvPicPr>
            <p:cNvPr id="16" name="Picture 4" descr="http://opengameart.org/sites/default/files/chain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715140" y="1142984"/>
              <a:ext cx="285752" cy="857256"/>
            </a:xfrm>
            <a:prstGeom prst="rect">
              <a:avLst/>
            </a:prstGeom>
            <a:noFill/>
          </p:spPr>
        </p:pic>
      </p:grpSp>
      <p:pic>
        <p:nvPicPr>
          <p:cNvPr id="25" name="Picture 2" descr="http://img-fotki.yandex.ru/get/5208/flashtuchka.2c5/0_6ace3_d723c85d_XL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14282" y="0"/>
            <a:ext cx="8715436" cy="1638662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300" name="Picture 12" descr="http://files.kabobo.ru/tw_files2/urls_3455/12/d-11209/11209_html_748f1f66.png"/>
          <p:cNvPicPr>
            <a:picLocks noChangeAspect="1" noChangeArrowheads="1"/>
          </p:cNvPicPr>
          <p:nvPr userDrawn="1"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 rot="992836" flipH="1">
            <a:off x="6080182" y="385125"/>
            <a:ext cx="2994795" cy="1996530"/>
          </a:xfrm>
          <a:prstGeom prst="rect">
            <a:avLst/>
          </a:prstGeom>
          <a:noFill/>
        </p:spPr>
      </p:pic>
      <p:sp>
        <p:nvSpPr>
          <p:cNvPr id="12308" name="AutoShape 20" descr="104972731_large_03.png"/>
          <p:cNvSpPr>
            <a:spLocks noChangeAspect="1" noChangeArrowheads="1"/>
          </p:cNvSpPr>
          <p:nvPr userDrawn="1"/>
        </p:nvSpPr>
        <p:spPr bwMode="auto">
          <a:xfrm>
            <a:off x="155575" y="-563563"/>
            <a:ext cx="14287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0" name="AutoShape 22" descr="104972731_large_03.png"/>
          <p:cNvSpPr>
            <a:spLocks noChangeAspect="1" noChangeArrowheads="1"/>
          </p:cNvSpPr>
          <p:nvPr userDrawn="1"/>
        </p:nvSpPr>
        <p:spPr bwMode="auto">
          <a:xfrm>
            <a:off x="155575" y="-563563"/>
            <a:ext cx="14287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2" name="AutoShape 24" descr="104972731_large_03.png"/>
          <p:cNvSpPr>
            <a:spLocks noChangeAspect="1" noChangeArrowheads="1"/>
          </p:cNvSpPr>
          <p:nvPr userDrawn="1"/>
        </p:nvSpPr>
        <p:spPr bwMode="auto">
          <a:xfrm>
            <a:off x="155575" y="-563563"/>
            <a:ext cx="14287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8" name="AutoShape 30" descr="https://img-fotki.yandex.ru/get/15582/130884706.134/0_de860_1debc16b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20" name="AutoShape 32" descr="https://img-fotki.yandex.ru/get/15582/130884706.134/0_de860_1debc16b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3" name="Группа 42"/>
          <p:cNvGrpSpPr/>
          <p:nvPr userDrawn="1"/>
        </p:nvGrpSpPr>
        <p:grpSpPr>
          <a:xfrm>
            <a:off x="214282" y="4714884"/>
            <a:ext cx="8732929" cy="1976426"/>
            <a:chOff x="214282" y="4714884"/>
            <a:chExt cx="8732929" cy="1976426"/>
          </a:xfrm>
        </p:grpSpPr>
        <p:pic>
          <p:nvPicPr>
            <p:cNvPr id="12334" name="Picture 46" descr="http://ekladata.com/QTRT3aB5AQcp04U0zMWs8HGBinE.png"/>
            <p:cNvPicPr>
              <a:picLocks noChangeAspect="1" noChangeArrowheads="1"/>
            </p:cNvPicPr>
            <p:nvPr userDrawn="1"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>
              <a:off x="4572000" y="4714884"/>
              <a:ext cx="4375211" cy="1976426"/>
            </a:xfrm>
            <a:prstGeom prst="rect">
              <a:avLst/>
            </a:prstGeom>
            <a:noFill/>
          </p:spPr>
        </p:pic>
        <p:pic>
          <p:nvPicPr>
            <p:cNvPr id="42" name="Picture 46" descr="http://ekladata.com/QTRT3aB5AQcp04U0zMWs8HGBinE.png"/>
            <p:cNvPicPr>
              <a:picLocks noChangeAspect="1" noChangeArrowheads="1"/>
            </p:cNvPicPr>
            <p:nvPr userDrawn="1"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14282" y="4973936"/>
              <a:ext cx="4429156" cy="1655488"/>
            </a:xfrm>
            <a:prstGeom prst="rect">
              <a:avLst/>
            </a:prstGeom>
            <a:noFill/>
          </p:spPr>
        </p:pic>
      </p:grpSp>
      <p:pic>
        <p:nvPicPr>
          <p:cNvPr id="12332" name="Picture 44" descr="http://img1.liveinternet.ru/images/attach/c/7/98/254/98254457_large_0_66196_55b3dd85_XL.png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214282" y="3714752"/>
            <a:ext cx="2928958" cy="2928958"/>
          </a:xfrm>
          <a:prstGeom prst="rect">
            <a:avLst/>
          </a:prstGeom>
          <a:noFill/>
        </p:spPr>
      </p:pic>
      <p:pic>
        <p:nvPicPr>
          <p:cNvPr id="11" name="Picture 8" descr=" 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21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i014.radikal.ru/0808/8d/ce23009df649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877" y="823614"/>
            <a:ext cx="8358246" cy="5177154"/>
          </a:xfrm>
          <a:prstGeom prst="rect">
            <a:avLst/>
          </a:prstGeom>
          <a:noFill/>
        </p:spPr>
      </p:pic>
      <p:pic>
        <p:nvPicPr>
          <p:cNvPr id="11" name="Picture 4" descr="http://opengameart.org/sites/default/files/chain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9049" y="0"/>
            <a:ext cx="376803" cy="823614"/>
          </a:xfrm>
          <a:prstGeom prst="rect">
            <a:avLst/>
          </a:prstGeom>
          <a:noFill/>
        </p:spPr>
      </p:pic>
      <p:pic>
        <p:nvPicPr>
          <p:cNvPr id="12" name="Picture 4" descr="http://opengameart.org/sites/default/files/chain.png"/>
          <p:cNvPicPr>
            <a:picLocks noChangeAspect="1" noChangeArrowheads="1"/>
          </p:cNvPicPr>
          <p:nvPr userDrawn="1"/>
        </p:nvPicPr>
        <p:blipFill>
          <a:blip r:embed="rId4" cstate="email"/>
          <a:srcRect r="-146"/>
          <a:stretch>
            <a:fillRect/>
          </a:stretch>
        </p:blipFill>
        <p:spPr bwMode="auto">
          <a:xfrm>
            <a:off x="7516046" y="0"/>
            <a:ext cx="413540" cy="823614"/>
          </a:xfrm>
          <a:prstGeom prst="rect">
            <a:avLst/>
          </a:prstGeom>
          <a:noFill/>
        </p:spPr>
      </p:pic>
      <p:pic>
        <p:nvPicPr>
          <p:cNvPr id="13" name="Picture 2" descr="http://img-fotki.yandex.ru/get/5208/flashtuchka.2c5/0_6ace3_d723c85d_XL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14282" y="0"/>
            <a:ext cx="8715436" cy="142873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5" name="Picture 12" descr="http://files.kabobo.ru/tw_files2/urls_3455/12/d-11209/11209_html_748f1f66.png"/>
          <p:cNvPicPr>
            <a:picLocks noChangeAspect="1" noChangeArrowheads="1"/>
          </p:cNvPicPr>
          <p:nvPr userDrawn="1"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 rot="992836" flipH="1">
            <a:off x="6095638" y="222025"/>
            <a:ext cx="2837724" cy="1891816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 userDrawn="1"/>
        </p:nvGrpSpPr>
        <p:grpSpPr>
          <a:xfrm>
            <a:off x="214282" y="4714884"/>
            <a:ext cx="8732929" cy="1976426"/>
            <a:chOff x="214282" y="4714884"/>
            <a:chExt cx="8732929" cy="1976426"/>
          </a:xfrm>
        </p:grpSpPr>
        <p:pic>
          <p:nvPicPr>
            <p:cNvPr id="17" name="Picture 46" descr="http://ekladata.com/QTRT3aB5AQcp04U0zMWs8HGBinE.png"/>
            <p:cNvPicPr>
              <a:picLocks noChangeAspect="1" noChangeArrowheads="1"/>
            </p:cNvPicPr>
            <p:nvPr userDrawn="1"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4572000" y="4714884"/>
              <a:ext cx="4375211" cy="1976426"/>
            </a:xfrm>
            <a:prstGeom prst="rect">
              <a:avLst/>
            </a:prstGeom>
            <a:noFill/>
          </p:spPr>
        </p:pic>
        <p:pic>
          <p:nvPicPr>
            <p:cNvPr id="18" name="Picture 46" descr="http://ekladata.com/QTRT3aB5AQcp04U0zMWs8HGBinE.png"/>
            <p:cNvPicPr>
              <a:picLocks noChangeAspect="1" noChangeArrowheads="1"/>
            </p:cNvPicPr>
            <p:nvPr userDrawn="1"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14282" y="4973936"/>
              <a:ext cx="4429156" cy="1655488"/>
            </a:xfrm>
            <a:prstGeom prst="rect">
              <a:avLst/>
            </a:prstGeom>
            <a:noFill/>
          </p:spPr>
        </p:pic>
      </p:grpSp>
      <p:pic>
        <p:nvPicPr>
          <p:cNvPr id="14" name="Picture 8" descr=" 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21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http://i014.radikal.ru/0808/8d/ce23009df649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14356"/>
            <a:ext cx="8358246" cy="5177154"/>
          </a:xfrm>
          <a:prstGeom prst="rect">
            <a:avLst/>
          </a:prstGeom>
          <a:noFill/>
        </p:spPr>
      </p:pic>
      <p:pic>
        <p:nvPicPr>
          <p:cNvPr id="16" name="Picture 4" descr="http://opengameart.org/sites/default/files/chain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4768" y="0"/>
            <a:ext cx="341084" cy="680738"/>
          </a:xfrm>
          <a:prstGeom prst="rect">
            <a:avLst/>
          </a:prstGeom>
          <a:noFill/>
        </p:spPr>
      </p:pic>
      <p:pic>
        <p:nvPicPr>
          <p:cNvPr id="17" name="Picture 4" descr="http://opengameart.org/sites/default/files/chain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1765" y="0"/>
            <a:ext cx="377821" cy="680738"/>
          </a:xfrm>
          <a:prstGeom prst="rect">
            <a:avLst/>
          </a:prstGeom>
          <a:noFill/>
        </p:spPr>
      </p:pic>
      <p:pic>
        <p:nvPicPr>
          <p:cNvPr id="13" name="Picture 2" descr="http://img-fotki.yandex.ru/get/5208/flashtuchka.2c5/0_6ace3_d723c85d_XL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14282" y="0"/>
            <a:ext cx="8715436" cy="142873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" name="Picture 8" descr=" 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21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3" name="Picture 2" descr="http://img-fotki.yandex.ru/get/5208/flashtuchka.2c5/0_6ace3_d723c85d_XL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286388"/>
            <a:ext cx="8715436" cy="1381892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8" name="Picture 44" descr="http://img1.liveinternet.ru/images/attach/c/7/98/254/98254457_large_0_66196_55b3dd85_XL.png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00826" y="4214818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392877" y="214290"/>
            <a:ext cx="8358246" cy="6286544"/>
            <a:chOff x="1785918" y="1142984"/>
            <a:chExt cx="5783893" cy="4857784"/>
          </a:xfrm>
        </p:grpSpPr>
        <p:pic>
          <p:nvPicPr>
            <p:cNvPr id="9" name="Picture 10" descr="http://i014.radikal.ru/0808/8d/ce23009df649.png"/>
            <p:cNvPicPr>
              <a:picLocks noChangeAspect="1" noChangeArrowheads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85918" y="2000240"/>
              <a:ext cx="5783893" cy="4000528"/>
            </a:xfrm>
            <a:prstGeom prst="rect">
              <a:avLst/>
            </a:prstGeom>
            <a:noFill/>
          </p:spPr>
        </p:pic>
        <p:pic>
          <p:nvPicPr>
            <p:cNvPr id="10" name="Picture 4" descr="http://opengameart.org/sites/default/files/chain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143108" y="1142984"/>
              <a:ext cx="285752" cy="857256"/>
            </a:xfrm>
            <a:prstGeom prst="rect">
              <a:avLst/>
            </a:prstGeom>
            <a:noFill/>
          </p:spPr>
        </p:pic>
        <p:pic>
          <p:nvPicPr>
            <p:cNvPr id="11" name="Picture 4" descr="http://opengameart.org/sites/default/files/chain.png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6715140" y="1142984"/>
              <a:ext cx="285752" cy="857256"/>
            </a:xfrm>
            <a:prstGeom prst="rect">
              <a:avLst/>
            </a:prstGeom>
            <a:noFill/>
          </p:spPr>
        </p:pic>
      </p:grpSp>
      <p:pic>
        <p:nvPicPr>
          <p:cNvPr id="12" name="Picture 2" descr="http://img-fotki.yandex.ru/get/5208/flashtuchka.2c5/0_6ace3_d723c85d_XL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14282" y="0"/>
            <a:ext cx="8715436" cy="142873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3" name="Picture 8" descr=" 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21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28596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74F5A37-7A5D-4374-B749-1D7BF30B1026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51A14-B973-4B05-9803-F27685192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 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1785927"/>
            <a:ext cx="5593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Segoe Print" pitchFamily="2" charset="0"/>
                <a:ea typeface="Times New Roman"/>
              </a:rPr>
              <a:t>«Использование игровых упражнений и дидактических игр при подготовке к обучению грамоте»</a:t>
            </a:r>
            <a:endParaRPr lang="ru-RU" sz="3200" b="1" dirty="0">
              <a:ln w="28575">
                <a:solidFill>
                  <a:srgbClr val="00CCFF"/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44291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Нина Николаевна Ковалева, воспитатель ВКК, МБДОУ №1 «Росинка»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User\Desktop\Мастер класс для педагогов\фото\J8Dw29N4Ry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3714752"/>
            <a:ext cx="2643174" cy="1982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43240" y="1214422"/>
            <a:ext cx="3795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При обучении чтению</a:t>
            </a:r>
            <a:r>
              <a:rPr lang="ru-RU" sz="2800" i="1" dirty="0" smtClean="0"/>
              <a:t> </a:t>
            </a:r>
            <a:endParaRPr lang="ru-RU" sz="2800" i="1" dirty="0"/>
          </a:p>
        </p:txBody>
      </p:sp>
      <p:pic>
        <p:nvPicPr>
          <p:cNvPr id="6" name="Picture 2" descr="https://sun9-84.userapi.com/impg/1ZXvNwYivkarUiTOdT_-qCiP2dBfwIIVdgOl4A/5qfpLBLTHns.jpg?size=810x1080&amp;quality=95&amp;sign=dbfc5a3b20017e0a1570cfa6fd2e3fcc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1428736"/>
            <a:ext cx="1809719" cy="2412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57224" y="1643050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«Найди и прочитай» или «Собери гусеницу»; 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«Подбери картинки к словам»;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«Составь слово к картинке»;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«Составь слово по первым буквам названий картинок»;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«Расшифруй слово»;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«Круги Луллия».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User\Desktop\Мастер класс для педагогов\фото\m42a72PlH6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643050"/>
            <a:ext cx="135732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User\Desktop\Мастер класс для педагогов\фото\ouUJvxDkWA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161103" y="3411137"/>
            <a:ext cx="2714612" cy="2035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C:\Users\User\Desktop\Мастер класс для педагогов\фото\nfDnbNhJ1b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3286124"/>
            <a:ext cx="204536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i.pinimg.com/736x/5b/7a/71/5b7a71d4711987d1c19fea423aff80d3--rubrics-albu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143512"/>
            <a:ext cx="936104" cy="936104"/>
          </a:xfrm>
          <a:prstGeom prst="rect">
            <a:avLst/>
          </a:prstGeom>
          <a:noFill/>
        </p:spPr>
      </p:pic>
      <p:pic>
        <p:nvPicPr>
          <p:cNvPr id="2058" name="Picture 10" descr="https://i.pinimg.com/736x/fb/e8/c9/fbe8c98af51be15ce96b3bd010256de2--rubric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5143512"/>
            <a:ext cx="936104" cy="9361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1785926"/>
            <a:ext cx="5269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Когда дети начинают читать </a:t>
            </a:r>
            <a:endParaRPr lang="ru-RU" sz="28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21455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«Составь предложение»;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«Составь предложение по схеме» и пр.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User\Desktop\Мастер класс для педагогов\фото\E5xTQltqBg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000372"/>
            <a:ext cx="301262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C:\Users\User\Desktop\Мастер класс для педагогов\фото\ph2WMxbPS7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2" y="2786058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9" descr="http://tapenik.ru/dizain_alfavit/alf_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5072074"/>
            <a:ext cx="1152128" cy="1152128"/>
          </a:xfrm>
          <a:prstGeom prst="rect">
            <a:avLst/>
          </a:prstGeom>
          <a:noFill/>
        </p:spPr>
      </p:pic>
      <p:pic>
        <p:nvPicPr>
          <p:cNvPr id="12" name="Picture 5" descr="http://baby-news.net/images/paint3/4106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00892" y="1785926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2276872"/>
            <a:ext cx="57606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28575">
                  <a:solidFill>
                    <a:srgbClr val="00CCFF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  <a:endParaRPr lang="ru-RU" sz="6000" b="1" dirty="0">
              <a:ln w="28575">
                <a:solidFill>
                  <a:srgbClr val="00CCFF"/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28662" y="1500174"/>
            <a:ext cx="707236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Грамота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базовые правила чтения и написания текстов на определенном языке.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детей к обучению грамоте - это целенаправленный, систематический процесс по подготовке к овладению письмом и чтением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грамоте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овладение умением читать и писать тексты, излагать свои мысли в письменной форме, понимать при чтении не только значение отдельных слов и предложений, но и смысл текста, т. е. овладение письменной речью. Обучающийся грамоте учится переводить звуки речи в буквы, т. е. писать, и воссоздавать по буквам звуки, т. е. читать.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57224" y="1214422"/>
            <a:ext cx="700092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компоненты, которые входят в процесс обучения грамоте: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Сформированность звуковой стороны речи, т. е. ребенок должен владеть правильным, чётким произношением звуков всех фонематических групп (свистящих, шипящих, соноров);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Полная сформированность фонематических процессов, т. е. умение слышать, различать и дифференцировать звуки родного языка;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Готовность к звукобуквенному анализу и синтезу звукового состава речи, т. е. выделять гласные и согласные звуки из состава слова; Знакомство детей с терминами: "звук", "слог", "слово", "предложение", звуки гласные, согласные, твердые, мягкие, глухие, звонкие. Формировать умение работать со схемой слова, предложения, разрезной азбукой и владеть навыками послогового чтения.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https://i.pinimg.com/originals/e6/b8/1a/e6b81a01a0c8901cc15c9bd93056542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4929198"/>
            <a:ext cx="1085250" cy="1085250"/>
          </a:xfrm>
          <a:prstGeom prst="rect">
            <a:avLst/>
          </a:prstGeom>
          <a:noFill/>
        </p:spPr>
      </p:pic>
      <p:pic>
        <p:nvPicPr>
          <p:cNvPr id="41993" name="Picture 9" descr="https://i.pinimg.com/originals/73/1c/3e/731c3e39dd6b2417dcafc7bd825c8ea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5000636"/>
            <a:ext cx="1085820" cy="1085820"/>
          </a:xfrm>
          <a:prstGeom prst="rect">
            <a:avLst/>
          </a:prstGeom>
          <a:noFill/>
        </p:spPr>
      </p:pic>
      <p:pic>
        <p:nvPicPr>
          <p:cNvPr id="7" name="Picture 5" descr="http://co8tula.ru/upload/iblock/aac/aac1d81bbcf2bc6dbc210315c70a96d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5143512"/>
            <a:ext cx="1012672" cy="10126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1643050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Игры на этапе выделения звука из ряда звуков, слогов, слов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500306"/>
            <a:ext cx="359803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b="1" i="1" dirty="0" smtClean="0"/>
              <a:t>«Поймай комара»</a:t>
            </a:r>
            <a:r>
              <a:rPr lang="ru-RU" dirty="0" smtClean="0"/>
              <a:t> ;</a:t>
            </a:r>
          </a:p>
          <a:p>
            <a:pPr>
              <a:buFontTx/>
              <a:buChar char="-"/>
            </a:pPr>
            <a:r>
              <a:rPr lang="ru-RU" b="1" i="1" dirty="0" smtClean="0"/>
              <a:t>«Поймай жука»;</a:t>
            </a:r>
          </a:p>
          <a:p>
            <a:pPr>
              <a:buFontTx/>
              <a:buChar char="-"/>
            </a:pPr>
            <a:r>
              <a:rPr lang="ru-RU" b="1" i="1" dirty="0" smtClean="0"/>
              <a:t>«Составь поезд»;</a:t>
            </a:r>
          </a:p>
          <a:p>
            <a:pPr>
              <a:buFontTx/>
              <a:buChar char="-"/>
            </a:pPr>
            <a:r>
              <a:rPr lang="ru-RU" b="1" i="1" dirty="0" smtClean="0"/>
              <a:t>«Рассели слова по домам»;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b="1" i="1" dirty="0" smtClean="0"/>
              <a:t>«Кто в каком вагоне поедет?»;</a:t>
            </a:r>
          </a:p>
          <a:p>
            <a:pPr>
              <a:buFontTx/>
              <a:buChar char="-"/>
            </a:pPr>
            <a:r>
              <a:rPr lang="ru-RU" b="1" i="1" dirty="0" smtClean="0"/>
              <a:t> «Четвертый лишний». </a:t>
            </a:r>
            <a:endParaRPr lang="ru-RU" b="1" i="1" dirty="0"/>
          </a:p>
        </p:txBody>
      </p:sp>
      <p:pic>
        <p:nvPicPr>
          <p:cNvPr id="24579" name="Picture 3" descr="C:\Users\User\Desktop\Мастер класс для педагогов\фото\76d09NsOPB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3600725"/>
            <a:ext cx="2796265" cy="1129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C:\Users\User\Desktop\Мастер класс для педагогов\фото\5mSvWKdIfJw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72132" y="2214554"/>
            <a:ext cx="2790662" cy="1201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5" descr="C:\Users\User\Desktop\Мастер класс для педагогов\фото\-uzed5iBWK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3929066"/>
            <a:ext cx="1625197" cy="2166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7" descr="https://sun9-84.userapi.com/impg/1hNzin6NGwl5U7jRXacDcIaErq7UpbJL-bA8RQ/MVWh3wYAX3k.jpg?size=810x1080&amp;quality=95&amp;sign=3a7b6fc78daef05e26e8440cc588ca9a&amp;type=album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200000">
            <a:off x="1427205" y="4216341"/>
            <a:ext cx="1655750" cy="1938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User\Desktop\Мастер класс для педагогов\фото\eqP_zDaoiL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035826"/>
            <a:ext cx="3952902" cy="2964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User\Desktop\Мастер класс для педагогов\фото\J4KV5Sl5BU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071546"/>
            <a:ext cx="273248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User\Desktop\Мастер класс для педагогов\фото\5tbooVpyBs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990350" y="3867378"/>
            <a:ext cx="1718534" cy="1984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Users\User\Desktop\Мастер класс для педагогов\фото\a1eeMu-iTM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857628"/>
            <a:ext cx="2705985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1214422"/>
            <a:ext cx="4404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Для запоминания букв </a:t>
            </a:r>
            <a:endParaRPr lang="ru-RU" sz="2800" b="1" i="1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1714488"/>
            <a:ext cx="53578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«Тело – буква»;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«Угадай букву»;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«Из какой буквы получился узор?»;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«Разрезные картинки -буквы»;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«Пройди по дорожке»;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«Выложи букву»;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«Дорисуй букву».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AutoShape 3" descr="C:\Users\User\Desktop\%D0%9C%D0%B0%D1%81%D1%82%D0%B5%D1%80 %D0%BA%D0%BB%D0%B0%D1%81%D1%81 %D0%B4%D0%BB%D1%8F %D0%BF%D0%B5%D0%B4%D0%B0%D0%B3%D0%BE%D0%B3%D0%BE%D0%B2\%D1%84%D0%BE%D1%82%D0%BE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C:\Users\User\Desktop\Мастер класс для педагогов\фото\Простые-упражнения-на-буквы-для-увеличения-скорости-чтения-и-изучения-букв-12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1785926"/>
            <a:ext cx="1531294" cy="2206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User\Desktop\Мастер класс для педагогов\фото\i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714488"/>
            <a:ext cx="2003333" cy="2559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7" descr="https://i.pinimg.com/originals/b6/4e/17/b64e179c51742560d168178d7a5e854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4000504"/>
            <a:ext cx="1576883" cy="1116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7" name="Picture 9" descr="https://sun9-76.userapi.com/impg/6pD18I26gInxn2kHv3lLQBPQIWb0KHyUvJtwyA/JKskXF8YZH0.jpg?size=810x1080&amp;quality=95&amp;sign=eab330b1c76ede8d43d4dbd0df1689ea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4881927" y="3904892"/>
            <a:ext cx="1430920" cy="1907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9" name="Picture 11" descr="https://sun9-12.userapi.com/impg/9bwHZclH9KuZ9XBezPYPxA7FDsngRNdvDt1KHA/lGhweJiZFCI.jpg?size=810x1080&amp;quality=95&amp;sign=852025e28996229bec4a35634d3bba91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43174" y="2857496"/>
            <a:ext cx="2012941" cy="2683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C:\Users\User\Desktop\Мастер класс для педагогов\фото\i (2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7224" y="3214686"/>
            <a:ext cx="1821651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34076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Игра «Найди и подчеркни»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этой игры потребуется любой текст с крупным шрифтом.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Предложите ребенку, внимательно просматривая текст, находить и подчеркивать нужную букву. Не забывайте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спрашивать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какую букву он ищет? Букву можно обводить в кружок или зачеркивать и др. При успешном выполнении подобных заданий можно предложить одновременно искать две буквы и их выделять любым способом. Задание полезно на всех этапах обучения (даже для читающих детей, так как тренирует еще и внимательность).</a:t>
            </a:r>
          </a:p>
        </p:txBody>
      </p:sp>
      <p:pic>
        <p:nvPicPr>
          <p:cNvPr id="3" name="Рисунок 2" descr="zagadki-pro-bukvu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1124744"/>
            <a:ext cx="1567870" cy="1578302"/>
          </a:xfrm>
          <a:prstGeom prst="rect">
            <a:avLst/>
          </a:prstGeom>
        </p:spPr>
      </p:pic>
      <p:pic>
        <p:nvPicPr>
          <p:cNvPr id="4" name="Рисунок 3" descr="0_a2452_42e01411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3645024"/>
            <a:ext cx="1651614" cy="1651614"/>
          </a:xfrm>
          <a:prstGeom prst="rect">
            <a:avLst/>
          </a:prstGeom>
        </p:spPr>
      </p:pic>
      <p:pic>
        <p:nvPicPr>
          <p:cNvPr id="5" name="Рисунок 4" descr="D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04248" y="1340768"/>
            <a:ext cx="1436160" cy="143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s://img2.pngindir.com/20180424/udw/kisspng-sound-human-voice-tongue-speech-language-pathology-badge-5adf1cb3873838.36660263152457131555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30" y="1714488"/>
            <a:ext cx="1296144" cy="1296144"/>
          </a:xfrm>
          <a:prstGeom prst="rect">
            <a:avLst/>
          </a:prstGeom>
          <a:noFill/>
        </p:spPr>
      </p:pic>
      <p:pic>
        <p:nvPicPr>
          <p:cNvPr id="6" name="Picture 7" descr="https://yt3.ggpht.com/a/AGF-l7_8ydb_PfW7c8lbuc6f6lhK55voJUn1lokdPQ=s900-c-k-c0xffffffff-no-rj-m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3143248"/>
            <a:ext cx="1296144" cy="129614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2214554"/>
            <a:ext cx="67866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«Позовем звуки домой»;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«Подбери схему к картинке»;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«Подбери картинку к схеме»;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«Светофор»;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«Подружи звуковиков»;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«Колокольчики».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785926"/>
            <a:ext cx="4247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Звуковой анализ и синтез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User\Desktop\Мастер класс для педагогов\фото\OflFg82fRx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572008"/>
            <a:ext cx="3571900" cy="145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C:\Users\User\Desktop\Мастер класс для педагогов\фото\5mSvWKdIfJ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2643182"/>
            <a:ext cx="3214710" cy="157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User\Desktop\Мастер класс для педагогов\фото\_WzKuwx6Ci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786" y="3786190"/>
            <a:ext cx="2089899" cy="2357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C:\Users\User\Desktop\Мастер класс для педагогов\фото\a1eeMu-iTM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4572008"/>
            <a:ext cx="2277357" cy="150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71736" y="1142984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Начинаем складывать слоги</a:t>
            </a:r>
            <a:r>
              <a:rPr lang="ru-RU" sz="2800" i="1" dirty="0" smtClean="0"/>
              <a:t> </a:t>
            </a:r>
            <a:endParaRPr lang="ru-RU" sz="28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571612"/>
            <a:ext cx="2777555" cy="1877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«Почта»; 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«Закончи слово»; 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«Кто в каком домике живет?»;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«Найди слог»; 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«Собери гусеницу»;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«Сложи картинку» и т. д.</a:t>
            </a:r>
          </a:p>
          <a:p>
            <a:pPr>
              <a:buFontTx/>
              <a:buChar char="-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1508" name="Picture 4" descr="https://sun9-27.userapi.com/impg/KoL3BRvpMsGgfa8C7L-E6RYosNKehBhDVwH8xg/yMlhN3eWKLA.jpg?size=608x1080&amp;quality=95&amp;sign=4cff9dcb98bd783ddd1e08294b181dbd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4197620" y="874422"/>
            <a:ext cx="3463404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s://sun9-78.userapi.com/impg/XegE9Iu-dRzTfpOYKSBagsHL2X2iDd9e0ZemEQ/-tKouREHFuc.jpg?size=1280x720&amp;quality=95&amp;sign=99b4f85ea7deb9c0eda364d480fd049c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896401" y="3246949"/>
            <a:ext cx="263629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446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Пользователь</cp:lastModifiedBy>
  <cp:revision>72</cp:revision>
  <dcterms:created xsi:type="dcterms:W3CDTF">2015-07-20T16:27:27Z</dcterms:created>
  <dcterms:modified xsi:type="dcterms:W3CDTF">2022-11-18T11:45:42Z</dcterms:modified>
</cp:coreProperties>
</file>