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3"/>
    <p:sldMasterId id="2147483716" r:id="rId4"/>
  </p:sldMasterIdLst>
  <p:notesMasterIdLst>
    <p:notesMasterId r:id="rId17"/>
  </p:notesMasterIdLst>
  <p:handoutMasterIdLst>
    <p:handoutMasterId r:id="rId18"/>
  </p:handoutMasterIdLst>
  <p:sldIdLst>
    <p:sldId id="340" r:id="rId5"/>
    <p:sldId id="345" r:id="rId6"/>
    <p:sldId id="347" r:id="rId7"/>
    <p:sldId id="348" r:id="rId8"/>
    <p:sldId id="349" r:id="rId9"/>
    <p:sldId id="350" r:id="rId10"/>
    <p:sldId id="351" r:id="rId11"/>
    <p:sldId id="352" r:id="rId12"/>
    <p:sldId id="353" r:id="rId13"/>
    <p:sldId id="354" r:id="rId14"/>
    <p:sldId id="355" r:id="rId15"/>
    <p:sldId id="267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1" autoAdjust="0"/>
    <p:restoredTop sz="94715" autoAdjust="0"/>
  </p:normalViewPr>
  <p:slideViewPr>
    <p:cSldViewPr snapToGrid="0">
      <p:cViewPr varScale="1">
        <p:scale>
          <a:sx n="57" d="100"/>
          <a:sy n="57" d="100"/>
        </p:scale>
        <p:origin x="-1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1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5A5608-BE9D-4F64-80F1-A57806748422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711ACF-5F3E-486B-B381-0F1ED2FDC8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26018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3D8B04BB-28B6-4670-BF91-03AD5DF33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6160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9C8CA6-F60A-4D7B-9C59-B0C16B55B090}" type="slidenum">
              <a:rPr lang="ru-RU"/>
              <a:pPr/>
              <a:t>1</a:t>
            </a:fld>
            <a:endParaRPr lang="ru-RU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119063" indent="-119063" eaLnBrk="1" hangingPunct="1"/>
            <a:r>
              <a:rPr lang="ru-RU" smtClean="0"/>
              <a:t>[</a:t>
            </a:r>
            <a:r>
              <a:rPr lang="ru-RU" b="1" smtClean="0"/>
              <a:t>Примечания для инструктора</a:t>
            </a:r>
            <a:r>
              <a:rPr lang="ru-RU" smtClean="0"/>
              <a:t>. </a:t>
            </a:r>
          </a:p>
          <a:p>
            <a:pPr marL="119063" indent="-119063" eaLnBrk="1" hangingPunct="1">
              <a:buFontTx/>
              <a:buChar char="•"/>
            </a:pPr>
            <a:r>
              <a:rPr lang="ru-RU" smtClean="0"/>
              <a:t>Дополнительные сведения о настройке этого шаблона см. на самом последнем слайде. Кроме того, на некоторых слайдах в области заметок имеются дополнительные материалы к занятиям.</a:t>
            </a:r>
          </a:p>
          <a:p>
            <a:pPr marL="119063" indent="-119063" eaLnBrk="1" hangingPunct="1">
              <a:buFontTx/>
              <a:buChar char="•"/>
            </a:pPr>
            <a:r>
              <a:rPr lang="ru-RU" b="1" smtClean="0"/>
              <a:t>Анимация Adobe Flash</a:t>
            </a:r>
            <a:r>
              <a:rPr lang="ru-RU" smtClean="0"/>
              <a:t>. Этот шаблон содержит анимацию Flash. Она будет воспроизводиться в PowerPoint 2000 и более поздних версиях. Однако если потребуется сохранить этот шаблон в PowerPoint 2007, сохраните его в формате старой версии PowerPoint: </a:t>
            </a:r>
            <a:r>
              <a:rPr lang="ru-RU" b="1" smtClean="0"/>
              <a:t>Презентация PowerPoint 97-2003 (*.ppt) </a:t>
            </a:r>
            <a:r>
              <a:rPr lang="ru-RU" smtClean="0"/>
              <a:t>или </a:t>
            </a:r>
            <a:r>
              <a:rPr lang="ru-RU" b="1" smtClean="0"/>
              <a:t>Шаблон PowerPoint 97-2003 (*.pot)</a:t>
            </a:r>
            <a:r>
              <a:rPr lang="ru-RU" smtClean="0"/>
              <a:t>.</a:t>
            </a:r>
            <a:r>
              <a:rPr lang="ru-RU" b="1" smtClean="0"/>
              <a:t> </a:t>
            </a:r>
            <a:r>
              <a:rPr lang="ru-RU" smtClean="0"/>
              <a:t>(Эти типы файлов доступны в диалоговом окне </a:t>
            </a:r>
            <a:r>
              <a:rPr lang="ru-RU" b="1" smtClean="0"/>
              <a:t>Сохранить как</a:t>
            </a:r>
            <a:r>
              <a:rPr lang="ru-RU" smtClean="0"/>
              <a:t> в поле </a:t>
            </a:r>
            <a:r>
              <a:rPr lang="ru-RU" b="1" smtClean="0"/>
              <a:t>Тип файла</a:t>
            </a:r>
            <a:r>
              <a:rPr lang="ru-RU" smtClean="0"/>
              <a:t>.) </a:t>
            </a:r>
            <a:br>
              <a:rPr lang="ru-RU" smtClean="0"/>
            </a:br>
            <a:r>
              <a:rPr lang="ru-RU" b="1" smtClean="0"/>
              <a:t>Предупреждение</a:t>
            </a:r>
            <a:r>
              <a:rPr lang="ru-RU" smtClean="0"/>
              <a:t>. При сохранении файла в формате PowerPoint 2007, таком как </a:t>
            </a:r>
            <a:r>
              <a:rPr lang="ru-RU" b="1" smtClean="0"/>
              <a:t>Презентация PowerPoint (*.pptx)</a:t>
            </a:r>
            <a:r>
              <a:rPr lang="ru-RU" smtClean="0"/>
              <a:t> или </a:t>
            </a:r>
            <a:r>
              <a:rPr lang="ru-RU" b="1" smtClean="0"/>
              <a:t>Шаблон PowerPoint (*.potx)</a:t>
            </a:r>
            <a:r>
              <a:rPr lang="ru-RU" smtClean="0"/>
              <a:t>, анимация не сохраняется.</a:t>
            </a:r>
            <a:endParaRPr lang="ru-RU" b="1" smtClean="0"/>
          </a:p>
          <a:p>
            <a:pPr marL="119063" indent="-119063" eaLnBrk="1" hangingPunct="1">
              <a:buFontTx/>
              <a:buChar char="•"/>
            </a:pPr>
            <a:r>
              <a:rPr lang="ru-RU" b="1" smtClean="0"/>
              <a:t>Кроме того</a:t>
            </a:r>
            <a:r>
              <a:rPr lang="ru-RU" smtClean="0"/>
              <a:t>, поскольку эта презентация содержит анимацию Flash, при сохранении шаблона может выводиться предупреждающее сообщение, касающееся личных сведений. Если такие сведения не добавлены в свойства самого файла Flash, это предупреждение не относится к данной презентации. Нажмите кнопку </a:t>
            </a:r>
            <a:r>
              <a:rPr lang="ru-RU" b="1" smtClean="0"/>
              <a:t>ОК</a:t>
            </a:r>
            <a:r>
              <a:rPr lang="ru-RU" smtClean="0"/>
              <a:t> в окне сообщения.]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9BF565-82ED-467E-8C00-92B00630F458}" type="slidenum">
              <a:rPr lang="ru-RU"/>
              <a:pPr/>
              <a:t>10</a:t>
            </a:fld>
            <a:endParaRPr lang="ru-RU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Если были добавлены либо изменены названия глав и заголовки, выберите пункт </a:t>
            </a:r>
            <a:r>
              <a:rPr lang="ru-RU" b="1" smtClean="0"/>
              <a:t>обновить целиком</a:t>
            </a:r>
            <a:r>
              <a:rPr lang="ru-RU" smtClean="0"/>
              <a:t>. 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EFF762-068B-4B6C-B951-3B12B8181E02}" type="slidenum">
              <a:rPr lang="ru-RU"/>
              <a:pPr/>
              <a:t>11</a:t>
            </a:fld>
            <a:endParaRPr lang="ru-RU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b="1" smtClean="0"/>
              <a:t>Примечание</a:t>
            </a:r>
            <a:r>
              <a:rPr lang="ru-RU" smtClean="0"/>
              <a:t>. Рекомендуется обновлять оглавление перед печатью или рассылкой документа. Это позволит включить в него изменения, внесенные в последнюю минуту.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21CE57-F240-454C-8E12-EE9CB4234471}" type="slidenum">
              <a:rPr lang="ru-RU"/>
              <a:pPr/>
              <a:t>12</a:t>
            </a:fld>
            <a:endParaRPr lang="ru-RU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dirty="0" smtClean="0"/>
              <a:t>Эти возможности выходят за рамки данного курса, но дополнительные сведения о них можно найти на </a:t>
            </a:r>
            <a:r>
              <a:rPr lang="ru-RU" dirty="0" err="1" smtClean="0"/>
              <a:t>веб-сайте</a:t>
            </a:r>
            <a:r>
              <a:rPr lang="ru-RU" dirty="0" smtClean="0"/>
              <a:t> </a:t>
            </a:r>
            <a:r>
              <a:rPr lang="ru-RU" dirty="0" err="1" smtClean="0"/>
              <a:t>Office</a:t>
            </a:r>
            <a:r>
              <a:rPr lang="ru-RU" dirty="0" smtClean="0"/>
              <a:t> </a:t>
            </a:r>
            <a:r>
              <a:rPr lang="ru-RU" dirty="0" err="1" smtClean="0"/>
              <a:t>Online</a:t>
            </a:r>
            <a:r>
              <a:rPr lang="ru-RU" dirty="0" smtClean="0"/>
              <a:t>.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F8EB23-CE35-4777-AF5E-8E451F33D1FB}" type="slidenum">
              <a:rPr lang="ru-RU"/>
              <a:pPr/>
              <a:t>2</a:t>
            </a:fld>
            <a:endParaRPr lang="ru-RU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В этом занятии показано, как это сделать.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82428D-2BC7-434E-8E90-7B4927DD0AFC}" type="slidenum">
              <a:rPr lang="ru-RU"/>
              <a:pPr/>
              <a:t>3</a:t>
            </a:fld>
            <a:endParaRPr lang="ru-RU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На этом слайде показаны основные этапы создания оглавления; этот процесс подробнее рассматривается на последующих слайдах. </a:t>
            </a:r>
          </a:p>
          <a:p>
            <a:pPr eaLnBrk="1" hangingPunct="1"/>
            <a:r>
              <a:rPr lang="ru-RU" b="1" smtClean="0"/>
              <a:t>Совет</a:t>
            </a:r>
            <a:r>
              <a:rPr lang="ru-RU" smtClean="0"/>
              <a:t>. Если для названий глав и заголовков уже использованы встроенные стили заголовков Word ("Заголовок 1", "Заголовок 2" и "Заголовок 3"), можно пропустить действие 1 и сразу перейти к действию 2. Чтобы проверить названия глав и заголовки, щелкните их и просмотрите группу </a:t>
            </a:r>
            <a:r>
              <a:rPr lang="ru-RU" b="1" smtClean="0"/>
              <a:t>Стили</a:t>
            </a:r>
            <a:r>
              <a:rPr lang="ru-RU" smtClean="0"/>
              <a:t> на вкладке </a:t>
            </a:r>
            <a:r>
              <a:rPr lang="ru-RU" b="1" smtClean="0"/>
              <a:t>Главная</a:t>
            </a:r>
            <a:r>
              <a:rPr lang="ru-RU" smtClean="0"/>
              <a:t>. Если для них заданы стили "Заголовок 1", "Заголовок 2" и "Заголовок 3", они уже настроены.</a:t>
            </a:r>
          </a:p>
          <a:p>
            <a:pPr eaLnBrk="1" hangingPunct="1"/>
            <a:r>
              <a:rPr lang="ru-RU" smtClean="0"/>
              <a:t>[</a:t>
            </a:r>
            <a:r>
              <a:rPr lang="ru-RU" b="1" smtClean="0"/>
              <a:t>Примечание для инструктора</a:t>
            </a:r>
            <a:r>
              <a:rPr lang="ru-RU" smtClean="0"/>
              <a:t>. Этот слайд идентичен предыдущему, но вместо анимации на нем представлено статичное изображение. Данный слайд следует использовать в случае проблем с воспроизведением анимации. Перед показом презентации удалите один из этих двух слайдов.]</a:t>
            </a:r>
            <a:endParaRPr lang="ru-RU" b="1" smtClean="0"/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DCB190-1CC4-4392-967A-031DD7D303BE}" type="slidenum">
              <a:rPr lang="ru-RU"/>
              <a:pPr/>
              <a:t>4</a:t>
            </a:fld>
            <a:endParaRPr lang="ru-RU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E61626-A142-4FD8-8483-AFF239A1308E}" type="slidenum">
              <a:rPr lang="ru-RU"/>
              <a:pPr/>
              <a:t>5</a:t>
            </a:fld>
            <a:endParaRPr lang="ru-RU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C98B02-E3D4-45DC-A1BE-8FD61DD9F223}" type="slidenum">
              <a:rPr lang="ru-RU"/>
              <a:pPr/>
              <a:t>6</a:t>
            </a:fld>
            <a:endParaRPr lang="ru-RU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Вы увидите эти иерархические уровни при создании оглавления в следующем действии.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B15B6F-1395-4C8D-85D7-EFE445420B40}" type="slidenum">
              <a:rPr lang="ru-RU"/>
              <a:pPr/>
              <a:t>7</a:t>
            </a:fld>
            <a:endParaRPr lang="ru-RU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3B76EF-3463-47BD-A702-43A2D594EABD}" type="slidenum">
              <a:rPr lang="ru-RU"/>
              <a:pPr/>
              <a:t>8</a:t>
            </a:fld>
            <a:endParaRPr lang="ru-RU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57B6DF-E6DE-4805-A42B-6C1D68B00D31}" type="slidenum">
              <a:rPr lang="ru-RU"/>
              <a:pPr/>
              <a:t>9</a:t>
            </a:fld>
            <a:endParaRPr lang="ru-RU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 sz="44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 sz="3200">
                <a:solidFill>
                  <a:srgbClr val="FF9900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8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00775"/>
            <a:ext cx="2895600" cy="476250"/>
          </a:xfrm>
        </p:spPr>
        <p:txBody>
          <a:bodyPr/>
          <a:lstStyle>
            <a:lvl1pPr>
              <a:defRPr sz="1800" dirty="0" smtClean="0"/>
            </a:lvl1pPr>
          </a:lstStyle>
          <a:p>
            <a:pPr>
              <a:defRPr/>
            </a:pPr>
            <a:r>
              <a:rPr lang="ru-RU"/>
              <a:t>Оглавление I. Создание автоматического оглавления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z="1800" smtClean="0"/>
            </a:lvl1pPr>
          </a:lstStyle>
          <a:p>
            <a:pPr>
              <a:defRPr/>
            </a:pPr>
            <a:fld id="{557614FE-8DB4-46FF-AAD0-6B87F1198F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Оглавление I. Создание автоматического оглавления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E4A0D-8307-451D-A0D7-71135505AC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0513" y="73025"/>
            <a:ext cx="214153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313" y="73025"/>
            <a:ext cx="6273800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Оглавление I. Создание автоматического оглавления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83AC5-7555-4AFF-8410-D1788B5F25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13" y="73025"/>
            <a:ext cx="8229600" cy="609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0838" y="914400"/>
            <a:ext cx="4138612" cy="5029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1850" y="914400"/>
            <a:ext cx="4140200" cy="5029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Оглавление I. Создание автоматического оглавления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4ACF6-C763-4078-88F8-CD456A5C6A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13" y="73025"/>
            <a:ext cx="8229600" cy="609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50838" y="914400"/>
            <a:ext cx="4138612" cy="5029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914400"/>
            <a:ext cx="4140200" cy="5029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Оглавление I. Создание автоматического оглавления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E6CB9B-9558-43D2-B351-41B4BEBEF6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Оглавление I. Создание автоматического оглавления</a:t>
            </a: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557614FE-8DB4-46FF-AAD0-6B87F1198F1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Оглавление I. Создание автоматического оглавления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pPr>
              <a:defRPr/>
            </a:pPr>
            <a:fld id="{6A3A3966-DFDE-4E95-BA76-475A3B8D507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Оглавление I. Создание автоматического оглавления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BEE18A30-E7F8-4492-8138-956B4234C15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Оглавление I. Создание автоматического оглавления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26F47C-2EBF-4FC6-9F1D-AA47D9CA17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pPr>
              <a:defRPr/>
            </a:pPr>
            <a:r>
              <a:rPr lang="ru-RU" smtClean="0"/>
              <a:t>Оглавление I. Создание автоматического оглавления</a:t>
            </a:r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5C74248C-153B-4C0C-B2E1-7C847B263B9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Оглавление I. Создание автоматического оглавления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pPr>
              <a:defRPr/>
            </a:pPr>
            <a:fld id="{357391E5-E2D4-4949-8FB5-EA5CAC7DF0D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Оглавление I. Создание автоматического оглавления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A3966-DFDE-4E95-BA76-475A3B8D50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Оглавление I. Создание автоматического оглавления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8904E45-D611-49FB-AE0B-BD4CCA5BA30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F7A8D4A4-0531-4003-9668-666088C0997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pPr>
              <a:defRPr/>
            </a:pPr>
            <a:r>
              <a:rPr lang="ru-RU" smtClean="0"/>
              <a:t>Оглавление I. Создание автоматического оглавления</a:t>
            </a: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pPr>
              <a:defRPr/>
            </a:pPr>
            <a:fld id="{90FD3378-518D-454B-8695-2BC67CB37E3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pPr>
              <a:defRPr/>
            </a:pPr>
            <a:r>
              <a:rPr lang="ru-RU" smtClean="0"/>
              <a:t>Оглавление I. Создание автоматического оглавления</a:t>
            </a:r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Оглавление I. Создание автоматического оглавления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5E4A0D-8307-451D-A0D7-71135505ACC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pPr>
              <a:defRPr/>
            </a:pPr>
            <a:fld id="{E7483AC5-7555-4AFF-8410-D1788B5F25F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Оглавление I. Создание автоматического оглавления</a:t>
            </a:r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13" y="73025"/>
            <a:ext cx="8229600" cy="609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0838" y="914400"/>
            <a:ext cx="4138612" cy="5029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1850" y="914400"/>
            <a:ext cx="4140200" cy="5029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Оглавление I. Создание автоматического оглавления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4ACF6-C763-4078-88F8-CD456A5C6A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Оглавление I. Создание автоматического оглавления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E18A30-E7F8-4492-8138-956B4234C1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0838" y="914400"/>
            <a:ext cx="4138612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914400"/>
            <a:ext cx="41402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Оглавление I. Создание автоматического оглавления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26F47C-2EBF-4FC6-9F1D-AA47D9CA17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Оглавление I. Создание автоматического оглавления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74248C-153B-4C0C-B2E1-7C847B263B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Оглавление I. Создание автоматического оглавления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7391E5-E2D4-4949-8FB5-EA5CAC7DF0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Оглавление I. Создание автоматического оглавления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904E45-D611-49FB-AE0B-BD4CCA5BA3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Оглавление I. Создание автоматического оглавления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8D4A4-0531-4003-9668-666088C099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Оглавление I. Создание автоматического оглавления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FD3378-518D-454B-8695-2BC67CB37E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6572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spcAft>
                <a:spcPct val="75000"/>
              </a:spcAft>
              <a:defRPr/>
            </a:pPr>
            <a:endParaRPr lang="ru-RU" sz="2400">
              <a:solidFill>
                <a:schemeClr val="tx2"/>
              </a:solidFill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6200775"/>
            <a:ext cx="9144000" cy="6572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spcAft>
                <a:spcPct val="75000"/>
              </a:spcAft>
              <a:defRPr/>
            </a:pPr>
            <a:endParaRPr lang="ru-RU" sz="2400">
              <a:solidFill>
                <a:schemeClr val="tx2"/>
              </a:solidFill>
            </a:endParaRP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914400"/>
            <a:ext cx="8431212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14313" y="73025"/>
            <a:ext cx="822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007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defRPr sz="1600" smtClean="0">
                <a:solidFill>
                  <a:srgbClr val="005AB4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17800" y="6315075"/>
            <a:ext cx="3708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ctr">
              <a:defRPr sz="1600" dirty="0" smtClean="0">
                <a:solidFill>
                  <a:srgbClr val="005AB4"/>
                </a:solidFill>
              </a:defRPr>
            </a:lvl1pPr>
          </a:lstStyle>
          <a:p>
            <a:pPr>
              <a:defRPr/>
            </a:pPr>
            <a:r>
              <a:rPr lang="ru-RU"/>
              <a:t>Оглавление I. Создание автоматического оглавления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007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r">
              <a:defRPr sz="1600" smtClean="0">
                <a:solidFill>
                  <a:srgbClr val="005AB4"/>
                </a:solidFill>
              </a:defRPr>
            </a:lvl1pPr>
          </a:lstStyle>
          <a:p>
            <a:pPr>
              <a:defRPr/>
            </a:pPr>
            <a:fld id="{B3BEE495-19D5-4B4F-9D31-6496803DB8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6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ransition spd="med">
    <p:wipe dir="d"/>
  </p:transition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ru-RU" smtClean="0"/>
              <a:t>Оглавление I. Создание автоматического оглавления</a:t>
            </a: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B3BEE495-19D5-4B4F-9D31-6496803DB8D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8" r:id="rId12"/>
  </p:sldLayoutIdLst>
  <p:transition spd="med">
    <p:wipe dir="d"/>
  </p:transition>
  <p:timing>
    <p:tnLst>
      <p:par>
        <p:cTn id="1" dur="indefinite" restart="never" nodeType="tmRoot"/>
      </p:par>
    </p:tnLst>
  </p:timing>
  <p:hf sldNum="0"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34904" y="3943026"/>
            <a:ext cx="6400800" cy="1030287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Оглавление. </a:t>
            </a:r>
            <a:b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Создание автоматического оглавления</a:t>
            </a:r>
          </a:p>
        </p:txBody>
      </p:sp>
      <p:sp>
        <p:nvSpPr>
          <p:cNvPr id="1761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12254" y="390525"/>
            <a:ext cx="6919912" cy="1887538"/>
          </a:xfrm>
        </p:spPr>
        <p:txBody>
          <a:bodyPr/>
          <a:lstStyle/>
          <a:p>
            <a:pPr eaLnBrk="1" hangingPunct="1"/>
            <a:r>
              <a:rPr lang="ru-RU" dirty="0" err="1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Microsoft</a:t>
            </a:r>
            <a:r>
              <a:rPr lang="ru-RU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 </a:t>
            </a:r>
            <a:r>
              <a:rPr lang="ru-RU" dirty="0" err="1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Office</a:t>
            </a:r>
            <a:r>
              <a:rPr lang="ru-RU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br>
              <a:rPr lang="ru-RU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ru-RU" dirty="0" err="1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Word</a:t>
            </a:r>
            <a:r>
              <a:rPr lang="ru-RU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2007</a:t>
            </a: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662559" y="6387649"/>
            <a:ext cx="6460023" cy="47035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 smtClean="0">
                <a:solidFill>
                  <a:schemeClr val="tx1"/>
                </a:solidFill>
              </a:rPr>
              <a:t>Преподаватель первой категории Глебова И.Ю.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534904" y="390525"/>
            <a:ext cx="5730693" cy="648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 smtClean="0">
                <a:solidFill>
                  <a:schemeClr val="tx1"/>
                </a:solidFill>
              </a:rPr>
              <a:t>СПб ПОУ «</a:t>
            </a:r>
            <a:r>
              <a:rPr lang="ru-RU" sz="2800" dirty="0" err="1" smtClean="0">
                <a:solidFill>
                  <a:schemeClr val="tx1"/>
                </a:solidFill>
              </a:rPr>
              <a:t>Обуховское</a:t>
            </a:r>
            <a:r>
              <a:rPr lang="ru-RU" sz="2800" dirty="0" smtClean="0">
                <a:solidFill>
                  <a:schemeClr val="tx1"/>
                </a:solidFill>
              </a:rPr>
              <a:t> училище №4»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76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176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1" grpId="0" build="p" autoUpdateAnimBg="0" advAuto="1000"/>
      <p:bldP spid="176130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38969" y="420754"/>
            <a:ext cx="8027987" cy="614363"/>
          </a:xfrm>
        </p:spPr>
        <p:txBody>
          <a:bodyPr>
            <a:normAutofit/>
          </a:bodyPr>
          <a:lstStyle/>
          <a:p>
            <a:pPr eaLnBrk="1" hangingPunct="1"/>
            <a:r>
              <a:rPr lang="ru-RU" dirty="0" smtClean="0">
                <a:solidFill>
                  <a:schemeClr val="tx1"/>
                </a:solidFill>
              </a:rPr>
              <a:t>обновление оглавления</a:t>
            </a:r>
          </a:p>
        </p:txBody>
      </p:sp>
      <p:pic>
        <p:nvPicPr>
          <p:cNvPr id="17415" name="Picture 8" descr="Нажатие кнопки ''Обновить таблицу'' для обновления оглавления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93162" y="1783455"/>
            <a:ext cx="5662613" cy="2854325"/>
          </a:xfrm>
          <a:noFill/>
        </p:spPr>
      </p:pic>
      <p:sp>
        <p:nvSpPr>
          <p:cNvPr id="17410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ru-RU"/>
              <a:t>Оглавление I. Создание автоматического оглавления</a:t>
            </a:r>
          </a:p>
        </p:txBody>
      </p:sp>
      <p:sp>
        <p:nvSpPr>
          <p:cNvPr id="204803" name="Rectangle 3"/>
          <p:cNvSpPr>
            <a:spLocks noChangeArrowheads="1"/>
          </p:cNvSpPr>
          <p:nvPr/>
        </p:nvSpPr>
        <p:spPr bwMode="auto">
          <a:xfrm>
            <a:off x="6119813" y="1738647"/>
            <a:ext cx="2744787" cy="2076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spcAft>
                <a:spcPct val="75000"/>
              </a:spcAft>
            </a:pPr>
            <a:r>
              <a:rPr lang="ru-RU" sz="2000" dirty="0"/>
              <a:t>Чтобы обновить оглавление, необходимо открыть вкладку </a:t>
            </a:r>
            <a:r>
              <a:rPr lang="ru-RU" sz="2000" b="1" dirty="0"/>
              <a:t>Ссылки</a:t>
            </a:r>
            <a:r>
              <a:rPr lang="ru-RU" sz="2000" dirty="0"/>
              <a:t>, а затем выбрать команду </a:t>
            </a:r>
            <a:r>
              <a:rPr lang="ru-RU" sz="2000" b="1" dirty="0"/>
              <a:t>Обновить таблицу</a:t>
            </a:r>
            <a:r>
              <a:rPr lang="ru-RU" sz="2000" dirty="0"/>
              <a:t> в группе </a:t>
            </a:r>
            <a:r>
              <a:rPr lang="ru-RU" sz="2000" b="1" dirty="0"/>
              <a:t>Оглавление</a:t>
            </a:r>
            <a:r>
              <a:rPr lang="ru-RU" sz="2000" dirty="0"/>
              <a:t>.</a:t>
            </a:r>
          </a:p>
        </p:txBody>
      </p:sp>
      <p:sp>
        <p:nvSpPr>
          <p:cNvPr id="204804" name="Rectangle 4"/>
          <p:cNvSpPr>
            <a:spLocks noChangeArrowheads="1"/>
          </p:cNvSpPr>
          <p:nvPr/>
        </p:nvSpPr>
        <p:spPr bwMode="auto">
          <a:xfrm>
            <a:off x="253206" y="4934308"/>
            <a:ext cx="8586787" cy="1569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spcAft>
                <a:spcPct val="75000"/>
              </a:spcAft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При обновлении оглавления выводится запрос о том, требуется ли обновить оглавление полностью или только номера страниц. </a:t>
            </a:r>
          </a:p>
          <a:p>
            <a:pPr>
              <a:spcBef>
                <a:spcPct val="20000"/>
              </a:spcBef>
              <a:spcAft>
                <a:spcPct val="75000"/>
              </a:spcAft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Выберите пункт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номера страниц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если был добавлен только текст, а не заголовки. Если документ большой, это позволит сэкономить время. </a:t>
            </a:r>
          </a:p>
        </p:txBody>
      </p:sp>
      <p:sp>
        <p:nvSpPr>
          <p:cNvPr id="17414" name="Line 5"/>
          <p:cNvSpPr>
            <a:spLocks noChangeShapeType="1"/>
          </p:cNvSpPr>
          <p:nvPr/>
        </p:nvSpPr>
        <p:spPr bwMode="auto">
          <a:xfrm>
            <a:off x="253206" y="4749778"/>
            <a:ext cx="8413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204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2048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2048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03" grpId="0" build="p" autoUpdateAnimBg="0" advAuto="0"/>
      <p:bldP spid="204804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211138" y="73025"/>
            <a:ext cx="8027987" cy="614363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chemeClr val="tx1"/>
                </a:solidFill>
              </a:rPr>
              <a:t>обновление оглавления</a:t>
            </a:r>
          </a:p>
        </p:txBody>
      </p:sp>
      <p:pic>
        <p:nvPicPr>
          <p:cNvPr id="18439" name="Picture 8" descr="Нажатие кнопки ''Обновить таблицу'' для обновления оглавления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98057" y="1755596"/>
            <a:ext cx="5662613" cy="2854325"/>
          </a:xfrm>
          <a:noFill/>
        </p:spPr>
      </p:pic>
      <p:sp>
        <p:nvSpPr>
          <p:cNvPr id="18434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ru-RU"/>
              <a:t>Оглавление I. Создание автоматического оглавления</a:t>
            </a:r>
          </a:p>
        </p:txBody>
      </p:sp>
      <p:sp>
        <p:nvSpPr>
          <p:cNvPr id="206851" name="Rectangle 3"/>
          <p:cNvSpPr>
            <a:spLocks noChangeArrowheads="1"/>
          </p:cNvSpPr>
          <p:nvPr/>
        </p:nvSpPr>
        <p:spPr bwMode="auto">
          <a:xfrm>
            <a:off x="6119812" y="1973464"/>
            <a:ext cx="2744787" cy="2263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spcAft>
                <a:spcPct val="75000"/>
              </a:spcAft>
            </a:pPr>
            <a:r>
              <a:rPr lang="ru-RU" sz="2000" dirty="0"/>
              <a:t>Не изменяйте элементы в самом оглавлении — при его обновлении эти изменения будут утрачены. </a:t>
            </a:r>
          </a:p>
        </p:txBody>
      </p:sp>
      <p:sp>
        <p:nvSpPr>
          <p:cNvPr id="206852" name="Rectangle 4"/>
          <p:cNvSpPr>
            <a:spLocks noChangeArrowheads="1"/>
          </p:cNvSpPr>
          <p:nvPr/>
        </p:nvSpPr>
        <p:spPr bwMode="auto">
          <a:xfrm>
            <a:off x="198057" y="5166128"/>
            <a:ext cx="8410083" cy="1080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spcAft>
                <a:spcPct val="75000"/>
              </a:spcAft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Чтобы изменить текст в оглавлении, отредактируйте его в документе (не в оглавлении), а затем выберите пункт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Обновить таблицу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для компиляции изменений.</a:t>
            </a:r>
          </a:p>
        </p:txBody>
      </p:sp>
      <p:sp>
        <p:nvSpPr>
          <p:cNvPr id="18438" name="Line 5"/>
          <p:cNvSpPr>
            <a:spLocks noChangeShapeType="1"/>
          </p:cNvSpPr>
          <p:nvPr/>
        </p:nvSpPr>
        <p:spPr bwMode="auto">
          <a:xfrm>
            <a:off x="194390" y="4968719"/>
            <a:ext cx="8413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206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2068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51" grpId="0" build="p" autoUpdateAnimBg="0" advAuto="0"/>
      <p:bldP spid="206852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211138" y="73025"/>
            <a:ext cx="8027987" cy="614363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chemeClr val="tx1"/>
                </a:solidFill>
              </a:rPr>
              <a:t>другие изменения оглавления </a:t>
            </a:r>
          </a:p>
        </p:txBody>
      </p:sp>
      <p:pic>
        <p:nvPicPr>
          <p:cNvPr id="19463" name="Picture 10" descr="Пользовательские оглавления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39725" y="1500120"/>
            <a:ext cx="5662613" cy="2854325"/>
          </a:xfrm>
          <a:noFill/>
        </p:spPr>
      </p:pic>
      <p:sp>
        <p:nvSpPr>
          <p:cNvPr id="19458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ru-RU"/>
              <a:t>Оглавление I. Создание автоматического оглавления</a:t>
            </a: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6119813" y="1819991"/>
            <a:ext cx="2744787" cy="296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spcAft>
                <a:spcPct val="75000"/>
              </a:spcAft>
            </a:pPr>
            <a:r>
              <a:rPr lang="ru-RU" sz="2000" dirty="0"/>
              <a:t>Существует множество других способов изменения оглавления.</a:t>
            </a: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166688" y="4753154"/>
            <a:ext cx="8586787" cy="1518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spcAft>
                <a:spcPct val="75000"/>
              </a:spcAft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Кроме того, что можно выбирать различные встроенные стили и форматы, можно также определять свойства оглавления, </a:t>
            </a:r>
          </a:p>
          <a:p>
            <a:pPr>
              <a:spcBef>
                <a:spcPct val="20000"/>
              </a:spcBef>
              <a:spcAft>
                <a:spcPct val="75000"/>
              </a:spcAft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 том числе число уровней, необходимость вывода номеров страниц, внешний вид точек между элементом и номером страницы и т. д. </a:t>
            </a:r>
          </a:p>
        </p:txBody>
      </p:sp>
      <p:sp>
        <p:nvSpPr>
          <p:cNvPr id="19462" name="Line 7"/>
          <p:cNvSpPr>
            <a:spLocks noChangeShapeType="1"/>
          </p:cNvSpPr>
          <p:nvPr/>
        </p:nvSpPr>
        <p:spPr bwMode="auto">
          <a:xfrm>
            <a:off x="339725" y="4724870"/>
            <a:ext cx="8413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256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 autoUpdateAnimBg="0"/>
      <p:bldP spid="25605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532910" y="407876"/>
            <a:ext cx="8027987" cy="614363"/>
          </a:xfrm>
        </p:spPr>
        <p:txBody>
          <a:bodyPr>
            <a:normAutofit/>
          </a:bodyPr>
          <a:lstStyle/>
          <a:p>
            <a:pPr eaLnBrk="1" hangingPunct="1"/>
            <a:r>
              <a:rPr lang="ru-RU" dirty="0" smtClean="0">
                <a:solidFill>
                  <a:schemeClr val="tx1"/>
                </a:solidFill>
              </a:rPr>
              <a:t>оглавления</a:t>
            </a:r>
          </a:p>
        </p:txBody>
      </p:sp>
      <p:pic>
        <p:nvPicPr>
          <p:cNvPr id="9223" name="Picture 8" descr="Заголовки в оглавлениях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39725" y="1447927"/>
            <a:ext cx="5662613" cy="2854325"/>
          </a:xfrm>
          <a:noFill/>
        </p:spPr>
      </p:pic>
      <p:sp>
        <p:nvSpPr>
          <p:cNvPr id="9218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ru-RU"/>
              <a:t>Оглавление I. Создание автоматического оглавления</a:t>
            </a:r>
          </a:p>
        </p:txBody>
      </p:sp>
      <p:sp>
        <p:nvSpPr>
          <p:cNvPr id="186371" name="Rectangle 3"/>
          <p:cNvSpPr>
            <a:spLocks noChangeArrowheads="1"/>
          </p:cNvSpPr>
          <p:nvPr/>
        </p:nvSpPr>
        <p:spPr bwMode="auto">
          <a:xfrm>
            <a:off x="6119813" y="1475413"/>
            <a:ext cx="2744787" cy="2581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spcAft>
                <a:spcPct val="75000"/>
              </a:spcAft>
            </a:pPr>
            <a:r>
              <a:rPr lang="ru-RU" sz="2000" dirty="0"/>
              <a:t>Оглавление может быть простым списком названий глав либо может содержать несколько уровней, как показано на рисунке.</a:t>
            </a:r>
          </a:p>
        </p:txBody>
      </p:sp>
      <p:sp>
        <p:nvSpPr>
          <p:cNvPr id="186372" name="Rectangle 4"/>
          <p:cNvSpPr>
            <a:spLocks noChangeArrowheads="1"/>
          </p:cNvSpPr>
          <p:nvPr/>
        </p:nvSpPr>
        <p:spPr bwMode="auto">
          <a:xfrm>
            <a:off x="277813" y="4406274"/>
            <a:ext cx="8215312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20000">
              <a:spcBef>
                <a:spcPct val="20000"/>
              </a:spcBef>
              <a:spcAft>
                <a:spcPct val="75000"/>
              </a:spcAft>
            </a:pPr>
            <a:r>
              <a:rPr lang="ru-RU" sz="20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Оглавление </a:t>
            </a:r>
            <a:r>
              <a:rPr lang="ru-RU" sz="2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представляет содержимое документа и помогает читателям быстро найти определенный раздел. </a:t>
            </a:r>
          </a:p>
          <a:p>
            <a:pPr>
              <a:spcBef>
                <a:spcPct val="20000"/>
              </a:spcBef>
              <a:spcAft>
                <a:spcPct val="75000"/>
              </a:spcAft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Благодаря автоматическому сбору названий глав и заголовков и их иерархической организации создать оглавление в </a:t>
            </a:r>
            <a:r>
              <a:rPr lang="ru-RU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Word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не представляет никаких трудностей.  </a:t>
            </a:r>
          </a:p>
        </p:txBody>
      </p:sp>
      <p:sp>
        <p:nvSpPr>
          <p:cNvPr id="9222" name="Line 5"/>
          <p:cNvSpPr>
            <a:spLocks noChangeShapeType="1"/>
          </p:cNvSpPr>
          <p:nvPr/>
        </p:nvSpPr>
        <p:spPr bwMode="auto">
          <a:xfrm>
            <a:off x="339725" y="4302252"/>
            <a:ext cx="8413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8" name="Рисунок 7" descr="be870ca692bf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725" y="4302252"/>
            <a:ext cx="466317" cy="905256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186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1863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1" grpId="0" build="p" autoUpdateAnimBg="0"/>
      <p:bldP spid="186372" grpId="0" uiExpand="1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solidFill>
                  <a:schemeClr val="tx1"/>
                </a:solidFill>
              </a:rPr>
              <a:t>как создать </a:t>
            </a:r>
            <a:r>
              <a:rPr lang="ru-RU" dirty="0" err="1" smtClean="0">
                <a:solidFill>
                  <a:schemeClr val="tx1"/>
                </a:solidFill>
              </a:rPr>
              <a:t>автособираемое</a:t>
            </a:r>
            <a:r>
              <a:rPr lang="ru-RU" dirty="0" smtClean="0">
                <a:solidFill>
                  <a:schemeClr val="tx1"/>
                </a:solidFill>
              </a:rPr>
              <a:t> оглавление</a:t>
            </a:r>
          </a:p>
        </p:txBody>
      </p:sp>
      <p:sp>
        <p:nvSpPr>
          <p:cNvPr id="1024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ru-RU"/>
              <a:t>Оглавление I. Создание автоматического оглавления</a:t>
            </a:r>
          </a:p>
        </p:txBody>
      </p:sp>
      <p:pic>
        <p:nvPicPr>
          <p:cNvPr id="10247" name="Picture 10" descr="http://office.microsoft.com/global/images/Toolfile.aspx?assetid=ZA102518791049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98058" y="1519707"/>
            <a:ext cx="6079114" cy="3065172"/>
          </a:xfrm>
          <a:noFill/>
        </p:spPr>
      </p:pic>
      <p:sp>
        <p:nvSpPr>
          <p:cNvPr id="190467" name="Rectangle 3"/>
          <p:cNvSpPr>
            <a:spLocks noChangeArrowheads="1"/>
          </p:cNvSpPr>
          <p:nvPr/>
        </p:nvSpPr>
        <p:spPr bwMode="auto">
          <a:xfrm>
            <a:off x="6399213" y="1712890"/>
            <a:ext cx="2744787" cy="2295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spcAft>
                <a:spcPct val="75000"/>
              </a:spcAft>
            </a:pPr>
            <a:r>
              <a:rPr lang="ru-RU" sz="2000" dirty="0"/>
              <a:t>Для создания автоматического оглавления в </a:t>
            </a:r>
            <a:r>
              <a:rPr lang="ru-RU" sz="2000" dirty="0" err="1"/>
              <a:t>Word</a:t>
            </a:r>
            <a:r>
              <a:rPr lang="ru-RU" sz="2000" dirty="0"/>
              <a:t> необходимо выполнить два действия. </a:t>
            </a:r>
          </a:p>
        </p:txBody>
      </p:sp>
      <p:sp>
        <p:nvSpPr>
          <p:cNvPr id="10245" name="Line 4"/>
          <p:cNvSpPr>
            <a:spLocks noChangeShapeType="1"/>
          </p:cNvSpPr>
          <p:nvPr/>
        </p:nvSpPr>
        <p:spPr bwMode="auto">
          <a:xfrm>
            <a:off x="339725" y="4769813"/>
            <a:ext cx="8413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0472" name="Rectangle 8"/>
          <p:cNvSpPr>
            <a:spLocks noChangeArrowheads="1"/>
          </p:cNvSpPr>
          <p:nvPr/>
        </p:nvSpPr>
        <p:spPr bwMode="auto">
          <a:xfrm>
            <a:off x="513344" y="4939763"/>
            <a:ext cx="7502080" cy="1103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spcAft>
                <a:spcPct val="45000"/>
              </a:spcAft>
              <a:buFontTx/>
              <a:buAutoNum type="arabicPeriod"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Подготовьте документ, назначив стили заголовков названиям глав и заголовкам, которые должны выводиться в оглавлении. </a:t>
            </a:r>
          </a:p>
          <a:p>
            <a:pPr marL="342900" indent="-342900">
              <a:spcBef>
                <a:spcPct val="20000"/>
              </a:spcBef>
              <a:spcAft>
                <a:spcPct val="45000"/>
              </a:spcAft>
              <a:buFontTx/>
              <a:buAutoNum type="arabicPeriod"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Соберите эти названия и заголовки в оглавление. 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90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904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904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67" grpId="0" autoUpdateAnimBg="0"/>
      <p:bldP spid="190472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470694" y="407876"/>
            <a:ext cx="8027987" cy="614363"/>
          </a:xfrm>
        </p:spPr>
        <p:txBody>
          <a:bodyPr>
            <a:normAutofit/>
          </a:bodyPr>
          <a:lstStyle/>
          <a:p>
            <a:pPr eaLnBrk="1" hangingPunct="1"/>
            <a:r>
              <a:rPr lang="ru-RU" dirty="0" smtClean="0">
                <a:solidFill>
                  <a:schemeClr val="tx1"/>
                </a:solidFill>
              </a:rPr>
              <a:t>подготовка документа</a:t>
            </a:r>
          </a:p>
        </p:txBody>
      </p:sp>
      <p:pic>
        <p:nvPicPr>
          <p:cNvPr id="11271" name="Picture 9" descr="К названию в документе применен стиль ''Заголовок 1''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77813" y="1740906"/>
            <a:ext cx="5662613" cy="2854325"/>
          </a:xfrm>
          <a:noFill/>
        </p:spPr>
      </p:pic>
      <p:sp>
        <p:nvSpPr>
          <p:cNvPr id="11266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ru-RU"/>
              <a:t>Оглавление I. Создание автоматического оглавления</a:t>
            </a:r>
          </a:p>
        </p:txBody>
      </p:sp>
      <p:sp>
        <p:nvSpPr>
          <p:cNvPr id="192515" name="Rectangle 3"/>
          <p:cNvSpPr>
            <a:spLocks noChangeArrowheads="1"/>
          </p:cNvSpPr>
          <p:nvPr/>
        </p:nvSpPr>
        <p:spPr bwMode="auto">
          <a:xfrm>
            <a:off x="6119813" y="2137892"/>
            <a:ext cx="2744787" cy="2307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spcAft>
                <a:spcPct val="75000"/>
              </a:spcAft>
            </a:pPr>
            <a:r>
              <a:rPr lang="ru-RU" sz="2000" dirty="0"/>
              <a:t>Для создания автоматического оглавления необходимо использовать стили заголовков. </a:t>
            </a:r>
          </a:p>
        </p:txBody>
      </p:sp>
      <p:sp>
        <p:nvSpPr>
          <p:cNvPr id="192517" name="Rectangle 5"/>
          <p:cNvSpPr>
            <a:spLocks noChangeArrowheads="1"/>
          </p:cNvSpPr>
          <p:nvPr/>
        </p:nvSpPr>
        <p:spPr bwMode="auto">
          <a:xfrm>
            <a:off x="277813" y="4971244"/>
            <a:ext cx="8586787" cy="1508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spcAft>
                <a:spcPct val="75000"/>
              </a:spcAft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Поэтому после определения того, какие названия глав и заголовки должны выводиться в оглавлении, необходимо применить к ним определенные стили, чтобы они были включены в оглавление. </a:t>
            </a:r>
          </a:p>
        </p:txBody>
      </p:sp>
      <p:sp>
        <p:nvSpPr>
          <p:cNvPr id="11270" name="Line 6"/>
          <p:cNvSpPr>
            <a:spLocks noChangeShapeType="1"/>
          </p:cNvSpPr>
          <p:nvPr/>
        </p:nvSpPr>
        <p:spPr bwMode="auto">
          <a:xfrm>
            <a:off x="277813" y="4698263"/>
            <a:ext cx="8413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92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192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15" grpId="0" build="p" autoUpdateAnimBg="0"/>
      <p:bldP spid="192517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408991" y="253329"/>
            <a:ext cx="8027987" cy="614363"/>
          </a:xfrm>
        </p:spPr>
        <p:txBody>
          <a:bodyPr>
            <a:normAutofit/>
          </a:bodyPr>
          <a:lstStyle/>
          <a:p>
            <a:pPr eaLnBrk="1" hangingPunct="1"/>
            <a:r>
              <a:rPr lang="ru-RU" dirty="0" smtClean="0">
                <a:solidFill>
                  <a:schemeClr val="tx1"/>
                </a:solidFill>
              </a:rPr>
              <a:t>подготовка документа</a:t>
            </a:r>
          </a:p>
        </p:txBody>
      </p:sp>
      <p:pic>
        <p:nvPicPr>
          <p:cNvPr id="12296" name="Picture 10" descr="К названию в документе применен стиль ''Заголовок 1''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69001" y="1523062"/>
            <a:ext cx="5662613" cy="2854325"/>
          </a:xfrm>
          <a:noFill/>
        </p:spPr>
      </p:pic>
      <p:sp>
        <p:nvSpPr>
          <p:cNvPr id="12290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ru-RU"/>
              <a:t>Оглавление I. Создание автоматического оглавления</a:t>
            </a:r>
          </a:p>
        </p:txBody>
      </p:sp>
      <p:sp>
        <p:nvSpPr>
          <p:cNvPr id="194563" name="Rectangle 3"/>
          <p:cNvSpPr>
            <a:spLocks noChangeArrowheads="1"/>
          </p:cNvSpPr>
          <p:nvPr/>
        </p:nvSpPr>
        <p:spPr bwMode="auto">
          <a:xfrm>
            <a:off x="6119813" y="1661375"/>
            <a:ext cx="2744787" cy="215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spcAft>
                <a:spcPct val="75000"/>
              </a:spcAft>
            </a:pPr>
            <a:r>
              <a:rPr lang="ru-RU" sz="2000" dirty="0"/>
              <a:t>Эти стили доступны на вкладке </a:t>
            </a:r>
            <a:r>
              <a:rPr lang="ru-RU" sz="2000" b="1" dirty="0"/>
              <a:t>Главная</a:t>
            </a:r>
            <a:r>
              <a:rPr lang="ru-RU" sz="2000" dirty="0"/>
              <a:t> в группе </a:t>
            </a:r>
            <a:r>
              <a:rPr lang="ru-RU" sz="2000" b="1" dirty="0"/>
              <a:t>Стили</a:t>
            </a:r>
            <a:r>
              <a:rPr lang="ru-RU" sz="2000" dirty="0"/>
              <a:t>. </a:t>
            </a:r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>
            <a:off x="339725" y="4478181"/>
            <a:ext cx="8413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567" name="Rectangle 7"/>
          <p:cNvSpPr>
            <a:spLocks noChangeArrowheads="1"/>
          </p:cNvSpPr>
          <p:nvPr/>
        </p:nvSpPr>
        <p:spPr bwMode="auto">
          <a:xfrm>
            <a:off x="242886" y="4882345"/>
            <a:ext cx="8360199" cy="1380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spcAft>
                <a:spcPct val="45000"/>
              </a:spcAft>
              <a:buFontTx/>
              <a:buAutoNum type="arabicPeriod"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Установите курсор в название главы или заголовок. </a:t>
            </a:r>
          </a:p>
          <a:p>
            <a:pPr marL="342900" indent="-342900">
              <a:spcBef>
                <a:spcPct val="20000"/>
              </a:spcBef>
              <a:spcAft>
                <a:spcPct val="45000"/>
              </a:spcAft>
              <a:buFontTx/>
              <a:buAutoNum type="arabicPeriod"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 группе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Стили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выберите пункт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Заголовок 1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для верхнего уровня, такого как название главы;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Заголовок 2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 — для следующего уровня, возможно, заголовка раздела, и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Заголовок 3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 — для подзаголовка. </a:t>
            </a:r>
          </a:p>
        </p:txBody>
      </p:sp>
      <p:sp>
        <p:nvSpPr>
          <p:cNvPr id="194568" name="Rectangle 8"/>
          <p:cNvSpPr>
            <a:spLocks noChangeArrowheads="1"/>
          </p:cNvSpPr>
          <p:nvPr/>
        </p:nvSpPr>
        <p:spPr bwMode="auto">
          <a:xfrm>
            <a:off x="848195" y="4480707"/>
            <a:ext cx="5934075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spcAft>
                <a:spcPct val="75000"/>
              </a:spcAft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Для </a:t>
            </a:r>
            <a:r>
              <a:rPr lang="ru-RU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каждого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названия главы или заголовка: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94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1945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945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945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63" grpId="0" build="p" autoUpdateAnimBg="0" advAuto="0"/>
      <p:bldP spid="194567" grpId="0" build="p" autoUpdateAnimBg="0"/>
      <p:bldP spid="194568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242888" y="356360"/>
            <a:ext cx="8027987" cy="614363"/>
          </a:xfrm>
        </p:spPr>
        <p:txBody>
          <a:bodyPr>
            <a:normAutofit/>
          </a:bodyPr>
          <a:lstStyle/>
          <a:p>
            <a:pPr eaLnBrk="1" hangingPunct="1"/>
            <a:r>
              <a:rPr lang="ru-RU" dirty="0" smtClean="0">
                <a:solidFill>
                  <a:schemeClr val="tx1"/>
                </a:solidFill>
              </a:rPr>
              <a:t>подготовка документа</a:t>
            </a:r>
          </a:p>
        </p:txBody>
      </p:sp>
      <p:pic>
        <p:nvPicPr>
          <p:cNvPr id="13319" name="Picture 9" descr="К названию в документе применен стиль ''Заголовок 1''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42888" y="1599239"/>
            <a:ext cx="5662613" cy="2854325"/>
          </a:xfrm>
          <a:noFill/>
        </p:spPr>
      </p:pic>
      <p:sp>
        <p:nvSpPr>
          <p:cNvPr id="13314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ru-RU"/>
              <a:t>Оглавление I. Создание автоматического оглавления</a:t>
            </a:r>
          </a:p>
        </p:txBody>
      </p:sp>
      <p:sp>
        <p:nvSpPr>
          <p:cNvPr id="13316" name="Rectangle 3"/>
          <p:cNvSpPr>
            <a:spLocks noChangeArrowheads="1"/>
          </p:cNvSpPr>
          <p:nvPr/>
        </p:nvSpPr>
        <p:spPr bwMode="auto">
          <a:xfrm>
            <a:off x="6119813" y="1867437"/>
            <a:ext cx="2744787" cy="1947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spcAft>
                <a:spcPct val="75000"/>
              </a:spcAft>
            </a:pPr>
            <a:r>
              <a:rPr lang="ru-RU" sz="2000" dirty="0"/>
              <a:t>Эти стили доступны на вкладке </a:t>
            </a:r>
            <a:r>
              <a:rPr lang="ru-RU" sz="2000" b="1" dirty="0"/>
              <a:t>Главная</a:t>
            </a:r>
            <a:r>
              <a:rPr lang="ru-RU" sz="2000" dirty="0"/>
              <a:t> в группе </a:t>
            </a:r>
            <a:r>
              <a:rPr lang="ru-RU" sz="2000" b="1" dirty="0"/>
              <a:t>Стили</a:t>
            </a:r>
            <a:r>
              <a:rPr lang="ru-RU" sz="2000" dirty="0"/>
              <a:t>. </a:t>
            </a:r>
          </a:p>
        </p:txBody>
      </p:sp>
      <p:sp>
        <p:nvSpPr>
          <p:cNvPr id="13317" name="Line 4"/>
          <p:cNvSpPr>
            <a:spLocks noChangeShapeType="1"/>
          </p:cNvSpPr>
          <p:nvPr/>
        </p:nvSpPr>
        <p:spPr bwMode="auto">
          <a:xfrm>
            <a:off x="242888" y="4543716"/>
            <a:ext cx="8413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6615" name="Rectangle 7"/>
          <p:cNvSpPr>
            <a:spLocks noChangeArrowheads="1"/>
          </p:cNvSpPr>
          <p:nvPr/>
        </p:nvSpPr>
        <p:spPr bwMode="auto">
          <a:xfrm>
            <a:off x="242888" y="4597758"/>
            <a:ext cx="8510587" cy="1674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spcAft>
                <a:spcPct val="75000"/>
              </a:spcAft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Автоматическое оглавление работает на основе стилей заголовка: названия уровня "Заголовок 1" назначаются верхнему уровню оглавления, уровень "Заголовок 2" соответствует второму уровню, а "Заголовок 3" — следующему уровню. </a:t>
            </a:r>
          </a:p>
          <a:p>
            <a:pPr>
              <a:spcBef>
                <a:spcPct val="20000"/>
              </a:spcBef>
              <a:spcAft>
                <a:spcPct val="75000"/>
              </a:spcAft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spcBef>
                <a:spcPct val="20000"/>
              </a:spcBef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966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5" grpId="0" build="p" autoUpdateAnimBg="0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812309" y="356361"/>
            <a:ext cx="8027987" cy="614363"/>
          </a:xfrm>
        </p:spPr>
        <p:txBody>
          <a:bodyPr>
            <a:normAutofit/>
          </a:bodyPr>
          <a:lstStyle/>
          <a:p>
            <a:pPr eaLnBrk="1" hangingPunct="1"/>
            <a:r>
              <a:rPr lang="ru-RU" dirty="0" smtClean="0">
                <a:solidFill>
                  <a:schemeClr val="tx1"/>
                </a:solidFill>
              </a:rPr>
              <a:t>создание оглавления</a:t>
            </a:r>
          </a:p>
        </p:txBody>
      </p:sp>
      <p:pic>
        <p:nvPicPr>
          <p:cNvPr id="14343" name="Picture 10" descr="Выбор команды ''Оглавление'' и параметра ''Автособираемое оглавление 1'' для создания оглавления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53206" y="1497907"/>
            <a:ext cx="5662613" cy="2854325"/>
          </a:xfrm>
          <a:noFill/>
        </p:spPr>
      </p:pic>
      <p:sp>
        <p:nvSpPr>
          <p:cNvPr id="14338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ru-RU"/>
              <a:t>Оглавление I. Создание автоматического оглавления</a:t>
            </a:r>
          </a:p>
        </p:txBody>
      </p:sp>
      <p:sp>
        <p:nvSpPr>
          <p:cNvPr id="198659" name="Rectangle 3"/>
          <p:cNvSpPr>
            <a:spLocks noChangeArrowheads="1"/>
          </p:cNvSpPr>
          <p:nvPr/>
        </p:nvSpPr>
        <p:spPr bwMode="auto">
          <a:xfrm>
            <a:off x="6095206" y="1677405"/>
            <a:ext cx="2744787" cy="2546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spcAft>
                <a:spcPct val="75000"/>
              </a:spcAft>
            </a:pPr>
            <a:r>
              <a:rPr lang="ru-RU" sz="2000" dirty="0"/>
              <a:t>После применения стилей заголовков их можно собрать в оглавление. Эта операция выполняется автоматически.</a:t>
            </a:r>
          </a:p>
        </p:txBody>
      </p:sp>
      <p:sp>
        <p:nvSpPr>
          <p:cNvPr id="198661" name="Rectangle 5"/>
          <p:cNvSpPr>
            <a:spLocks noChangeArrowheads="1"/>
          </p:cNvSpPr>
          <p:nvPr/>
        </p:nvSpPr>
        <p:spPr bwMode="auto">
          <a:xfrm>
            <a:off x="253206" y="4380516"/>
            <a:ext cx="8586787" cy="198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spcAft>
                <a:spcPct val="75000"/>
              </a:spcAft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Прежде всего установите курсор в том месте, где должно выводиться оглавление (обычно это начало документа). </a:t>
            </a:r>
          </a:p>
          <a:p>
            <a:pPr>
              <a:spcBef>
                <a:spcPct val="20000"/>
              </a:spcBef>
              <a:spcAft>
                <a:spcPct val="75000"/>
              </a:spcAft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Затем на вкладке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Ссылки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нажмите кнопку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Оглавление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и выберите пункт </a:t>
            </a:r>
            <a:r>
              <a:rPr lang="ru-RU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Автособираемое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оглавление 1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или </a:t>
            </a:r>
            <a:r>
              <a:rPr lang="ru-RU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Автособираемое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оглавление 2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в зависимости от того, какое из них выглядит привлекательней при предварительном просмотре.</a:t>
            </a:r>
          </a:p>
        </p:txBody>
      </p:sp>
      <p:sp>
        <p:nvSpPr>
          <p:cNvPr id="14342" name="Line 7"/>
          <p:cNvSpPr>
            <a:spLocks noChangeShapeType="1"/>
          </p:cNvSpPr>
          <p:nvPr/>
        </p:nvSpPr>
        <p:spPr bwMode="auto">
          <a:xfrm>
            <a:off x="426243" y="4352232"/>
            <a:ext cx="8413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98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1986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1986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659" grpId="0" build="p" autoUpdateAnimBg="0"/>
      <p:bldP spid="198661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725488" y="356360"/>
            <a:ext cx="8027987" cy="614363"/>
          </a:xfrm>
        </p:spPr>
        <p:txBody>
          <a:bodyPr>
            <a:normAutofit/>
          </a:bodyPr>
          <a:lstStyle/>
          <a:p>
            <a:pPr eaLnBrk="1" hangingPunct="1"/>
            <a:r>
              <a:rPr lang="ru-RU" dirty="0" smtClean="0">
                <a:solidFill>
                  <a:schemeClr val="tx1"/>
                </a:solidFill>
              </a:rPr>
              <a:t>создание оглавления</a:t>
            </a:r>
          </a:p>
        </p:txBody>
      </p:sp>
      <p:pic>
        <p:nvPicPr>
          <p:cNvPr id="15367" name="Picture 8" descr="Выбор команды ''Оглавление'' и параметра ''Автособираемое оглавление 1'' для создания оглавления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77901" y="1588060"/>
            <a:ext cx="5662613" cy="2854325"/>
          </a:xfrm>
          <a:noFill/>
        </p:spPr>
      </p:pic>
      <p:sp>
        <p:nvSpPr>
          <p:cNvPr id="15362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ru-RU"/>
              <a:t>Оглавление I. Создание автоматического оглавления</a:t>
            </a:r>
          </a:p>
        </p:txBody>
      </p:sp>
      <p:sp>
        <p:nvSpPr>
          <p:cNvPr id="200707" name="Rectangle 3"/>
          <p:cNvSpPr>
            <a:spLocks noChangeArrowheads="1"/>
          </p:cNvSpPr>
          <p:nvPr/>
        </p:nvSpPr>
        <p:spPr bwMode="auto">
          <a:xfrm>
            <a:off x="6119813" y="1828799"/>
            <a:ext cx="2744787" cy="198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spcAft>
                <a:spcPct val="75000"/>
              </a:spcAft>
            </a:pPr>
            <a:r>
              <a:rPr lang="ru-RU" sz="2000" dirty="0"/>
              <a:t>Готово! Все очень быстро и просто. </a:t>
            </a:r>
          </a:p>
        </p:txBody>
      </p:sp>
      <p:sp>
        <p:nvSpPr>
          <p:cNvPr id="200708" name="Rectangle 4"/>
          <p:cNvSpPr>
            <a:spLocks noChangeArrowheads="1"/>
          </p:cNvSpPr>
          <p:nvPr/>
        </p:nvSpPr>
        <p:spPr bwMode="auto">
          <a:xfrm>
            <a:off x="177901" y="4483548"/>
            <a:ext cx="8737398" cy="198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spcAft>
                <a:spcPct val="75000"/>
              </a:spcAft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При щелчке автоматического оглавления оно выводится в светло-голубом поле. Это нормально; выделение цветом указывает на то, что оглавление автоматическое. </a:t>
            </a:r>
          </a:p>
          <a:p>
            <a:pPr>
              <a:spcBef>
                <a:spcPct val="20000"/>
              </a:spcBef>
              <a:spcAft>
                <a:spcPct val="75000"/>
              </a:spcAft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При перемещении указателя за пределы оглавления его элементы станут серого цвета, а в месте щелчка появится курсор. </a:t>
            </a:r>
          </a:p>
        </p:txBody>
      </p:sp>
      <p:sp>
        <p:nvSpPr>
          <p:cNvPr id="15366" name="Line 5"/>
          <p:cNvSpPr>
            <a:spLocks noChangeShapeType="1"/>
          </p:cNvSpPr>
          <p:nvPr/>
        </p:nvSpPr>
        <p:spPr bwMode="auto">
          <a:xfrm>
            <a:off x="339725" y="4442385"/>
            <a:ext cx="8413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200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2007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2007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0707" grpId="0" build="p" autoUpdateAnimBg="0" advAuto="0"/>
      <p:bldP spid="200708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211138" y="73025"/>
            <a:ext cx="8027987" cy="614363"/>
          </a:xfrm>
        </p:spPr>
        <p:txBody>
          <a:bodyPr>
            <a:normAutofit/>
          </a:bodyPr>
          <a:lstStyle/>
          <a:p>
            <a:pPr eaLnBrk="1" hangingPunct="1"/>
            <a:r>
              <a:rPr lang="ru-RU" smtClean="0"/>
              <a:t>Обновление оглавления</a:t>
            </a:r>
          </a:p>
        </p:txBody>
      </p:sp>
      <p:pic>
        <p:nvPicPr>
          <p:cNvPr id="16391" name="Picture 10" descr="Нажатие кнопки ''Обновить таблицу'' для обновления оглавления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39725" y="933450"/>
            <a:ext cx="5662613" cy="2854325"/>
          </a:xfrm>
          <a:noFill/>
        </p:spPr>
      </p:pic>
      <p:sp>
        <p:nvSpPr>
          <p:cNvPr id="16386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ru-RU"/>
              <a:t>Оглавление I. Создание автоматического оглавления</a:t>
            </a:r>
          </a:p>
        </p:txBody>
      </p:sp>
      <p:sp>
        <p:nvSpPr>
          <p:cNvPr id="202755" name="Rectangle 3"/>
          <p:cNvSpPr>
            <a:spLocks noChangeArrowheads="1"/>
          </p:cNvSpPr>
          <p:nvPr/>
        </p:nvSpPr>
        <p:spPr bwMode="auto">
          <a:xfrm>
            <a:off x="6119813" y="854075"/>
            <a:ext cx="2744787" cy="296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spcAft>
                <a:spcPct val="75000"/>
              </a:spcAft>
            </a:pPr>
            <a:r>
              <a:rPr lang="ru-RU" sz="2000"/>
              <a:t>После создания оглавления, возможно, потребуется его обновлять. </a:t>
            </a:r>
          </a:p>
        </p:txBody>
      </p:sp>
      <p:sp>
        <p:nvSpPr>
          <p:cNvPr id="202757" name="Rectangle 5"/>
          <p:cNvSpPr>
            <a:spLocks noChangeArrowheads="1"/>
          </p:cNvSpPr>
          <p:nvPr/>
        </p:nvSpPr>
        <p:spPr bwMode="auto">
          <a:xfrm>
            <a:off x="277813" y="3994150"/>
            <a:ext cx="5926137" cy="202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spcAft>
                <a:spcPct val="75000"/>
              </a:spcAft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Оглавление автоматически обновляется при открытии документа, но его также рекомендуется обновлять при добавлении названий и разделов, а также при добавлении содержимого, которое может повлиять на нумерацию страниц в оглавлении. </a:t>
            </a:r>
          </a:p>
          <a:p>
            <a:pPr>
              <a:spcBef>
                <a:spcPct val="20000"/>
              </a:spcBef>
              <a:spcAft>
                <a:spcPct val="75000"/>
              </a:spcAft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Для этого требуется выполнить всего два действия.</a:t>
            </a:r>
          </a:p>
        </p:txBody>
      </p:sp>
      <p:sp>
        <p:nvSpPr>
          <p:cNvPr id="16390" name="Line 7"/>
          <p:cNvSpPr>
            <a:spLocks noChangeShapeType="1"/>
          </p:cNvSpPr>
          <p:nvPr/>
        </p:nvSpPr>
        <p:spPr bwMode="auto">
          <a:xfrm>
            <a:off x="339725" y="3951288"/>
            <a:ext cx="8413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202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2027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2027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755" grpId="0" build="p" autoUpdateAnimBg="0"/>
      <p:bldP spid="202757" grpId="0" build="p" autoUpdateAnimBg="0"/>
    </p:bld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S010285888 (1)">
  <a:themeElements>
    <a:clrScheme name="1_Default Design 13">
      <a:dk1>
        <a:srgbClr val="7B7A8E"/>
      </a:dk1>
      <a:lt1>
        <a:srgbClr val="FFFFFF"/>
      </a:lt1>
      <a:dk2>
        <a:srgbClr val="9B9AB3"/>
      </a:dk2>
      <a:lt2>
        <a:srgbClr val="FFFFFF"/>
      </a:lt2>
      <a:accent1>
        <a:srgbClr val="807EB0"/>
      </a:accent1>
      <a:accent2>
        <a:srgbClr val="333399"/>
      </a:accent2>
      <a:accent3>
        <a:srgbClr val="CBCAD6"/>
      </a:accent3>
      <a:accent4>
        <a:srgbClr val="DADADA"/>
      </a:accent4>
      <a:accent5>
        <a:srgbClr val="C0C0D4"/>
      </a:accent5>
      <a:accent6>
        <a:srgbClr val="2D2D8A"/>
      </a:accent6>
      <a:hlink>
        <a:srgbClr val="DEE8F9"/>
      </a:hlink>
      <a:folHlink>
        <a:srgbClr val="D1CFFB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3">
        <a:dk1>
          <a:srgbClr val="7B7A8E"/>
        </a:dk1>
        <a:lt1>
          <a:srgbClr val="FFFFFF"/>
        </a:lt1>
        <a:dk2>
          <a:srgbClr val="9B9AB3"/>
        </a:dk2>
        <a:lt2>
          <a:srgbClr val="FFFFFF"/>
        </a:lt2>
        <a:accent1>
          <a:srgbClr val="807EB0"/>
        </a:accent1>
        <a:accent2>
          <a:srgbClr val="333399"/>
        </a:accent2>
        <a:accent3>
          <a:srgbClr val="CBCAD6"/>
        </a:accent3>
        <a:accent4>
          <a:srgbClr val="DADADA"/>
        </a:accent4>
        <a:accent5>
          <a:srgbClr val="C0C0D4"/>
        </a:accent5>
        <a:accent6>
          <a:srgbClr val="2D2D8A"/>
        </a:accent6>
        <a:hlink>
          <a:srgbClr val="DEE8F9"/>
        </a:hlink>
        <a:folHlink>
          <a:srgbClr val="D1CFFB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LongProperties xmlns="http://schemas.microsoft.com/office/2006/metadata/longProperties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0D96D58-B53B-4678-9510-38DA5752D2EB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981743A1-B7C1-46E9-B86C-860628D97AE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TS010285888 (1)</Template>
  <TotalTime>133</TotalTime>
  <Words>979</Words>
  <Application>Microsoft Office PowerPoint</Application>
  <PresentationFormat>Экран (4:3)</PresentationFormat>
  <Paragraphs>81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TS010285888 (1)</vt:lpstr>
      <vt:lpstr>Официальная</vt:lpstr>
      <vt:lpstr>Microsoft Office  Word 2007</vt:lpstr>
      <vt:lpstr>оглавления</vt:lpstr>
      <vt:lpstr>как создать автособираемое оглавление</vt:lpstr>
      <vt:lpstr>подготовка документа</vt:lpstr>
      <vt:lpstr>подготовка документа</vt:lpstr>
      <vt:lpstr>подготовка документа</vt:lpstr>
      <vt:lpstr>создание оглавления</vt:lpstr>
      <vt:lpstr>создание оглавления</vt:lpstr>
      <vt:lpstr>Обновление оглавления</vt:lpstr>
      <vt:lpstr>обновление оглавления</vt:lpstr>
      <vt:lpstr>обновление оглавления</vt:lpstr>
      <vt:lpstr>другие изменения оглавления </vt:lpstr>
    </vt:vector>
  </TitlesOfParts>
  <Company>школа №609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Учебный курс по Microsoft® Office  Word 2007</dc:title>
  <dc:creator>ГБСКОУ</dc:creator>
  <cp:lastModifiedBy>к5омп</cp:lastModifiedBy>
  <cp:revision>17</cp:revision>
  <dcterms:created xsi:type="dcterms:W3CDTF">2014-01-16T09:25:08Z</dcterms:created>
  <dcterms:modified xsi:type="dcterms:W3CDTF">2022-11-18T17:20:05Z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TC102858889990</vt:lpwstr>
  </property>
</Properties>
</file>