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58" r:id="rId3"/>
    <p:sldId id="286" r:id="rId4"/>
    <p:sldId id="282" r:id="rId5"/>
    <p:sldId id="283" r:id="rId6"/>
    <p:sldId id="277" r:id="rId7"/>
    <p:sldId id="284" r:id="rId8"/>
    <p:sldId id="272" r:id="rId9"/>
    <p:sldId id="291" r:id="rId10"/>
    <p:sldId id="274" r:id="rId11"/>
    <p:sldId id="270" r:id="rId12"/>
    <p:sldId id="275" r:id="rId13"/>
    <p:sldId id="271" r:id="rId14"/>
    <p:sldId id="273" r:id="rId15"/>
    <p:sldId id="260" r:id="rId16"/>
    <p:sldId id="259" r:id="rId17"/>
    <p:sldId id="297" r:id="rId18"/>
    <p:sldId id="292" r:id="rId19"/>
    <p:sldId id="293" r:id="rId20"/>
    <p:sldId id="294" r:id="rId21"/>
    <p:sldId id="295" r:id="rId22"/>
    <p:sldId id="296"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87" autoAdjust="0"/>
    <p:restoredTop sz="94660"/>
  </p:normalViewPr>
  <p:slideViewPr>
    <p:cSldViewPr>
      <p:cViewPr varScale="1">
        <p:scale>
          <a:sx n="107" d="100"/>
          <a:sy n="107" d="100"/>
        </p:scale>
        <p:origin x="-97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ru-RU"/>
          </a:p>
        </p:txBody>
      </p:sp>
      <p:sp>
        <p:nvSpPr>
          <p:cNvPr id="5427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a:t>Образец заголовка</a:t>
            </a:r>
          </a:p>
        </p:txBody>
      </p:sp>
      <p:sp>
        <p:nvSpPr>
          <p:cNvPr id="5427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5" name="Rectangle 5"/>
          <p:cNvSpPr>
            <a:spLocks noGrp="1" noChangeArrowheads="1"/>
          </p:cNvSpPr>
          <p:nvPr>
            <p:ph type="ftr" sz="quarter" idx="10"/>
          </p:nvPr>
        </p:nvSpPr>
        <p:spPr/>
        <p:txBody>
          <a:bodyPr/>
          <a:lstStyle>
            <a:lvl1pPr>
              <a:defRPr/>
            </a:lvl1pPr>
          </a:lstStyle>
          <a:p>
            <a:pPr>
              <a:defRPr/>
            </a:pPr>
            <a:endParaRPr lang="ru-RU"/>
          </a:p>
        </p:txBody>
      </p:sp>
      <p:sp>
        <p:nvSpPr>
          <p:cNvPr id="6" name="Rectangle 6"/>
          <p:cNvSpPr>
            <a:spLocks noGrp="1" noChangeArrowheads="1"/>
          </p:cNvSpPr>
          <p:nvPr>
            <p:ph type="sldNum" sz="quarter" idx="11"/>
          </p:nvPr>
        </p:nvSpPr>
        <p:spPr/>
        <p:txBody>
          <a:bodyPr/>
          <a:lstStyle>
            <a:lvl1pPr>
              <a:defRPr/>
            </a:lvl1pPr>
          </a:lstStyle>
          <a:p>
            <a:pPr>
              <a:defRPr/>
            </a:pPr>
            <a:fld id="{5DF1C590-A403-4301-AADA-FF76332163CA}" type="slidenum">
              <a:rPr lang="ru-RU"/>
              <a:pPr>
                <a:defRPr/>
              </a:pPr>
              <a:t>‹#›</a:t>
            </a:fld>
            <a:endParaRPr lang="ru-RU"/>
          </a:p>
        </p:txBody>
      </p:sp>
      <p:sp>
        <p:nvSpPr>
          <p:cNvPr id="7" name="Rectangle 7"/>
          <p:cNvSpPr>
            <a:spLocks noGrp="1" noChangeArrowheads="1"/>
          </p:cNvSpPr>
          <p:nvPr>
            <p:ph type="dt"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D041E75-02BD-464E-9D76-FF498F9DD08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92100"/>
            <a:ext cx="2057400" cy="57277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92100"/>
            <a:ext cx="6019800" cy="57277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5EC0008-37E8-4D10-9D0F-044E82C883A5}"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C9DB73A-CBC5-4C64-9ADC-79435DAE043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54810C6-A5C0-42F3-83D5-9A3102A17B8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FA0E16-A7D8-4976-8107-F57F622538A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21AD9DA-D728-419D-9302-A23F1B94776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83D5764-EF7C-4D02-AB0C-F0369AB1277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BB09F5B5-6C6F-4F85-BD37-23090E59C8B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4DEF5445-2932-4968-BE73-1924759AC0B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2454A47-0085-42AA-8FAA-BE1618E5B42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6D57EDC-2C59-47D3-B490-776FFDC8A49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3251"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32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ru-RU"/>
          </a:p>
        </p:txBody>
      </p:sp>
      <p:sp>
        <p:nvSpPr>
          <p:cNvPr id="532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ru-RU"/>
          </a:p>
        </p:txBody>
      </p:sp>
      <p:sp>
        <p:nvSpPr>
          <p:cNvPr id="532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EA67472F-B3A3-40A9-AEF0-7F8A092D650C}"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68" r:id="rId1"/>
    <p:sldLayoutId id="2147483667" r:id="rId2"/>
    <p:sldLayoutId id="2147483666" r:id="rId3"/>
    <p:sldLayoutId id="2147483665" r:id="rId4"/>
    <p:sldLayoutId id="2147483664" r:id="rId5"/>
    <p:sldLayoutId id="2147483663" r:id="rId6"/>
    <p:sldLayoutId id="2147483662" r:id="rId7"/>
    <p:sldLayoutId id="2147483661" r:id="rId8"/>
    <p:sldLayoutId id="2147483660" r:id="rId9"/>
    <p:sldLayoutId id="2147483659" r:id="rId10"/>
    <p:sldLayoutId id="2147483658" r:id="rId11"/>
    <p:sldLayoutId id="2147483657"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15888"/>
            <a:ext cx="7847013" cy="3484562"/>
          </a:xfrm>
        </p:spPr>
        <p:txBody>
          <a:bodyPr/>
          <a:lstStyle/>
          <a:p>
            <a:pPr eaLnBrk="1" hangingPunct="1">
              <a:defRPr/>
            </a:pPr>
            <a:r>
              <a:rPr lang="en-US" b="1" smtClean="0">
                <a:latin typeface="Times New Roman" pitchFamily="18" charset="0"/>
              </a:rPr>
              <a:t>PRACTISING THE ORAL PART OF THE ENGLISH EXAM </a:t>
            </a:r>
            <a:r>
              <a:rPr lang="ru-RU" b="1" smtClean="0">
                <a:latin typeface="Times New Roman" pitchFamily="18" charset="0"/>
              </a:rPr>
              <a:t>:</a:t>
            </a:r>
            <a:br>
              <a:rPr lang="ru-RU" b="1" smtClean="0">
                <a:latin typeface="Times New Roman" pitchFamily="18" charset="0"/>
              </a:rPr>
            </a:br>
            <a:r>
              <a:rPr lang="en-US" b="1" smtClean="0">
                <a:latin typeface="Times New Roman" pitchFamily="18" charset="0"/>
              </a:rPr>
              <a:t>USEFUL TIPS </a:t>
            </a:r>
            <a:endParaRPr lang="ru-RU" b="1" smtClean="0">
              <a:latin typeface="Times New Roman" pitchFamily="18" charset="0"/>
            </a:endParaRPr>
          </a:p>
        </p:txBody>
      </p:sp>
      <p:sp>
        <p:nvSpPr>
          <p:cNvPr id="2051" name="Rectangle 3"/>
          <p:cNvSpPr>
            <a:spLocks noGrp="1" noChangeArrowheads="1"/>
          </p:cNvSpPr>
          <p:nvPr>
            <p:ph type="subTitle" idx="1"/>
          </p:nvPr>
        </p:nvSpPr>
        <p:spPr/>
        <p:txBody>
          <a:bodyPr/>
          <a:lstStyle/>
          <a:p>
            <a:pPr eaLnBrk="1" hangingPunct="1">
              <a:defRPr/>
            </a:pPr>
            <a:endParaRPr lang="ru-RU" smtClean="0"/>
          </a:p>
        </p:txBody>
      </p:sp>
      <p:pic>
        <p:nvPicPr>
          <p:cNvPr id="14339" name="Picture 4" descr="2016"/>
          <p:cNvPicPr>
            <a:picLocks noChangeAspect="1" noChangeArrowheads="1"/>
          </p:cNvPicPr>
          <p:nvPr/>
        </p:nvPicPr>
        <p:blipFill>
          <a:blip r:embed="rId2"/>
          <a:srcRect/>
          <a:stretch>
            <a:fillRect/>
          </a:stretch>
        </p:blipFill>
        <p:spPr bwMode="auto">
          <a:xfrm>
            <a:off x="2268538" y="3716338"/>
            <a:ext cx="4824412" cy="2792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z="2000" b="1" smtClean="0"/>
              <a:t>Task2. </a:t>
            </a:r>
            <a:r>
              <a:rPr lang="en-US" sz="2000" smtClean="0"/>
              <a:t>You are going to take part in a telephone survey. You have</a:t>
            </a:r>
            <a:r>
              <a:rPr lang="en-US" sz="4000" smtClean="0"/>
              <a:t> </a:t>
            </a:r>
            <a:r>
              <a:rPr lang="en-US" sz="2000" smtClean="0"/>
              <a:t>to answer 6 questions. Give full answers to the questions. Remember that you have 40 seconds to answer each question</a:t>
            </a:r>
            <a:r>
              <a:rPr lang="en-US" sz="2000" b="1" smtClean="0"/>
              <a:t>.</a:t>
            </a:r>
            <a:r>
              <a:rPr lang="en-US" sz="4000" b="1" smtClean="0"/>
              <a:t/>
            </a:r>
            <a:br>
              <a:rPr lang="en-US" sz="4000" b="1" smtClean="0"/>
            </a:br>
            <a:endParaRPr lang="ru-RU" sz="4000" b="1" smtClean="0"/>
          </a:p>
        </p:txBody>
      </p:sp>
      <p:sp>
        <p:nvSpPr>
          <p:cNvPr id="20483" name="Rectangle 3"/>
          <p:cNvSpPr>
            <a:spLocks noGrp="1" noChangeArrowheads="1"/>
          </p:cNvSpPr>
          <p:nvPr>
            <p:ph type="body" idx="1"/>
          </p:nvPr>
        </p:nvSpPr>
        <p:spPr>
          <a:xfrm>
            <a:off x="323850" y="1341438"/>
            <a:ext cx="8540750" cy="4786312"/>
          </a:xfrm>
        </p:spPr>
        <p:txBody>
          <a:bodyPr/>
          <a:lstStyle/>
          <a:p>
            <a:pPr eaLnBrk="1" hangingPunct="1">
              <a:lnSpc>
                <a:spcPct val="80000"/>
              </a:lnSpc>
              <a:buFontTx/>
              <a:buNone/>
              <a:defRPr/>
            </a:pPr>
            <a:r>
              <a:rPr lang="en-US" sz="1800" b="1" smtClean="0">
                <a:solidFill>
                  <a:schemeClr val="tx2"/>
                </a:solidFill>
              </a:rPr>
              <a:t>Electronic assistant: </a:t>
            </a:r>
            <a:r>
              <a:rPr lang="en-US" sz="1800" smtClean="0">
                <a:solidFill>
                  <a:schemeClr val="tx2"/>
                </a:solidFill>
              </a:rPr>
              <a:t>Hello! It’s the electronic assistant of the MEGA Shopping Mall. We kindly ask you to take part in our survey. We need to find out how people fell about shopping in our region. Please answer 6 questions. The survey is anonymous- you don’t have to give your name. So, let’s get started.</a:t>
            </a:r>
            <a:endParaRPr lang="en-US" sz="1800" b="1" smtClean="0">
              <a:solidFill>
                <a:schemeClr val="tx2"/>
              </a:solidFill>
            </a:endParaRP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a:t>
            </a:r>
            <a:r>
              <a:rPr lang="en-US" sz="1800" smtClean="0">
                <a:solidFill>
                  <a:srgbClr val="FF3300"/>
                </a:solidFill>
              </a:rPr>
              <a:t>How old are you?</a:t>
            </a:r>
            <a:endParaRPr lang="en-US" sz="1800" b="1" smtClean="0">
              <a:solidFill>
                <a:srgbClr val="FF3300"/>
              </a:solidFill>
            </a:endParaRPr>
          </a:p>
          <a:p>
            <a:pPr eaLnBrk="1" hangingPunct="1">
              <a:lnSpc>
                <a:spcPct val="80000"/>
              </a:lnSpc>
              <a:buFontTx/>
              <a:buNone/>
              <a:defRPr/>
            </a:pPr>
            <a:r>
              <a:rPr lang="en-US" sz="1800" b="1" smtClean="0"/>
              <a:t>Student:</a:t>
            </a:r>
            <a:r>
              <a:rPr lang="en-US" sz="1800" b="1" smtClean="0">
                <a:solidFill>
                  <a:srgbClr val="FF3300"/>
                </a:solidFill>
              </a:rPr>
              <a:t> </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How many times a week do you do shopping?</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shops are the most popular with teenagers?</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shops and shopping malls are near your place?</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is your favourite shop and why?</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shops would you advise to visit?</a:t>
            </a:r>
            <a:endParaRPr lang="ru-RU" sz="1800" smtClean="0">
              <a:solidFill>
                <a:schemeClr val="tx2"/>
              </a:solidFill>
            </a:endParaRPr>
          </a:p>
          <a:p>
            <a:pPr eaLnBrk="1" hangingPunct="1">
              <a:lnSpc>
                <a:spcPct val="80000"/>
              </a:lnSpc>
              <a:buFontTx/>
              <a:buNone/>
              <a:defRPr/>
            </a:pPr>
            <a:r>
              <a:rPr lang="en-US" sz="1800" b="1" smtClean="0">
                <a:solidFill>
                  <a:schemeClr val="tx2"/>
                </a:solidFill>
              </a:rPr>
              <a:t>Student:</a:t>
            </a:r>
            <a:endParaRPr lang="ru-RU" sz="1800" b="1" smtClean="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p:txBody>
          <a:bodyPr/>
          <a:lstStyle/>
          <a:p>
            <a:pPr eaLnBrk="1" hangingPunct="1">
              <a:buFontTx/>
              <a:buNone/>
              <a:defRPr/>
            </a:pPr>
            <a:r>
              <a:rPr lang="en-US" sz="2800" b="1" smtClean="0">
                <a:solidFill>
                  <a:schemeClr val="tx2"/>
                </a:solidFill>
              </a:rPr>
              <a:t>Task 3.  </a:t>
            </a:r>
            <a:r>
              <a:rPr lang="en-US" sz="2000" smtClean="0">
                <a:solidFill>
                  <a:schemeClr val="tx2"/>
                </a:solidFill>
              </a:rPr>
              <a:t>You are going to have a talk about mobile phones. You will have to start in 1.5 minutes and speak for not more than 2minutes.</a:t>
            </a:r>
          </a:p>
          <a:p>
            <a:pPr eaLnBrk="1" hangingPunct="1">
              <a:buFontTx/>
              <a:buNone/>
              <a:defRPr/>
            </a:pPr>
            <a:r>
              <a:rPr lang="en-US" sz="2800" b="1" smtClean="0">
                <a:solidFill>
                  <a:schemeClr val="tx2"/>
                </a:solidFill>
              </a:rPr>
              <a:t>Remember to say:</a:t>
            </a:r>
            <a:endParaRPr lang="ru-RU" sz="2800" b="1" smtClean="0">
              <a:solidFill>
                <a:schemeClr val="tx2"/>
              </a:solidFill>
            </a:endParaRPr>
          </a:p>
          <a:p>
            <a:pPr eaLnBrk="1" hangingPunct="1">
              <a:buFontTx/>
              <a:buNone/>
              <a:defRPr/>
            </a:pPr>
            <a:r>
              <a:rPr lang="en-US" sz="2800" b="1" smtClean="0">
                <a:solidFill>
                  <a:schemeClr val="tx2"/>
                </a:solidFill>
              </a:rPr>
              <a:t>-if you use a mobile phone</a:t>
            </a:r>
          </a:p>
          <a:p>
            <a:pPr eaLnBrk="1" hangingPunct="1">
              <a:buFontTx/>
              <a:buNone/>
              <a:defRPr/>
            </a:pPr>
            <a:r>
              <a:rPr lang="en-US" sz="2800" b="1" smtClean="0">
                <a:solidFill>
                  <a:schemeClr val="tx2"/>
                </a:solidFill>
              </a:rPr>
              <a:t>-what the advantages of using mobile phones are</a:t>
            </a:r>
          </a:p>
          <a:p>
            <a:pPr eaLnBrk="1" hangingPunct="1">
              <a:buFontTx/>
              <a:buNone/>
              <a:defRPr/>
            </a:pPr>
            <a:r>
              <a:rPr lang="en-US" sz="2800" b="1" smtClean="0">
                <a:solidFill>
                  <a:schemeClr val="tx2"/>
                </a:solidFill>
              </a:rPr>
              <a:t>-what the disadvantages of using mobile phones are </a:t>
            </a:r>
          </a:p>
          <a:p>
            <a:pPr eaLnBrk="1" hangingPunct="1">
              <a:buFontTx/>
              <a:buNone/>
              <a:defRPr/>
            </a:pPr>
            <a:r>
              <a:rPr lang="en-US" sz="2800" b="1" smtClean="0">
                <a:solidFill>
                  <a:schemeClr val="tx2"/>
                </a:solidFill>
              </a:rPr>
              <a:t>You have to talk continuously</a:t>
            </a:r>
            <a:endParaRPr lang="ru-RU" sz="2800" b="1" smtClean="0">
              <a:solidFill>
                <a:schemeClr val="tx2"/>
              </a:solidFill>
            </a:endParaRPr>
          </a:p>
        </p:txBody>
      </p:sp>
      <p:pic>
        <p:nvPicPr>
          <p:cNvPr id="28674" name="Picture 4"/>
          <p:cNvPicPr>
            <a:picLocks noChangeAspect="1" noChangeArrowheads="1"/>
          </p:cNvPicPr>
          <p:nvPr>
            <p:ph type="title"/>
          </p:nvPr>
        </p:nvPicPr>
        <p:blipFill>
          <a:blip r:embed="rId2"/>
          <a:srcRect/>
          <a:stretch>
            <a:fillRect/>
          </a:stretch>
        </p:blipFill>
        <p:spPr>
          <a:xfrm>
            <a:off x="323850" y="188913"/>
            <a:ext cx="1206500" cy="78581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260350"/>
            <a:ext cx="8229600" cy="1143000"/>
          </a:xfrm>
        </p:spPr>
        <p:txBody>
          <a:bodyPr/>
          <a:lstStyle/>
          <a:p>
            <a:pPr eaLnBrk="1" hangingPunct="1">
              <a:defRPr/>
            </a:pPr>
            <a:r>
              <a:rPr lang="en-US" sz="1800" b="1" smtClean="0"/>
              <a:t>Task1. You are going to read aloud. You have 1.5 minutes to read the text silently, and then be ready to read it aloud. Remember that you will not have more than </a:t>
            </a:r>
            <a:r>
              <a:rPr lang="ru-RU" sz="1800" b="1" smtClean="0"/>
              <a:t>1.5</a:t>
            </a:r>
            <a:r>
              <a:rPr lang="en-US" sz="1800" b="1" smtClean="0"/>
              <a:t> minutes for reading aloud.</a:t>
            </a:r>
            <a:r>
              <a:rPr lang="en-US" sz="1800" smtClean="0"/>
              <a:t/>
            </a:r>
            <a:br>
              <a:rPr lang="en-US" sz="1800" smtClean="0"/>
            </a:br>
            <a:endParaRPr lang="ru-RU" sz="1800" smtClean="0"/>
          </a:p>
        </p:txBody>
      </p:sp>
      <p:sp>
        <p:nvSpPr>
          <p:cNvPr id="21507" name="Rectangle 3"/>
          <p:cNvSpPr>
            <a:spLocks noGrp="1" noChangeArrowheads="1"/>
          </p:cNvSpPr>
          <p:nvPr>
            <p:ph type="body" idx="1"/>
          </p:nvPr>
        </p:nvSpPr>
        <p:spPr>
          <a:xfrm>
            <a:off x="323850" y="1125538"/>
            <a:ext cx="8540750" cy="5616575"/>
          </a:xfrm>
        </p:spPr>
        <p:txBody>
          <a:bodyPr/>
          <a:lstStyle/>
          <a:p>
            <a:pPr eaLnBrk="1" hangingPunct="1">
              <a:lnSpc>
                <a:spcPct val="80000"/>
              </a:lnSpc>
              <a:buFontTx/>
              <a:buNone/>
              <a:defRPr/>
            </a:pPr>
            <a:r>
              <a:rPr lang="ru-RU" sz="1400" smtClean="0">
                <a:solidFill>
                  <a:schemeClr val="tx2"/>
                </a:solidFill>
              </a:rPr>
              <a:t>       </a:t>
            </a:r>
            <a:r>
              <a:rPr lang="en-US" sz="2000" smtClean="0">
                <a:solidFill>
                  <a:schemeClr val="tx2"/>
                </a:solidFill>
              </a:rPr>
              <a:t>Many countries have a special day each year when they celebrate a “national day”.  This day is </a:t>
            </a:r>
            <a:r>
              <a:rPr lang="en-US" sz="2000" b="1" smtClean="0">
                <a:solidFill>
                  <a:schemeClr val="tx2"/>
                </a:solidFill>
              </a:rPr>
              <a:t>dedicated</a:t>
            </a:r>
            <a:r>
              <a:rPr lang="en-US" sz="2000" smtClean="0">
                <a:solidFill>
                  <a:schemeClr val="tx2"/>
                </a:solidFill>
              </a:rPr>
              <a:t> to the country’s founding or independence or even a special day for the ruler.  Usually these days are a national public holiday where everyone takes the day </a:t>
            </a:r>
            <a:r>
              <a:rPr lang="en-US" sz="2000" b="1" smtClean="0">
                <a:solidFill>
                  <a:schemeClr val="tx2"/>
                </a:solidFill>
              </a:rPr>
              <a:t>off</a:t>
            </a:r>
            <a:r>
              <a:rPr lang="en-US" sz="2000" smtClean="0">
                <a:solidFill>
                  <a:schemeClr val="tx2"/>
                </a:solidFill>
              </a:rPr>
              <a:t> from work.</a:t>
            </a:r>
          </a:p>
          <a:p>
            <a:pPr eaLnBrk="1" hangingPunct="1">
              <a:lnSpc>
                <a:spcPct val="80000"/>
              </a:lnSpc>
              <a:buFontTx/>
              <a:buNone/>
              <a:defRPr/>
            </a:pPr>
            <a:r>
              <a:rPr lang="ru-RU" sz="2000" smtClean="0">
                <a:solidFill>
                  <a:schemeClr val="tx2"/>
                </a:solidFill>
              </a:rPr>
              <a:t>     </a:t>
            </a:r>
            <a:r>
              <a:rPr lang="en-US" sz="2000" smtClean="0">
                <a:solidFill>
                  <a:schemeClr val="tx2"/>
                </a:solidFill>
              </a:rPr>
              <a:t>America’s national day is called “Independence Day” and it is held every year on </a:t>
            </a:r>
            <a:r>
              <a:rPr lang="en-US" sz="2000" b="1" smtClean="0">
                <a:solidFill>
                  <a:schemeClr val="tx2"/>
                </a:solidFill>
              </a:rPr>
              <a:t>July 4.</a:t>
            </a:r>
            <a:r>
              <a:rPr lang="en-US" sz="2000" smtClean="0">
                <a:solidFill>
                  <a:schemeClr val="tx2"/>
                </a:solidFill>
              </a:rPr>
              <a:t>  This marks the </a:t>
            </a:r>
            <a:r>
              <a:rPr lang="en-US" sz="2000" b="1" smtClean="0">
                <a:solidFill>
                  <a:schemeClr val="tx2"/>
                </a:solidFill>
              </a:rPr>
              <a:t>signing</a:t>
            </a:r>
            <a:r>
              <a:rPr lang="en-US" sz="2000" smtClean="0">
                <a:solidFill>
                  <a:schemeClr val="tx2"/>
                </a:solidFill>
              </a:rPr>
              <a:t> of the famous document, The Declaration of Independence in </a:t>
            </a:r>
            <a:r>
              <a:rPr lang="en-US" sz="2000" b="1" smtClean="0">
                <a:solidFill>
                  <a:schemeClr val="tx2"/>
                </a:solidFill>
              </a:rPr>
              <a:t>1776</a:t>
            </a:r>
            <a:r>
              <a:rPr lang="en-US" sz="2000" smtClean="0">
                <a:solidFill>
                  <a:schemeClr val="tx2"/>
                </a:solidFill>
              </a:rPr>
              <a:t>.  In France, the national day is on </a:t>
            </a:r>
            <a:r>
              <a:rPr lang="en-US" sz="2000" b="1" smtClean="0">
                <a:solidFill>
                  <a:schemeClr val="tx2"/>
                </a:solidFill>
              </a:rPr>
              <a:t>July 14. </a:t>
            </a:r>
            <a:r>
              <a:rPr lang="en-US" sz="2000" smtClean="0">
                <a:solidFill>
                  <a:schemeClr val="tx2"/>
                </a:solidFill>
              </a:rPr>
              <a:t> This is the </a:t>
            </a:r>
            <a:r>
              <a:rPr lang="en-US" sz="2000" b="1" smtClean="0">
                <a:solidFill>
                  <a:schemeClr val="tx2"/>
                </a:solidFill>
              </a:rPr>
              <a:t>anniversary</a:t>
            </a:r>
            <a:r>
              <a:rPr lang="en-US" sz="2000" smtClean="0">
                <a:solidFill>
                  <a:schemeClr val="tx2"/>
                </a:solidFill>
              </a:rPr>
              <a:t> for the storming of the </a:t>
            </a:r>
            <a:r>
              <a:rPr lang="en-US" sz="2000" b="1" smtClean="0">
                <a:solidFill>
                  <a:schemeClr val="tx2"/>
                </a:solidFill>
              </a:rPr>
              <a:t>Bastille.</a:t>
            </a:r>
            <a:r>
              <a:rPr lang="en-US" sz="2000" smtClean="0">
                <a:solidFill>
                  <a:schemeClr val="tx2"/>
                </a:solidFill>
              </a:rPr>
              <a:t>  It is considered the start of the French Revolution.   Japan’s National Foundation Day is on </a:t>
            </a:r>
            <a:r>
              <a:rPr lang="en-US" sz="2000" b="1" smtClean="0">
                <a:solidFill>
                  <a:schemeClr val="tx2"/>
                </a:solidFill>
              </a:rPr>
              <a:t>February 11. </a:t>
            </a:r>
            <a:r>
              <a:rPr lang="en-US" sz="2000" smtClean="0">
                <a:solidFill>
                  <a:schemeClr val="tx2"/>
                </a:solidFill>
              </a:rPr>
              <a:t> This is to honor the crowning of </a:t>
            </a:r>
            <a:r>
              <a:rPr lang="en-US" sz="2000" b="1" smtClean="0">
                <a:solidFill>
                  <a:schemeClr val="tx2"/>
                </a:solidFill>
              </a:rPr>
              <a:t>Jimmu</a:t>
            </a:r>
            <a:r>
              <a:rPr lang="en-US" sz="2000" smtClean="0">
                <a:solidFill>
                  <a:schemeClr val="tx2"/>
                </a:solidFill>
              </a:rPr>
              <a:t>, the first emperor long ago in </a:t>
            </a:r>
            <a:r>
              <a:rPr lang="en-US" sz="2000" b="1" smtClean="0">
                <a:solidFill>
                  <a:schemeClr val="tx2"/>
                </a:solidFill>
              </a:rPr>
              <a:t>660 AD</a:t>
            </a:r>
            <a:r>
              <a:rPr lang="en-US" sz="2000" smtClean="0">
                <a:solidFill>
                  <a:schemeClr val="tx2"/>
                </a:solidFill>
              </a:rPr>
              <a:t>. </a:t>
            </a:r>
          </a:p>
          <a:p>
            <a:pPr eaLnBrk="1" hangingPunct="1">
              <a:lnSpc>
                <a:spcPct val="80000"/>
              </a:lnSpc>
              <a:buFontTx/>
              <a:buNone/>
              <a:defRPr/>
            </a:pPr>
            <a:r>
              <a:rPr lang="ru-RU" sz="2000" smtClean="0">
                <a:solidFill>
                  <a:schemeClr val="tx2"/>
                </a:solidFill>
              </a:rPr>
              <a:t>     </a:t>
            </a:r>
            <a:r>
              <a:rPr lang="en-US" sz="2000" smtClean="0">
                <a:solidFill>
                  <a:schemeClr val="tx2"/>
                </a:solidFill>
              </a:rPr>
              <a:t>Some countries have several national days.  In Spain, for example, there are four national holidays.  However, a few countries do not have any national day.  This includes </a:t>
            </a:r>
            <a:r>
              <a:rPr lang="en-US" sz="2000" b="1" smtClean="0">
                <a:solidFill>
                  <a:schemeClr val="tx2"/>
                </a:solidFill>
              </a:rPr>
              <a:t>Denmark</a:t>
            </a:r>
            <a:r>
              <a:rPr lang="en-US" sz="2000" smtClean="0">
                <a:solidFill>
                  <a:schemeClr val="tx2"/>
                </a:solidFill>
              </a:rPr>
              <a:t> and the United Kingdom.  Recently, </a:t>
            </a:r>
            <a:r>
              <a:rPr lang="en-US" sz="2000" b="1" smtClean="0">
                <a:solidFill>
                  <a:schemeClr val="tx2"/>
                </a:solidFill>
              </a:rPr>
              <a:t>politicians</a:t>
            </a:r>
            <a:r>
              <a:rPr lang="en-US" sz="2000" smtClean="0">
                <a:solidFill>
                  <a:schemeClr val="tx2"/>
                </a:solidFill>
              </a:rPr>
              <a:t> in the United Kingdom hope for the establishment of a national day. </a:t>
            </a:r>
            <a:endParaRPr lang="ru-RU" sz="2000" smtClean="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z="2000" b="1" smtClean="0"/>
              <a:t>Task2. </a:t>
            </a:r>
            <a:r>
              <a:rPr lang="en-US" sz="2000" smtClean="0"/>
              <a:t>You are going to take part in a telephone survey. You have</a:t>
            </a:r>
            <a:r>
              <a:rPr lang="en-US" sz="4000" smtClean="0"/>
              <a:t> </a:t>
            </a:r>
            <a:r>
              <a:rPr lang="en-US" sz="2000" smtClean="0"/>
              <a:t>to answer 6 questions. Give full answers to the questions. Remember that you have 40 seconds to answer each question</a:t>
            </a:r>
            <a:r>
              <a:rPr lang="en-US" sz="2000" b="1" smtClean="0"/>
              <a:t>.</a:t>
            </a:r>
            <a:br>
              <a:rPr lang="en-US" sz="2000" b="1" smtClean="0"/>
            </a:br>
            <a:endParaRPr lang="ru-RU" sz="2000" b="1" smtClean="0"/>
          </a:p>
        </p:txBody>
      </p:sp>
      <p:sp>
        <p:nvSpPr>
          <p:cNvPr id="17411" name="Rectangle 3"/>
          <p:cNvSpPr>
            <a:spLocks noGrp="1" noChangeArrowheads="1"/>
          </p:cNvSpPr>
          <p:nvPr>
            <p:ph type="body" idx="1"/>
          </p:nvPr>
        </p:nvSpPr>
        <p:spPr/>
        <p:txBody>
          <a:bodyPr/>
          <a:lstStyle/>
          <a:p>
            <a:pPr eaLnBrk="1" hangingPunct="1">
              <a:lnSpc>
                <a:spcPct val="80000"/>
              </a:lnSpc>
              <a:buFontTx/>
              <a:buNone/>
              <a:defRPr/>
            </a:pPr>
            <a:r>
              <a:rPr lang="en-US" sz="1800" b="1" smtClean="0">
                <a:solidFill>
                  <a:schemeClr val="tx2"/>
                </a:solidFill>
              </a:rPr>
              <a:t>Electronic assistant: </a:t>
            </a:r>
            <a:r>
              <a:rPr lang="en-US" sz="1800" smtClean="0">
                <a:solidFill>
                  <a:schemeClr val="tx2"/>
                </a:solidFill>
              </a:rPr>
              <a:t>Hello! It’s the electronic assistant of the World Travel Agency We kindly ask you to take part in our survey. We need to find out how people feel about shopping in our region. Please answer 6 questions. The survey is anonymous- you don’t have to give your name. So, let’s get started.</a:t>
            </a:r>
            <a:endParaRPr lang="en-US" sz="1800" b="1" smtClean="0">
              <a:solidFill>
                <a:schemeClr val="tx2"/>
              </a:solidFill>
            </a:endParaRP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a:t>
            </a:r>
            <a:r>
              <a:rPr lang="en-US" sz="1800" smtClean="0">
                <a:solidFill>
                  <a:srgbClr val="FF3300"/>
                </a:solidFill>
              </a:rPr>
              <a:t>How old are you?</a:t>
            </a:r>
            <a:endParaRPr lang="en-US" sz="1800" b="1" smtClean="0">
              <a:solidFill>
                <a:srgbClr val="FF3300"/>
              </a:solidFill>
            </a:endParaRPr>
          </a:p>
          <a:p>
            <a:pPr eaLnBrk="1" hangingPunct="1">
              <a:lnSpc>
                <a:spcPct val="80000"/>
              </a:lnSpc>
              <a:buFontTx/>
              <a:buNone/>
              <a:defRPr/>
            </a:pPr>
            <a:r>
              <a:rPr lang="en-US" sz="1800" b="1" smtClean="0">
                <a:solidFill>
                  <a:schemeClr val="tx2"/>
                </a:solidFill>
              </a:rPr>
              <a:t>Student: </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How often do you travel?</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places are popular for travelling in your region?</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Why do you think people like travelling?</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places would you like to travel to?</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p>
          <a:p>
            <a:pPr eaLnBrk="1" hangingPunct="1">
              <a:lnSpc>
                <a:spcPct val="80000"/>
              </a:lnSpc>
              <a:buFontTx/>
              <a:buNone/>
              <a:defRPr/>
            </a:pPr>
            <a:r>
              <a:rPr lang="en-US" sz="1800" b="1" smtClean="0">
                <a:solidFill>
                  <a:schemeClr val="tx2"/>
                </a:solidFill>
              </a:rPr>
              <a:t>Electronic assistant</a:t>
            </a:r>
            <a:r>
              <a:rPr lang="en-US" sz="1800" smtClean="0">
                <a:solidFill>
                  <a:schemeClr val="tx2"/>
                </a:solidFill>
              </a:rPr>
              <a:t>: What places would you recommend visiting and why?</a:t>
            </a:r>
            <a:endParaRPr lang="en-US" sz="1800" b="1" smtClean="0">
              <a:solidFill>
                <a:schemeClr val="tx2"/>
              </a:solidFill>
            </a:endParaRPr>
          </a:p>
          <a:p>
            <a:pPr eaLnBrk="1" hangingPunct="1">
              <a:lnSpc>
                <a:spcPct val="80000"/>
              </a:lnSpc>
              <a:buFontTx/>
              <a:buNone/>
              <a:defRPr/>
            </a:pPr>
            <a:r>
              <a:rPr lang="en-US" sz="1800" b="1" smtClean="0">
                <a:solidFill>
                  <a:schemeClr val="tx2"/>
                </a:solidFill>
              </a:rPr>
              <a:t>Student:</a:t>
            </a:r>
            <a:endParaRPr lang="ru-RU" sz="1800" b="1" smtClean="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388" y="228600"/>
            <a:ext cx="8662987" cy="3487738"/>
          </a:xfrm>
        </p:spPr>
        <p:txBody>
          <a:bodyPr/>
          <a:lstStyle/>
          <a:p>
            <a:pPr eaLnBrk="1" hangingPunct="1">
              <a:defRPr/>
            </a:pPr>
            <a:r>
              <a:rPr lang="ru-RU" sz="2400" b="1" smtClean="0"/>
              <a:t/>
            </a:r>
            <a:br>
              <a:rPr lang="ru-RU" sz="2400" b="1" smtClean="0"/>
            </a:br>
            <a:r>
              <a:rPr lang="ru-RU" sz="2400" b="1" smtClean="0"/>
              <a:t/>
            </a:r>
            <a:br>
              <a:rPr lang="ru-RU" sz="2400" b="1" smtClean="0"/>
            </a:br>
            <a:r>
              <a:rPr lang="ru-RU" sz="2400" b="1" smtClean="0"/>
              <a:t/>
            </a:r>
            <a:br>
              <a:rPr lang="ru-RU" sz="2400" b="1" smtClean="0"/>
            </a:br>
            <a:r>
              <a:rPr lang="en-US" sz="2000" b="1" smtClean="0"/>
              <a:t>Task 3. You are going to have a talk about extreme sports. You will have to start in 1.5 minutes and speak</a:t>
            </a:r>
            <a:r>
              <a:rPr lang="ru-RU" sz="2000" b="1" smtClean="0"/>
              <a:t> </a:t>
            </a:r>
            <a:r>
              <a:rPr lang="en-US" sz="2000" b="1" smtClean="0"/>
              <a:t>for not more than 2minutes.</a:t>
            </a:r>
            <a:r>
              <a:rPr lang="ru-RU" sz="2000" b="1" smtClean="0"/>
              <a:t/>
            </a:r>
            <a:br>
              <a:rPr lang="ru-RU" sz="2000" b="1" smtClean="0"/>
            </a:br>
            <a:r>
              <a:rPr lang="ru-RU" sz="4000" b="1" smtClean="0"/>
              <a:t/>
            </a:r>
            <a:br>
              <a:rPr lang="ru-RU" sz="4000" b="1" smtClean="0"/>
            </a:br>
            <a:r>
              <a:rPr lang="en-US" sz="2400" b="1" smtClean="0"/>
              <a:t>Remember to say:</a:t>
            </a:r>
            <a:r>
              <a:rPr lang="ru-RU" sz="2400" b="1" smtClean="0"/>
              <a:t/>
            </a:r>
            <a:br>
              <a:rPr lang="ru-RU" sz="2400" b="1" smtClean="0"/>
            </a:br>
            <a:r>
              <a:rPr lang="ru-RU" sz="2400" b="1" smtClean="0"/>
              <a:t>-</a:t>
            </a:r>
            <a:r>
              <a:rPr lang="en-US" sz="2400" b="1" smtClean="0"/>
              <a:t>Why people take extreme sports</a:t>
            </a:r>
            <a:br>
              <a:rPr lang="en-US" sz="2400" b="1" smtClean="0"/>
            </a:br>
            <a:r>
              <a:rPr lang="ru-RU" sz="2400" b="1" smtClean="0"/>
              <a:t>-</a:t>
            </a:r>
            <a:r>
              <a:rPr lang="en-US" sz="2400" b="1" smtClean="0"/>
              <a:t>If you have ever tried this kind of sports</a:t>
            </a:r>
            <a:br>
              <a:rPr lang="en-US" sz="2400" b="1" smtClean="0"/>
            </a:br>
            <a:r>
              <a:rPr lang="ru-RU" sz="2400" b="1" smtClean="0"/>
              <a:t>-</a:t>
            </a:r>
            <a:r>
              <a:rPr lang="en-US" sz="2400" b="1" smtClean="0"/>
              <a:t>What are  the advantages and disadvantages in extreme sports</a:t>
            </a:r>
            <a:br>
              <a:rPr lang="en-US" sz="2400" b="1" smtClean="0"/>
            </a:br>
            <a:r>
              <a:rPr lang="en-US" sz="2400" b="1" smtClean="0"/>
              <a:t>You have to talk continuously</a:t>
            </a:r>
            <a:endParaRPr lang="ru-RU" sz="2400" b="1" smtClean="0"/>
          </a:p>
        </p:txBody>
      </p:sp>
      <p:pic>
        <p:nvPicPr>
          <p:cNvPr id="32770" name="Picture 4"/>
          <p:cNvPicPr>
            <a:picLocks noChangeAspect="1" noChangeArrowheads="1"/>
          </p:cNvPicPr>
          <p:nvPr>
            <p:ph type="body" idx="1"/>
          </p:nvPr>
        </p:nvPicPr>
        <p:blipFill>
          <a:blip r:embed="rId2"/>
          <a:srcRect/>
          <a:stretch>
            <a:fillRect/>
          </a:stretch>
        </p:blipFill>
        <p:spPr>
          <a:xfrm>
            <a:off x="0" y="4437063"/>
            <a:ext cx="2484438" cy="20161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endParaRPr lang="ru-RU" smtClean="0"/>
          </a:p>
        </p:txBody>
      </p:sp>
      <p:sp>
        <p:nvSpPr>
          <p:cNvPr id="6147" name="Rectangle 3"/>
          <p:cNvSpPr>
            <a:spLocks noGrp="1" noChangeArrowheads="1"/>
          </p:cNvSpPr>
          <p:nvPr>
            <p:ph type="body" idx="1"/>
          </p:nvPr>
        </p:nvSpPr>
        <p:spPr/>
        <p:txBody>
          <a:bodyPr/>
          <a:lstStyle/>
          <a:p>
            <a:pPr eaLnBrk="1" hangingPunct="1">
              <a:buFontTx/>
              <a:buNone/>
              <a:defRPr/>
            </a:pPr>
            <a:r>
              <a:rPr lang="ru-RU" sz="2400" smtClean="0">
                <a:solidFill>
                  <a:schemeClr val="tx2"/>
                </a:solidFill>
              </a:rPr>
              <a:t>Полезные ссылки</a:t>
            </a:r>
          </a:p>
          <a:p>
            <a:pPr eaLnBrk="1" hangingPunct="1">
              <a:buFontTx/>
              <a:buNone/>
              <a:defRPr/>
            </a:pPr>
            <a:r>
              <a:rPr lang="ru-RU" smtClean="0">
                <a:solidFill>
                  <a:schemeClr val="tx2"/>
                </a:solidFill>
              </a:rPr>
              <a:t> https://www.englishteachers.ru/</a:t>
            </a:r>
          </a:p>
          <a:p>
            <a:pPr eaLnBrk="1" hangingPunct="1">
              <a:buFontTx/>
              <a:buNone/>
              <a:defRPr/>
            </a:pPr>
            <a:r>
              <a:rPr lang="ru-RU" smtClean="0">
                <a:solidFill>
                  <a:schemeClr val="tx2"/>
                </a:solidFill>
              </a:rPr>
              <a:t>http://www.fipi.ru/content/otkrytyy-bankzadaniy-oge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endParaRPr lang="ru-RU" smtClean="0"/>
          </a:p>
        </p:txBody>
      </p:sp>
      <p:sp>
        <p:nvSpPr>
          <p:cNvPr id="5123" name="Rectangle 3"/>
          <p:cNvSpPr>
            <a:spLocks noGrp="1" noChangeArrowheads="1"/>
          </p:cNvSpPr>
          <p:nvPr>
            <p:ph type="body" idx="1"/>
          </p:nvPr>
        </p:nvSpPr>
        <p:spPr/>
        <p:txBody>
          <a:bodyPr/>
          <a:lstStyle/>
          <a:p>
            <a:pPr eaLnBrk="1" hangingPunct="1">
              <a:defRPr/>
            </a:pPr>
            <a:endParaRPr lang="ru-RU" smtClean="0"/>
          </a:p>
        </p:txBody>
      </p:sp>
      <p:pic>
        <p:nvPicPr>
          <p:cNvPr id="34819" name="Picture 4" descr="keep-calm-and-study-hard"/>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ru-RU" sz="2800" smtClean="0">
                <a:latin typeface="Times New Roman" pitchFamily="18" charset="0"/>
              </a:rPr>
              <a:t>              Регистрационный лист, </a:t>
            </a:r>
            <a:br>
              <a:rPr lang="ru-RU" sz="2800" smtClean="0">
                <a:latin typeface="Times New Roman" pitchFamily="18" charset="0"/>
              </a:rPr>
            </a:br>
            <a:r>
              <a:rPr lang="ru-RU" sz="2800" smtClean="0">
                <a:latin typeface="Times New Roman" pitchFamily="18" charset="0"/>
              </a:rPr>
              <a:t>              отзывы на проведенный урок</a:t>
            </a:r>
          </a:p>
        </p:txBody>
      </p:sp>
      <p:sp>
        <p:nvSpPr>
          <p:cNvPr id="61443" name="Rectangle 3"/>
          <p:cNvSpPr>
            <a:spLocks noGrp="1" noChangeArrowheads="1"/>
          </p:cNvSpPr>
          <p:nvPr>
            <p:ph type="body" idx="1"/>
          </p:nvPr>
        </p:nvSpPr>
        <p:spPr/>
        <p:txBody>
          <a:bodyPr/>
          <a:lstStyle/>
          <a:p>
            <a:pPr eaLnBrk="1" hangingPunct="1">
              <a:defRPr/>
            </a:pPr>
            <a:endParaRPr lang="ru-RU"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endParaRPr lang="ru-RU" smtClean="0"/>
          </a:p>
        </p:txBody>
      </p:sp>
      <p:sp>
        <p:nvSpPr>
          <p:cNvPr id="56323" name="Rectangle 3"/>
          <p:cNvSpPr>
            <a:spLocks noGrp="1" noChangeArrowheads="1"/>
          </p:cNvSpPr>
          <p:nvPr>
            <p:ph type="body" idx="1"/>
          </p:nvPr>
        </p:nvSpPr>
        <p:spPr/>
        <p:txBody>
          <a:bodyPr/>
          <a:lstStyle/>
          <a:p>
            <a:pPr eaLnBrk="1" hangingPunct="1">
              <a:defRPr/>
            </a:pPr>
            <a:endParaRPr lang="ru-RU" smtClean="0"/>
          </a:p>
        </p:txBody>
      </p:sp>
      <p:pic>
        <p:nvPicPr>
          <p:cNvPr id="36867" name="Picture 4" descr="img026"/>
          <p:cNvPicPr>
            <a:picLocks noChangeAspect="1" noChangeArrowheads="1"/>
          </p:cNvPicPr>
          <p:nvPr/>
        </p:nvPicPr>
        <p:blipFill>
          <a:blip r:embed="rId2"/>
          <a:srcRect/>
          <a:stretch>
            <a:fillRect/>
          </a:stretch>
        </p:blipFill>
        <p:spPr bwMode="auto">
          <a:xfrm>
            <a:off x="2195513" y="115888"/>
            <a:ext cx="4445000" cy="6505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endParaRPr lang="ru-RU" smtClean="0"/>
          </a:p>
        </p:txBody>
      </p:sp>
      <p:sp>
        <p:nvSpPr>
          <p:cNvPr id="57347" name="Rectangle 3"/>
          <p:cNvSpPr>
            <a:spLocks noGrp="1" noChangeArrowheads="1"/>
          </p:cNvSpPr>
          <p:nvPr>
            <p:ph type="body" idx="1"/>
          </p:nvPr>
        </p:nvSpPr>
        <p:spPr/>
        <p:txBody>
          <a:bodyPr/>
          <a:lstStyle/>
          <a:p>
            <a:pPr eaLnBrk="1" hangingPunct="1">
              <a:defRPr/>
            </a:pPr>
            <a:endParaRPr lang="ru-RU" smtClean="0"/>
          </a:p>
        </p:txBody>
      </p:sp>
      <p:pic>
        <p:nvPicPr>
          <p:cNvPr id="37891" name="Picture 4" descr="img030 (1)"/>
          <p:cNvPicPr>
            <a:picLocks noChangeAspect="1" noChangeArrowheads="1"/>
          </p:cNvPicPr>
          <p:nvPr/>
        </p:nvPicPr>
        <p:blipFill>
          <a:blip r:embed="rId2"/>
          <a:srcRect/>
          <a:stretch>
            <a:fillRect/>
          </a:stretch>
        </p:blipFill>
        <p:spPr bwMode="auto">
          <a:xfrm>
            <a:off x="1538288" y="1354138"/>
            <a:ext cx="6069012" cy="4738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0" name="Rectangle 24"/>
          <p:cNvSpPr>
            <a:spLocks noGrp="1" noChangeArrowheads="1"/>
          </p:cNvSpPr>
          <p:nvPr>
            <p:ph type="title"/>
          </p:nvPr>
        </p:nvSpPr>
        <p:spPr/>
        <p:txBody>
          <a:bodyPr/>
          <a:lstStyle/>
          <a:p>
            <a:pPr eaLnBrk="1" hangingPunct="1">
              <a:defRPr/>
            </a:pPr>
            <a:endParaRPr lang="ru-RU" smtClean="0"/>
          </a:p>
        </p:txBody>
      </p:sp>
      <p:sp>
        <p:nvSpPr>
          <p:cNvPr id="4099" name="Rectangle 3"/>
          <p:cNvSpPr>
            <a:spLocks noGrp="1" noChangeArrowheads="1"/>
          </p:cNvSpPr>
          <p:nvPr>
            <p:ph type="body" sz="half" idx="1"/>
          </p:nvPr>
        </p:nvSpPr>
        <p:spPr>
          <a:xfrm>
            <a:off x="457200" y="1905000"/>
            <a:ext cx="4041775" cy="4114800"/>
          </a:xfrm>
        </p:spPr>
        <p:txBody>
          <a:bodyPr/>
          <a:lstStyle/>
          <a:p>
            <a:pPr eaLnBrk="1" hangingPunct="1">
              <a:buFontTx/>
              <a:buNone/>
              <a:defRPr/>
            </a:pPr>
            <a:endParaRPr lang="ru-RU" sz="2400" b="1" smtClean="0"/>
          </a:p>
        </p:txBody>
      </p:sp>
      <p:graphicFrame>
        <p:nvGraphicFramePr>
          <p:cNvPr id="4134" name="Group 38"/>
          <p:cNvGraphicFramePr>
            <a:graphicFrameLocks noGrp="1"/>
          </p:cNvGraphicFramePr>
          <p:nvPr>
            <p:ph sz="half" idx="2"/>
          </p:nvPr>
        </p:nvGraphicFramePr>
        <p:xfrm>
          <a:off x="900113" y="1905000"/>
          <a:ext cx="7786687" cy="2103438"/>
        </p:xfrm>
        <a:graphic>
          <a:graphicData uri="http://schemas.openxmlformats.org/drawingml/2006/table">
            <a:tbl>
              <a:tblPr/>
              <a:tblGrid>
                <a:gridCol w="2622550"/>
                <a:gridCol w="1252537"/>
                <a:gridCol w="1249363"/>
                <a:gridCol w="1249362"/>
                <a:gridCol w="1412875"/>
              </a:tblGrid>
              <a:tr h="1463675">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Отметка по пятибалльной </a:t>
                      </a:r>
                    </a:p>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шкале</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endPar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endPar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endPar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endPar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E39D"/>
                    </a:solidFill>
                  </a:tcPr>
                </a:tc>
              </a:tr>
              <a:tr h="639763">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cs typeface="Arial" charset="0"/>
                        </a:rPr>
                        <a:t>Общий балл</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cs typeface="Arial" charset="0"/>
                        </a:rPr>
                        <a:t>0-28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cs typeface="Arial" charset="0"/>
                        </a:rPr>
                        <a:t>29-45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cs typeface="Arial" charset="0"/>
                        </a:rPr>
                        <a:t>46-58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39D"/>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cs typeface="Arial" charset="0"/>
                        </a:rPr>
                        <a:t>59-70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39D"/>
                    </a:solid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endParaRPr lang="ru-RU" smtClean="0"/>
          </a:p>
        </p:txBody>
      </p:sp>
      <p:sp>
        <p:nvSpPr>
          <p:cNvPr id="58371" name="Rectangle 3"/>
          <p:cNvSpPr>
            <a:spLocks noGrp="1" noChangeArrowheads="1"/>
          </p:cNvSpPr>
          <p:nvPr>
            <p:ph type="body" idx="1"/>
          </p:nvPr>
        </p:nvSpPr>
        <p:spPr/>
        <p:txBody>
          <a:bodyPr/>
          <a:lstStyle/>
          <a:p>
            <a:pPr eaLnBrk="1" hangingPunct="1">
              <a:defRPr/>
            </a:pPr>
            <a:endParaRPr lang="ru-RU" smtClean="0"/>
          </a:p>
        </p:txBody>
      </p:sp>
      <p:pic>
        <p:nvPicPr>
          <p:cNvPr id="38915" name="Picture 4" descr="img029 (1)"/>
          <p:cNvPicPr>
            <a:picLocks noChangeAspect="1" noChangeArrowheads="1"/>
          </p:cNvPicPr>
          <p:nvPr/>
        </p:nvPicPr>
        <p:blipFill>
          <a:blip r:embed="rId2"/>
          <a:srcRect/>
          <a:stretch>
            <a:fillRect/>
          </a:stretch>
        </p:blipFill>
        <p:spPr bwMode="auto">
          <a:xfrm>
            <a:off x="1235075" y="1628775"/>
            <a:ext cx="6675438" cy="2522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endParaRPr lang="ru-RU" smtClean="0"/>
          </a:p>
        </p:txBody>
      </p:sp>
      <p:sp>
        <p:nvSpPr>
          <p:cNvPr id="59395" name="Rectangle 3"/>
          <p:cNvSpPr>
            <a:spLocks noGrp="1" noChangeArrowheads="1"/>
          </p:cNvSpPr>
          <p:nvPr>
            <p:ph type="body" idx="1"/>
          </p:nvPr>
        </p:nvSpPr>
        <p:spPr/>
        <p:txBody>
          <a:bodyPr/>
          <a:lstStyle/>
          <a:p>
            <a:pPr eaLnBrk="1" hangingPunct="1">
              <a:defRPr/>
            </a:pPr>
            <a:endParaRPr lang="ru-RU" smtClean="0"/>
          </a:p>
        </p:txBody>
      </p:sp>
      <p:pic>
        <p:nvPicPr>
          <p:cNvPr id="39939" name="Picture 4" descr="img028 (1)"/>
          <p:cNvPicPr>
            <a:picLocks noChangeAspect="1" noChangeArrowheads="1"/>
          </p:cNvPicPr>
          <p:nvPr/>
        </p:nvPicPr>
        <p:blipFill>
          <a:blip r:embed="rId2"/>
          <a:srcRect/>
          <a:stretch>
            <a:fillRect/>
          </a:stretch>
        </p:blipFill>
        <p:spPr bwMode="auto">
          <a:xfrm>
            <a:off x="1354138" y="833438"/>
            <a:ext cx="6437312" cy="519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endParaRPr lang="ru-RU" smtClean="0"/>
          </a:p>
        </p:txBody>
      </p:sp>
      <p:sp>
        <p:nvSpPr>
          <p:cNvPr id="60419" name="Rectangle 3"/>
          <p:cNvSpPr>
            <a:spLocks noGrp="1" noChangeArrowheads="1"/>
          </p:cNvSpPr>
          <p:nvPr>
            <p:ph type="body" idx="1"/>
          </p:nvPr>
        </p:nvSpPr>
        <p:spPr/>
        <p:txBody>
          <a:bodyPr/>
          <a:lstStyle/>
          <a:p>
            <a:pPr eaLnBrk="1" hangingPunct="1">
              <a:defRPr/>
            </a:pPr>
            <a:endParaRPr lang="ru-RU" smtClean="0"/>
          </a:p>
        </p:txBody>
      </p:sp>
      <p:pic>
        <p:nvPicPr>
          <p:cNvPr id="40963" name="Picture 4" descr="img027 (1)"/>
          <p:cNvPicPr>
            <a:picLocks noChangeAspect="1" noChangeArrowheads="1"/>
          </p:cNvPicPr>
          <p:nvPr/>
        </p:nvPicPr>
        <p:blipFill>
          <a:blip r:embed="rId2"/>
          <a:srcRect/>
          <a:stretch>
            <a:fillRect/>
          </a:stretch>
        </p:blipFill>
        <p:spPr bwMode="auto">
          <a:xfrm>
            <a:off x="1127125" y="1106488"/>
            <a:ext cx="6891338" cy="464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endParaRPr lang="ru-RU" smtClean="0"/>
          </a:p>
        </p:txBody>
      </p:sp>
      <p:sp>
        <p:nvSpPr>
          <p:cNvPr id="37891" name="Rectangle 3"/>
          <p:cNvSpPr>
            <a:spLocks noGrp="1" noChangeArrowheads="1"/>
          </p:cNvSpPr>
          <p:nvPr>
            <p:ph type="body" idx="1"/>
          </p:nvPr>
        </p:nvSpPr>
        <p:spPr>
          <a:xfrm>
            <a:off x="468313" y="404813"/>
            <a:ext cx="8229600" cy="5721350"/>
          </a:xfrm>
        </p:spPr>
        <p:txBody>
          <a:bodyPr/>
          <a:lstStyle/>
          <a:p>
            <a:pPr eaLnBrk="1" hangingPunct="1">
              <a:buFontTx/>
              <a:buNone/>
              <a:defRPr/>
            </a:pPr>
            <a:r>
              <a:rPr lang="ru-RU" sz="2800" b="1" smtClean="0">
                <a:solidFill>
                  <a:schemeClr val="tx2"/>
                </a:solidFill>
                <a:latin typeface="Times New Roman" pitchFamily="18" charset="0"/>
              </a:rPr>
              <a:t>Задание 1</a:t>
            </a:r>
            <a:r>
              <a:rPr lang="ru-RU" sz="4400" b="1" smtClean="0">
                <a:solidFill>
                  <a:schemeClr val="tx2"/>
                </a:solidFill>
                <a:latin typeface="Times New Roman" pitchFamily="18" charset="0"/>
              </a:rPr>
              <a:t> </a:t>
            </a:r>
            <a:r>
              <a:rPr lang="ru-RU" sz="4400" smtClean="0">
                <a:solidFill>
                  <a:schemeClr val="tx2"/>
                </a:solidFill>
                <a:latin typeface="Times New Roman" pitchFamily="18" charset="0"/>
              </a:rPr>
              <a:t>(</a:t>
            </a:r>
            <a:r>
              <a:rPr lang="ru-RU" sz="2400" smtClean="0">
                <a:solidFill>
                  <a:schemeClr val="tx2"/>
                </a:solidFill>
                <a:latin typeface="Times New Roman" pitchFamily="18" charset="0"/>
              </a:rPr>
              <a:t>чтение текста вслух</a:t>
            </a:r>
            <a:r>
              <a:rPr lang="ru-RU" sz="4400" smtClean="0">
                <a:solidFill>
                  <a:schemeClr val="tx2"/>
                </a:solidFill>
                <a:latin typeface="Times New Roman" pitchFamily="18" charset="0"/>
              </a:rPr>
              <a:t>) </a:t>
            </a:r>
          </a:p>
          <a:p>
            <a:pPr eaLnBrk="1" hangingPunct="1">
              <a:buFontTx/>
              <a:buNone/>
              <a:defRPr/>
            </a:pPr>
            <a:r>
              <a:rPr lang="ru-RU" sz="2800" b="1" smtClean="0">
                <a:solidFill>
                  <a:schemeClr val="tx2"/>
                </a:solidFill>
                <a:latin typeface="Times New Roman" pitchFamily="18" charset="0"/>
              </a:rPr>
              <a:t>Задание 2</a:t>
            </a:r>
            <a:r>
              <a:rPr lang="ru-RU" sz="4400" smtClean="0">
                <a:solidFill>
                  <a:schemeClr val="tx2"/>
                </a:solidFill>
                <a:latin typeface="Times New Roman" pitchFamily="18" charset="0"/>
              </a:rPr>
              <a:t> (</a:t>
            </a:r>
            <a:r>
              <a:rPr lang="ru-RU" sz="2400" smtClean="0">
                <a:solidFill>
                  <a:schemeClr val="tx2"/>
                </a:solidFill>
                <a:latin typeface="Times New Roman" pitchFamily="18" charset="0"/>
              </a:rPr>
              <a:t>участие в условном диалоге-расспросе)</a:t>
            </a:r>
          </a:p>
          <a:p>
            <a:pPr eaLnBrk="1" hangingPunct="1">
              <a:buFontTx/>
              <a:buNone/>
              <a:defRPr/>
            </a:pPr>
            <a:r>
              <a:rPr lang="ru-RU" sz="2800" b="1" smtClean="0">
                <a:solidFill>
                  <a:schemeClr val="tx2"/>
                </a:solidFill>
                <a:latin typeface="Times New Roman" pitchFamily="18" charset="0"/>
              </a:rPr>
              <a:t>Задание 3</a:t>
            </a:r>
            <a:r>
              <a:rPr lang="ru-RU" sz="4400" smtClean="0">
                <a:solidFill>
                  <a:schemeClr val="tx2"/>
                </a:solidFill>
                <a:latin typeface="Times New Roman" pitchFamily="18" charset="0"/>
              </a:rPr>
              <a:t> (</a:t>
            </a:r>
            <a:r>
              <a:rPr lang="ru-RU" sz="2400" smtClean="0">
                <a:solidFill>
                  <a:schemeClr val="tx2"/>
                </a:solidFill>
                <a:latin typeface="Times New Roman" pitchFamily="18" charset="0"/>
              </a:rPr>
              <a:t>тематическое монологическое высказывание</a:t>
            </a:r>
            <a:r>
              <a:rPr lang="ru-RU" sz="4400" smtClean="0">
                <a:solidFill>
                  <a:schemeClr val="tx2"/>
                </a:solidFill>
                <a:latin typeface="Times New Roman" pitchFamily="18" charset="0"/>
              </a:rPr>
              <a:t>) </a:t>
            </a:r>
          </a:p>
          <a:p>
            <a:pPr eaLnBrk="1" hangingPunct="1">
              <a:defRPr/>
            </a:pPr>
            <a:endParaRPr lang="ru-RU" sz="4400" smtClean="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18488" cy="1570037"/>
          </a:xfrm>
        </p:spPr>
        <p:txBody>
          <a:bodyPr/>
          <a:lstStyle/>
          <a:p>
            <a:pPr eaLnBrk="1" hangingPunct="1">
              <a:defRPr/>
            </a:pPr>
            <a:r>
              <a:rPr lang="ru-RU" sz="3200" b="1" smtClean="0"/>
              <a:t>Задание 2 </a:t>
            </a:r>
            <a:br>
              <a:rPr lang="ru-RU" sz="3200" b="1" smtClean="0"/>
            </a:br>
            <a:r>
              <a:rPr lang="ru-RU" sz="2800" smtClean="0">
                <a:latin typeface="Times New Roman" pitchFamily="18" charset="0"/>
              </a:rPr>
              <a:t>(участие в условном диалоге-расспросе)</a:t>
            </a:r>
            <a:br>
              <a:rPr lang="ru-RU" sz="2800" smtClean="0">
                <a:latin typeface="Times New Roman" pitchFamily="18" charset="0"/>
              </a:rPr>
            </a:br>
            <a:r>
              <a:rPr lang="ru-RU" sz="2800" smtClean="0">
                <a:latin typeface="Times New Roman" pitchFamily="18" charset="0"/>
              </a:rPr>
              <a:t> максимум 6 баллов</a:t>
            </a:r>
            <a:r>
              <a:rPr lang="en-US" sz="2800" smtClean="0">
                <a:latin typeface="Times New Roman" pitchFamily="18" charset="0"/>
              </a:rPr>
              <a:t> </a:t>
            </a:r>
            <a:r>
              <a:rPr lang="ru-RU" sz="2800" smtClean="0">
                <a:latin typeface="Times New Roman" pitchFamily="18" charset="0"/>
              </a:rPr>
              <a:t>– 6 вопросов</a:t>
            </a:r>
          </a:p>
        </p:txBody>
      </p:sp>
      <p:sp>
        <p:nvSpPr>
          <p:cNvPr id="33795" name="Rectangle 3"/>
          <p:cNvSpPr>
            <a:spLocks noGrp="1" noChangeArrowheads="1"/>
          </p:cNvSpPr>
          <p:nvPr>
            <p:ph type="body" idx="1"/>
          </p:nvPr>
        </p:nvSpPr>
        <p:spPr/>
        <p:txBody>
          <a:bodyPr/>
          <a:lstStyle/>
          <a:p>
            <a:pPr eaLnBrk="1" hangingPunct="1">
              <a:buFontTx/>
              <a:buNone/>
              <a:defRPr/>
            </a:pPr>
            <a:endParaRPr lang="ru-RU" sz="2400" smtClean="0">
              <a:solidFill>
                <a:schemeClr val="tx2"/>
              </a:solidFill>
            </a:endParaRPr>
          </a:p>
          <a:p>
            <a:pPr eaLnBrk="1" hangingPunct="1">
              <a:buFontTx/>
              <a:buNone/>
              <a:defRPr/>
            </a:pPr>
            <a:r>
              <a:rPr lang="ru-RU" sz="2400" smtClean="0">
                <a:solidFill>
                  <a:schemeClr val="tx2"/>
                </a:solidFill>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79388" y="115888"/>
            <a:ext cx="8569325" cy="1368425"/>
          </a:xfrm>
        </p:spPr>
        <p:txBody>
          <a:bodyPr/>
          <a:lstStyle/>
          <a:p>
            <a:pPr eaLnBrk="1" hangingPunct="1">
              <a:defRPr/>
            </a:pPr>
            <a:r>
              <a:rPr lang="ru-RU" sz="2800" b="1" smtClean="0"/>
              <a:t>Задание 3</a:t>
            </a:r>
            <a:r>
              <a:rPr lang="ru-RU" sz="2400" b="1" smtClean="0"/>
              <a:t> </a:t>
            </a:r>
            <a:br>
              <a:rPr lang="ru-RU" sz="2400" b="1" smtClean="0"/>
            </a:br>
            <a:r>
              <a:rPr lang="ru-RU" sz="2400" smtClean="0"/>
              <a:t>(тематическое монологическое высказывание) </a:t>
            </a:r>
            <a:br>
              <a:rPr lang="ru-RU" sz="2400" smtClean="0"/>
            </a:br>
            <a:r>
              <a:rPr lang="ru-RU" sz="2400" smtClean="0"/>
              <a:t>максимум 7 баллов 3+2+2</a:t>
            </a:r>
            <a:br>
              <a:rPr lang="ru-RU" sz="2400" smtClean="0"/>
            </a:br>
            <a:endParaRPr lang="ru-RU" sz="2400" smtClean="0"/>
          </a:p>
        </p:txBody>
      </p:sp>
      <p:sp>
        <p:nvSpPr>
          <p:cNvPr id="34819" name="Rectangle 3"/>
          <p:cNvSpPr>
            <a:spLocks noGrp="1" noChangeArrowheads="1"/>
          </p:cNvSpPr>
          <p:nvPr>
            <p:ph type="body" idx="1"/>
          </p:nvPr>
        </p:nvSpPr>
        <p:spPr/>
        <p:txBody>
          <a:bodyPr/>
          <a:lstStyle/>
          <a:p>
            <a:pPr eaLnBrk="1" hangingPunct="1">
              <a:buFontTx/>
              <a:buNone/>
              <a:defRPr/>
            </a:pPr>
            <a:r>
              <a:rPr lang="ru-RU" i="1" smtClean="0">
                <a:solidFill>
                  <a:schemeClr val="tx2"/>
                </a:solidFill>
              </a:rPr>
              <a:t>                 </a:t>
            </a:r>
            <a:endParaRPr lang="ru-RU"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endParaRPr lang="ru-RU" smtClean="0"/>
          </a:p>
        </p:txBody>
      </p:sp>
      <p:sp>
        <p:nvSpPr>
          <p:cNvPr id="28675" name="Rectangle 3"/>
          <p:cNvSpPr>
            <a:spLocks noGrp="1" noChangeArrowheads="1"/>
          </p:cNvSpPr>
          <p:nvPr>
            <p:ph type="body" idx="1"/>
          </p:nvPr>
        </p:nvSpPr>
        <p:spPr/>
        <p:txBody>
          <a:bodyPr/>
          <a:lstStyle/>
          <a:p>
            <a:pPr eaLnBrk="1" hangingPunct="1">
              <a:defRPr/>
            </a:pPr>
            <a:endParaRPr lang="ru-RU" smtClean="0"/>
          </a:p>
        </p:txBody>
      </p:sp>
      <p:pic>
        <p:nvPicPr>
          <p:cNvPr id="22531" name="Picture 4" descr="65ebb190f06a70c5c97aeb3cdf0b87d8"/>
          <p:cNvPicPr>
            <a:picLocks noChangeAspect="1" noChangeArrowheads="1"/>
          </p:cNvPicPr>
          <p:nvPr/>
        </p:nvPicPr>
        <p:blipFill>
          <a:blip r:embed="rId2"/>
          <a:srcRect/>
          <a:stretch>
            <a:fillRect/>
          </a:stretch>
        </p:blipFill>
        <p:spPr bwMode="auto">
          <a:xfrm>
            <a:off x="179388" y="260350"/>
            <a:ext cx="4824412" cy="3097213"/>
          </a:xfrm>
          <a:prstGeom prst="rect">
            <a:avLst/>
          </a:prstGeom>
          <a:noFill/>
          <a:ln w="9525">
            <a:noFill/>
            <a:miter lim="800000"/>
            <a:headEnd/>
            <a:tailEnd/>
          </a:ln>
        </p:spPr>
      </p:pic>
      <p:pic>
        <p:nvPicPr>
          <p:cNvPr id="22532" name="Picture 5" descr="DI-Dear-Hero-Coding-Challenge"/>
          <p:cNvPicPr>
            <a:picLocks noChangeAspect="1" noChangeArrowheads="1"/>
          </p:cNvPicPr>
          <p:nvPr/>
        </p:nvPicPr>
        <p:blipFill>
          <a:blip r:embed="rId3"/>
          <a:srcRect/>
          <a:stretch>
            <a:fillRect/>
          </a:stretch>
        </p:blipFill>
        <p:spPr bwMode="auto">
          <a:xfrm>
            <a:off x="3455988" y="3357563"/>
            <a:ext cx="5688012" cy="341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endParaRPr lang="ru-RU" smtClean="0"/>
          </a:p>
        </p:txBody>
      </p:sp>
      <p:sp>
        <p:nvSpPr>
          <p:cNvPr id="35843" name="Rectangle 3"/>
          <p:cNvSpPr>
            <a:spLocks noGrp="1" noChangeArrowheads="1"/>
          </p:cNvSpPr>
          <p:nvPr>
            <p:ph type="body" idx="1"/>
          </p:nvPr>
        </p:nvSpPr>
        <p:spPr/>
        <p:txBody>
          <a:bodyPr/>
          <a:lstStyle/>
          <a:p>
            <a:pPr eaLnBrk="1" hangingPunct="1">
              <a:buFontTx/>
              <a:buNone/>
              <a:defRPr/>
            </a:pPr>
            <a:r>
              <a:rPr lang="ru-RU" b="1" smtClean="0">
                <a:solidFill>
                  <a:schemeClr val="tx2"/>
                </a:solidFill>
              </a:rPr>
              <a:t>5-7 </a:t>
            </a:r>
            <a:r>
              <a:rPr lang="en-US" b="1" smtClean="0">
                <a:solidFill>
                  <a:schemeClr val="tx2"/>
                </a:solidFill>
              </a:rPr>
              <a:t>DIFFICULT</a:t>
            </a:r>
          </a:p>
          <a:p>
            <a:pPr eaLnBrk="1" hangingPunct="1">
              <a:buFontTx/>
              <a:buNone/>
              <a:defRPr/>
            </a:pPr>
            <a:r>
              <a:rPr lang="en-US" b="1" smtClean="0">
                <a:solidFill>
                  <a:schemeClr val="tx2"/>
                </a:solidFill>
              </a:rPr>
              <a:t> WORDS </a:t>
            </a:r>
          </a:p>
          <a:p>
            <a:pPr eaLnBrk="1" hangingPunct="1">
              <a:buFontTx/>
              <a:buNone/>
              <a:defRPr/>
            </a:pPr>
            <a:r>
              <a:rPr lang="en-US" b="1" smtClean="0">
                <a:solidFill>
                  <a:schemeClr val="tx2"/>
                </a:solidFill>
              </a:rPr>
              <a:t>AND </a:t>
            </a:r>
          </a:p>
          <a:p>
            <a:pPr eaLnBrk="1" hangingPunct="1">
              <a:buFontTx/>
              <a:buNone/>
              <a:defRPr/>
            </a:pPr>
            <a:r>
              <a:rPr lang="en-US" b="1" smtClean="0">
                <a:solidFill>
                  <a:schemeClr val="tx2"/>
                </a:solidFill>
              </a:rPr>
              <a:t>COMBINATIONS!</a:t>
            </a:r>
            <a:endParaRPr lang="ru-RU" b="1" smtClean="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z="2000" b="1" smtClean="0"/>
              <a:t>Task1. You are going to read aloud. You have 1.5 minutes to</a:t>
            </a:r>
            <a:r>
              <a:rPr lang="en-US" sz="4000" b="1" smtClean="0"/>
              <a:t> </a:t>
            </a:r>
            <a:r>
              <a:rPr lang="en-US" sz="2000" b="1" smtClean="0"/>
              <a:t>read the text silently, and then be ready to read it aloud. Remember that you will not have more than 2 minutes for reading aloud.</a:t>
            </a:r>
            <a:r>
              <a:rPr lang="en-US" sz="2000" smtClean="0"/>
              <a:t/>
            </a:r>
            <a:br>
              <a:rPr lang="en-US" sz="2000" smtClean="0"/>
            </a:br>
            <a:endParaRPr lang="ru-RU" sz="2000" smtClean="0"/>
          </a:p>
        </p:txBody>
      </p:sp>
      <p:sp>
        <p:nvSpPr>
          <p:cNvPr id="18435" name="Rectangle 3"/>
          <p:cNvSpPr>
            <a:spLocks noGrp="1" noChangeArrowheads="1"/>
          </p:cNvSpPr>
          <p:nvPr>
            <p:ph type="body" idx="1"/>
          </p:nvPr>
        </p:nvSpPr>
        <p:spPr>
          <a:xfrm>
            <a:off x="457200" y="1989138"/>
            <a:ext cx="8229600" cy="4679950"/>
          </a:xfrm>
        </p:spPr>
        <p:txBody>
          <a:bodyPr/>
          <a:lstStyle/>
          <a:p>
            <a:pPr eaLnBrk="1" hangingPunct="1">
              <a:lnSpc>
                <a:spcPct val="80000"/>
              </a:lnSpc>
              <a:buFontTx/>
              <a:buNone/>
              <a:defRPr/>
            </a:pPr>
            <a:r>
              <a:rPr lang="ru-RU" sz="1400" smtClean="0">
                <a:solidFill>
                  <a:schemeClr val="tx2"/>
                </a:solidFill>
              </a:rPr>
              <a:t>     </a:t>
            </a:r>
            <a:r>
              <a:rPr lang="en-US" sz="2000" smtClean="0">
                <a:solidFill>
                  <a:srgbClr val="FF3300"/>
                </a:solidFill>
              </a:rPr>
              <a:t>Pizza</a:t>
            </a:r>
            <a:r>
              <a:rPr lang="en-US" sz="2000" smtClean="0">
                <a:solidFill>
                  <a:schemeClr val="tx2"/>
                </a:solidFill>
              </a:rPr>
              <a:t> is one of the most well-known and popular foods around the world. The word pizza was first written down over 1000 years ago in </a:t>
            </a:r>
            <a:r>
              <a:rPr lang="en-US" sz="2000" smtClean="0">
                <a:solidFill>
                  <a:srgbClr val="FF3300"/>
                </a:solidFill>
              </a:rPr>
              <a:t>Gaeta</a:t>
            </a:r>
            <a:r>
              <a:rPr lang="en-US" sz="2000" smtClean="0">
                <a:solidFill>
                  <a:schemeClr val="tx2"/>
                </a:solidFill>
              </a:rPr>
              <a:t>, Italy. The pizza that many people today know and love was probably first made about </a:t>
            </a:r>
            <a:r>
              <a:rPr lang="en-US" sz="2000" smtClean="0">
                <a:solidFill>
                  <a:srgbClr val="FF3300"/>
                </a:solidFill>
              </a:rPr>
              <a:t>500</a:t>
            </a:r>
            <a:r>
              <a:rPr lang="en-US" sz="2000" smtClean="0">
                <a:solidFill>
                  <a:schemeClr val="tx2"/>
                </a:solidFill>
              </a:rPr>
              <a:t> years ago. Around this time, the tomato was brought to Europe from the Americas. Everyone knows that pizza is an Italian food, but it has become one of America’s favourite foods since Italians took the </a:t>
            </a:r>
            <a:r>
              <a:rPr lang="en-US" sz="2000" smtClean="0">
                <a:solidFill>
                  <a:srgbClr val="FF3300"/>
                </a:solidFill>
              </a:rPr>
              <a:t>recipe</a:t>
            </a:r>
            <a:r>
              <a:rPr lang="en-US" sz="2000" smtClean="0">
                <a:solidFill>
                  <a:schemeClr val="tx2"/>
                </a:solidFill>
              </a:rPr>
              <a:t> to America over 100 years ago. </a:t>
            </a:r>
            <a:r>
              <a:rPr lang="en-US" sz="2000" smtClean="0">
                <a:solidFill>
                  <a:srgbClr val="FF3300"/>
                </a:solidFill>
              </a:rPr>
              <a:t>These</a:t>
            </a:r>
            <a:r>
              <a:rPr lang="en-US" sz="2000" smtClean="0">
                <a:solidFill>
                  <a:schemeClr val="tx2"/>
                </a:solidFill>
              </a:rPr>
              <a:t> five fun facts show how popular pizza has become in America.</a:t>
            </a:r>
          </a:p>
          <a:p>
            <a:pPr eaLnBrk="1" hangingPunct="1">
              <a:lnSpc>
                <a:spcPct val="80000"/>
              </a:lnSpc>
              <a:buFontTx/>
              <a:buNone/>
              <a:defRPr/>
            </a:pPr>
            <a:r>
              <a:rPr lang="ru-RU" sz="2000" smtClean="0">
                <a:solidFill>
                  <a:schemeClr val="tx2"/>
                </a:solidFill>
              </a:rPr>
              <a:t>     </a:t>
            </a:r>
            <a:r>
              <a:rPr lang="en-US" sz="2000" smtClean="0">
                <a:solidFill>
                  <a:schemeClr val="tx2"/>
                </a:solidFill>
              </a:rPr>
              <a:t>Almost 95% of all Americans eat pizza </a:t>
            </a:r>
            <a:r>
              <a:rPr lang="en-US" sz="2000" smtClean="0">
                <a:solidFill>
                  <a:srgbClr val="FF3300"/>
                </a:solidFill>
              </a:rPr>
              <a:t>regularly.</a:t>
            </a:r>
          </a:p>
          <a:p>
            <a:pPr eaLnBrk="1" hangingPunct="1">
              <a:lnSpc>
                <a:spcPct val="80000"/>
              </a:lnSpc>
              <a:buFontTx/>
              <a:buNone/>
              <a:defRPr/>
            </a:pPr>
            <a:r>
              <a:rPr lang="ru-RU" sz="2000" smtClean="0">
                <a:solidFill>
                  <a:schemeClr val="tx2"/>
                </a:solidFill>
              </a:rPr>
              <a:t>     </a:t>
            </a:r>
            <a:r>
              <a:rPr lang="en-US" sz="2000" smtClean="0">
                <a:solidFill>
                  <a:schemeClr val="tx2"/>
                </a:solidFill>
              </a:rPr>
              <a:t>The top five days for pizza sales in America are Super </a:t>
            </a:r>
            <a:r>
              <a:rPr lang="en-US" sz="2000" smtClean="0">
                <a:solidFill>
                  <a:srgbClr val="FF3300"/>
                </a:solidFill>
              </a:rPr>
              <a:t>Bowl </a:t>
            </a:r>
            <a:r>
              <a:rPr lang="en-US" sz="2000" smtClean="0">
                <a:solidFill>
                  <a:schemeClr val="tx2"/>
                </a:solidFill>
              </a:rPr>
              <a:t>Sunday, New Year’s Eve, Halloween, The night before Thanksgiving, and New Year’s Day.</a:t>
            </a:r>
          </a:p>
          <a:p>
            <a:pPr eaLnBrk="1" hangingPunct="1">
              <a:lnSpc>
                <a:spcPct val="80000"/>
              </a:lnSpc>
              <a:buFontTx/>
              <a:buNone/>
              <a:defRPr/>
            </a:pPr>
            <a:r>
              <a:rPr lang="ru-RU" sz="2000" smtClean="0">
                <a:solidFill>
                  <a:schemeClr val="tx2"/>
                </a:solidFill>
              </a:rPr>
              <a:t>     </a:t>
            </a:r>
            <a:r>
              <a:rPr lang="en-US" sz="2000" smtClean="0">
                <a:solidFill>
                  <a:schemeClr val="tx2"/>
                </a:solidFill>
              </a:rPr>
              <a:t>There are over </a:t>
            </a:r>
            <a:r>
              <a:rPr lang="en-US" sz="2000" smtClean="0">
                <a:solidFill>
                  <a:srgbClr val="FF3300"/>
                </a:solidFill>
              </a:rPr>
              <a:t>60,000</a:t>
            </a:r>
            <a:r>
              <a:rPr lang="en-US" sz="2000" smtClean="0">
                <a:solidFill>
                  <a:schemeClr val="tx2"/>
                </a:solidFill>
              </a:rPr>
              <a:t> pizza stores in America.</a:t>
            </a:r>
          </a:p>
          <a:p>
            <a:pPr eaLnBrk="1" hangingPunct="1">
              <a:lnSpc>
                <a:spcPct val="80000"/>
              </a:lnSpc>
              <a:buFontTx/>
              <a:buNone/>
              <a:defRPr/>
            </a:pPr>
            <a:r>
              <a:rPr lang="ru-RU" sz="2000" smtClean="0">
                <a:solidFill>
                  <a:schemeClr val="tx2"/>
                </a:solidFill>
              </a:rPr>
              <a:t>     </a:t>
            </a:r>
            <a:r>
              <a:rPr lang="en-US" sz="2000" smtClean="0">
                <a:solidFill>
                  <a:schemeClr val="tx2"/>
                </a:solidFill>
              </a:rPr>
              <a:t>October is national pizza month in America.</a:t>
            </a:r>
          </a:p>
          <a:p>
            <a:pPr eaLnBrk="1" hangingPunct="1">
              <a:lnSpc>
                <a:spcPct val="80000"/>
              </a:lnSpc>
              <a:buFontTx/>
              <a:buNone/>
              <a:defRPr/>
            </a:pPr>
            <a:r>
              <a:rPr lang="ru-RU" sz="2000" smtClean="0">
                <a:solidFill>
                  <a:schemeClr val="tx2"/>
                </a:solidFill>
              </a:rPr>
              <a:t>     </a:t>
            </a:r>
            <a:r>
              <a:rPr lang="en-US" sz="2000" smtClean="0">
                <a:solidFill>
                  <a:schemeClr val="tx2"/>
                </a:solidFill>
              </a:rPr>
              <a:t>There are about 3 billion pizzas sold every year in America.</a:t>
            </a:r>
            <a:endParaRPr lang="ru-RU" sz="2000" smtClean="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8313" y="260350"/>
            <a:ext cx="8229600" cy="5040313"/>
          </a:xfrm>
        </p:spPr>
        <p:txBody>
          <a:bodyPr/>
          <a:lstStyle/>
          <a:p>
            <a:pPr eaLnBrk="1" hangingPunct="1">
              <a:defRPr/>
            </a:pPr>
            <a:endParaRPr lang="ru-RU" smtClean="0"/>
          </a:p>
        </p:txBody>
      </p:sp>
      <p:sp>
        <p:nvSpPr>
          <p:cNvPr id="43011" name="Rectangle 3"/>
          <p:cNvSpPr>
            <a:spLocks noGrp="1" noChangeArrowheads="1"/>
          </p:cNvSpPr>
          <p:nvPr>
            <p:ph type="body" idx="1"/>
          </p:nvPr>
        </p:nvSpPr>
        <p:spPr/>
        <p:txBody>
          <a:bodyPr/>
          <a:lstStyle/>
          <a:p>
            <a:pPr eaLnBrk="1" hangingPunct="1">
              <a:buFontTx/>
              <a:buNone/>
              <a:defRPr/>
            </a:pPr>
            <a:r>
              <a:rPr lang="ru-RU" b="1" smtClean="0">
                <a:solidFill>
                  <a:schemeClr val="tx2"/>
                </a:solidFill>
              </a:rPr>
              <a:t>45 </a:t>
            </a:r>
            <a:r>
              <a:rPr lang="en-US" b="1" smtClean="0">
                <a:solidFill>
                  <a:schemeClr val="tx2"/>
                </a:solidFill>
              </a:rPr>
              <a:t>-</a:t>
            </a:r>
            <a:r>
              <a:rPr lang="ru-RU" b="1" smtClean="0">
                <a:solidFill>
                  <a:schemeClr val="tx2"/>
                </a:solidFill>
              </a:rPr>
              <a:t>  14 </a:t>
            </a:r>
            <a:r>
              <a:rPr lang="en-US" b="1" smtClean="0">
                <a:solidFill>
                  <a:schemeClr val="tx2"/>
                </a:solidFill>
              </a:rPr>
              <a:t>-</a:t>
            </a:r>
            <a:r>
              <a:rPr lang="ru-RU" b="1" smtClean="0">
                <a:solidFill>
                  <a:schemeClr val="tx2"/>
                </a:solidFill>
              </a:rPr>
              <a:t>  </a:t>
            </a:r>
            <a:r>
              <a:rPr lang="en-US" b="1" smtClean="0">
                <a:solidFill>
                  <a:schemeClr val="tx2"/>
                </a:solidFill>
              </a:rPr>
              <a:t>1987 - 2003 - </a:t>
            </a:r>
            <a:r>
              <a:rPr lang="ru-RU" b="1" smtClean="0">
                <a:solidFill>
                  <a:schemeClr val="tx2"/>
                </a:solidFill>
              </a:rPr>
              <a:t>467 </a:t>
            </a:r>
            <a:r>
              <a:rPr lang="en-US" b="1" smtClean="0">
                <a:solidFill>
                  <a:schemeClr val="tx2"/>
                </a:solidFill>
              </a:rPr>
              <a:t>–</a:t>
            </a:r>
            <a:r>
              <a:rPr lang="ru-RU" b="1" smtClean="0">
                <a:solidFill>
                  <a:schemeClr val="tx2"/>
                </a:solidFill>
              </a:rPr>
              <a:t> 13</a:t>
            </a:r>
            <a:r>
              <a:rPr lang="en-US" b="1" smtClean="0">
                <a:solidFill>
                  <a:schemeClr val="tx2"/>
                </a:solidFill>
              </a:rPr>
              <a:t>-</a:t>
            </a:r>
            <a:r>
              <a:rPr lang="ru-RU" b="1" smtClean="0">
                <a:solidFill>
                  <a:schemeClr val="tx2"/>
                </a:solidFill>
              </a:rPr>
              <a:t>  30 </a:t>
            </a:r>
            <a:r>
              <a:rPr lang="en-US" b="1" smtClean="0">
                <a:solidFill>
                  <a:schemeClr val="tx2"/>
                </a:solidFill>
              </a:rPr>
              <a:t>-</a:t>
            </a:r>
            <a:r>
              <a:rPr lang="ru-RU" b="1" smtClean="0">
                <a:solidFill>
                  <a:schemeClr val="tx2"/>
                </a:solidFill>
              </a:rPr>
              <a:t>337 </a:t>
            </a:r>
            <a:r>
              <a:rPr lang="en-US" b="1" smtClean="0">
                <a:solidFill>
                  <a:schemeClr val="tx2"/>
                </a:solidFill>
              </a:rPr>
              <a:t>-</a:t>
            </a:r>
            <a:r>
              <a:rPr lang="ru-RU" b="1" smtClean="0">
                <a:solidFill>
                  <a:schemeClr val="tx2"/>
                </a:solidFill>
              </a:rPr>
              <a:t>3000</a:t>
            </a:r>
            <a:r>
              <a:rPr lang="en-US" b="1" smtClean="0">
                <a:solidFill>
                  <a:schemeClr val="tx2"/>
                </a:solidFill>
              </a:rPr>
              <a:t>-</a:t>
            </a:r>
            <a:r>
              <a:rPr lang="ru-RU" b="1" smtClean="0">
                <a:solidFill>
                  <a:schemeClr val="tx2"/>
                </a:solidFill>
              </a:rPr>
              <a:t> 6974</a:t>
            </a:r>
            <a:r>
              <a:rPr lang="en-US" b="1" smtClean="0">
                <a:solidFill>
                  <a:schemeClr val="tx2"/>
                </a:solidFill>
              </a:rPr>
              <a:t>-</a:t>
            </a:r>
            <a:r>
              <a:rPr lang="ru-RU" b="1" smtClean="0">
                <a:solidFill>
                  <a:schemeClr val="tx2"/>
                </a:solidFill>
              </a:rPr>
              <a:t> 564 </a:t>
            </a:r>
            <a:r>
              <a:rPr lang="en-US" b="1" smtClean="0">
                <a:solidFill>
                  <a:schemeClr val="tx2"/>
                </a:solidFill>
              </a:rPr>
              <a:t>AD-347 BC – PER CENT-90 PER CENT-3286 BOOKS IN THE LIBRARY-765 ITEMS-2000 STARS-MILLION</a:t>
            </a:r>
            <a:r>
              <a:rPr lang="en-US" b="1" smtClean="0">
                <a:solidFill>
                  <a:srgbClr val="FF3300"/>
                </a:solidFill>
              </a:rPr>
              <a:t>S OF</a:t>
            </a:r>
            <a:r>
              <a:rPr lang="en-US" b="1" smtClean="0">
                <a:solidFill>
                  <a:schemeClr val="tx2"/>
                </a:solidFill>
              </a:rPr>
              <a:t> INSECTS</a:t>
            </a:r>
            <a:r>
              <a:rPr lang="ru-RU" b="1" smtClean="0">
                <a:solidFill>
                  <a:schemeClr val="tx2"/>
                </a:solidFill>
              </a:rPr>
              <a:t>-</a:t>
            </a:r>
            <a:r>
              <a:rPr lang="en-US" b="1" smtClean="0">
                <a:solidFill>
                  <a:schemeClr val="tx2"/>
                </a:solidFill>
              </a:rPr>
              <a:t>JUNE,4th-FEBRUARY, 27th</a:t>
            </a:r>
            <a:endParaRPr lang="ru-RU" b="1" smtClean="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Ocean</Template>
  <TotalTime>250</TotalTime>
  <Words>923</Words>
  <Application>Microsoft Office PowerPoint</Application>
  <PresentationFormat>Экран (4:3)</PresentationFormat>
  <Paragraphs>79</Paragraphs>
  <Slides>22</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2</vt:i4>
      </vt:variant>
      <vt:variant>
        <vt:lpstr>Заголовки слайдов</vt:lpstr>
      </vt:variant>
      <vt:variant>
        <vt:i4>22</vt:i4>
      </vt:variant>
    </vt:vector>
  </HeadingPairs>
  <TitlesOfParts>
    <vt:vector size="29" baseType="lpstr">
      <vt:lpstr>Tahoma</vt:lpstr>
      <vt:lpstr>Arial</vt:lpstr>
      <vt:lpstr>Wingdings</vt:lpstr>
      <vt:lpstr>Calibri</vt:lpstr>
      <vt:lpstr>Times New Roman</vt:lpstr>
      <vt:lpstr>Океан</vt:lpstr>
      <vt:lpstr>Океан</vt:lpstr>
      <vt:lpstr>PRACTISING THE ORAL PART OF THE ENGLISH EXAM : USEFUL TIPS </vt:lpstr>
      <vt:lpstr>Слайд 2</vt:lpstr>
      <vt:lpstr>Слайд 3</vt:lpstr>
      <vt:lpstr>Задание 2  (участие в условном диалоге-расспросе)  максимум 6 баллов – 6 вопросов</vt:lpstr>
      <vt:lpstr>Задание 3  (тематическое монологическое высказывание)  максимум 7 баллов 3+2+2 </vt:lpstr>
      <vt:lpstr>Слайд 6</vt:lpstr>
      <vt:lpstr>Слайд 7</vt:lpstr>
      <vt:lpstr>Task1. You are going to read aloud. You have 1.5 minutes to read the text silently, and then be ready to read it aloud. Remember that you will not have more than 2 minutes for reading aloud. </vt:lpstr>
      <vt:lpstr>Слайд 9</vt:lpstr>
      <vt:lpstr>Task2. You are going to take part in a telephone survey. You have to answer 6 questions. Give full answers to the questions. Remember that you have 40 seconds to answer each question. </vt:lpstr>
      <vt:lpstr>Слайд 11</vt:lpstr>
      <vt:lpstr>Task1. You are going to read aloud. You have 1.5 minutes to read the text silently, and then be ready to read it aloud. Remember that you will not have more than 1.5 minutes for reading aloud. </vt:lpstr>
      <vt:lpstr>Task2. You are going to take part in a telephone survey. You have to answer 6 questions. Give full answers to the questions. Remember that you have 40 seconds to answer each question. </vt:lpstr>
      <vt:lpstr>   Task 3. You are going to have a talk about extreme sports. You will have to start in 1.5 minutes and speak for not more than 2minutes.  Remember to say: -Why people take extreme sports -If you have ever tried this kind of sports -What are  the advantages and disadvantages in extreme sports You have to talk continuously</vt:lpstr>
      <vt:lpstr>Слайд 15</vt:lpstr>
      <vt:lpstr>Слайд 16</vt:lpstr>
      <vt:lpstr>              Регистрационный лист,                отзывы на проведенный урок</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Дмитрий</dc:creator>
  <cp:lastModifiedBy>Дмитрий</cp:lastModifiedBy>
  <cp:revision>21</cp:revision>
  <dcterms:created xsi:type="dcterms:W3CDTF">2017-02-09T21:17:55Z</dcterms:created>
  <dcterms:modified xsi:type="dcterms:W3CDTF">2022-11-18T10:13:35Z</dcterms:modified>
</cp:coreProperties>
</file>