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1" r:id="rId4"/>
    <p:sldId id="265" r:id="rId5"/>
    <p:sldId id="266" r:id="rId6"/>
    <p:sldId id="267" r:id="rId7"/>
    <p:sldId id="268" r:id="rId8"/>
    <p:sldId id="269" r:id="rId9"/>
    <p:sldId id="273" r:id="rId10"/>
    <p:sldId id="274" r:id="rId11"/>
    <p:sldId id="276" r:id="rId12"/>
    <p:sldId id="277" r:id="rId13"/>
    <p:sldId id="278" r:id="rId14"/>
    <p:sldId id="279" r:id="rId15"/>
    <p:sldId id="282" r:id="rId16"/>
    <p:sldId id="270" r:id="rId17"/>
    <p:sldId id="272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5050"/>
    <a:srgbClr val="F27676"/>
    <a:srgbClr val="F8CA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9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7979" y="1958383"/>
            <a:ext cx="6696744" cy="1470025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Образовательный проект по теме:</a:t>
            </a:r>
            <a:r>
              <a:rPr lang="ru-RU" sz="28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«Народные традиции»</a:t>
            </a:r>
            <a:r>
              <a:rPr lang="ru-RU" sz="28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детей старшей группы</a:t>
            </a:r>
            <a:r>
              <a:rPr lang="ru-RU" sz="32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01161" y="4365104"/>
            <a:ext cx="3708164" cy="17526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</a:p>
          <a:p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Парилова Наталия Леонидовна.</a:t>
            </a:r>
            <a:endParaRPr lang="ru-RU" sz="2000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sp>
        <p:nvSpPr>
          <p:cNvPr id="10" name="Подзаголовок 2"/>
          <p:cNvSpPr txBox="1">
            <a:spLocks/>
          </p:cNvSpPr>
          <p:nvPr/>
        </p:nvSpPr>
        <p:spPr>
          <a:xfrm>
            <a:off x="1506011" y="597061"/>
            <a:ext cx="612068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детский сад общеразвивающего вида «Лучик»</a:t>
            </a:r>
            <a:endParaRPr lang="ru-RU" sz="2000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068960"/>
            <a:ext cx="3312368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912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9856" y="532803"/>
            <a:ext cx="6782544" cy="86652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проекта реализованные в период с 8 по 12 ноября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56571" y="2216394"/>
            <a:ext cx="3522743" cy="3913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Беседа о декоративно-прикладном творчестве русского народа: «Городецкая, хохломская, гжельская, </a:t>
            </a:r>
            <a:r>
              <a:rPr lang="ru-RU" sz="1600" b="1" dirty="0" err="1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жостовская</a:t>
            </a:r>
            <a:r>
              <a:rPr lang="ru-RU" sz="16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росписи».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Расширить знания детей о русских народных </a:t>
            </a:r>
            <a:r>
              <a:rPr lang="ru-RU" sz="16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промыслах. Воспитывать </a:t>
            </a:r>
            <a:r>
              <a:rPr lang="ru-RU" sz="16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детях любовь, уважительное и ценностное отношение к культуре русского народа.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0528" y="1628800"/>
            <a:ext cx="3381921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0528" y="3997830"/>
            <a:ext cx="3381921" cy="22394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972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9856" y="532803"/>
            <a:ext cx="6782544" cy="86652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проекта реализованные в период с 8 по 12 ноября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9256" y="2213146"/>
            <a:ext cx="3481816" cy="27741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45" y="3789040"/>
            <a:ext cx="3478226" cy="239642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922851" y="1629474"/>
            <a:ext cx="376122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b="1" dirty="0">
                <a:solidFill>
                  <a:srgbClr val="EE5050"/>
                </a:solidFill>
                <a:latin typeface="Times New Roman"/>
                <a:ea typeface="Calibri"/>
                <a:cs typeface="Times New Roman"/>
              </a:rPr>
              <a:t>Организация ООД по лепке «Народные игрушки. Лепка дымковских игрушек».</a:t>
            </a:r>
            <a:endParaRPr lang="ru-RU" sz="1400" b="1" dirty="0">
              <a:solidFill>
                <a:srgbClr val="EE5050"/>
              </a:solidFill>
              <a:ea typeface="Calibri"/>
              <a:cs typeface="Times New Roman"/>
            </a:endParaRPr>
          </a:p>
          <a:p>
            <a:r>
              <a:rPr lang="ru-RU" b="1" dirty="0">
                <a:solidFill>
                  <a:srgbClr val="EE5050"/>
                </a:solidFill>
                <a:latin typeface="Times New Roman"/>
                <a:ea typeface="Calibri"/>
              </a:rPr>
              <a:t>Цель: </a:t>
            </a:r>
            <a:r>
              <a:rPr lang="ru-RU" dirty="0">
                <a:solidFill>
                  <a:srgbClr val="EE5050"/>
                </a:solidFill>
                <a:latin typeface="Times New Roman"/>
                <a:ea typeface="Calibri"/>
              </a:rPr>
              <a:t>Расширить знания детей о русских народных промыслах; Познакомить детей с русскими народными </a:t>
            </a:r>
            <a:r>
              <a:rPr lang="ru-RU" dirty="0" smtClean="0">
                <a:solidFill>
                  <a:srgbClr val="EE5050"/>
                </a:solidFill>
                <a:latin typeface="Times New Roman"/>
                <a:ea typeface="Calibri"/>
              </a:rPr>
              <a:t>игрушками</a:t>
            </a:r>
            <a:r>
              <a:rPr lang="ru-RU" dirty="0">
                <a:solidFill>
                  <a:srgbClr val="EE5050"/>
                </a:solidFill>
                <a:latin typeface="Times New Roman"/>
                <a:ea typeface="Calibri"/>
              </a:rPr>
              <a:t>.</a:t>
            </a:r>
            <a:endParaRPr lang="ru-RU" dirty="0">
              <a:solidFill>
                <a:srgbClr val="EE505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57194" y="5157192"/>
            <a:ext cx="32972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детьми  Городецкой и </a:t>
            </a:r>
            <a:r>
              <a:rPr lang="ru-RU" b="1" dirty="0" err="1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 err="1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аргопольской</a:t>
            </a:r>
            <a:r>
              <a:rPr lang="ru-RU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игрушки </a:t>
            </a:r>
            <a:endParaRPr lang="ru-RU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3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9856" y="532803"/>
            <a:ext cx="6782544" cy="86652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проекта реализованные в период с 8 по 12 ноября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80151" y="5588504"/>
            <a:ext cx="4744517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b="1" dirty="0" err="1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endParaRPr lang="ru-RU" b="1" dirty="0" smtClean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«Русская печь»</a:t>
            </a:r>
            <a:endParaRPr lang="ru-RU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6195" y="4076152"/>
            <a:ext cx="3071749" cy="1553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6195" y="2193031"/>
            <a:ext cx="3071749" cy="17725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688412" y="1418460"/>
            <a:ext cx="3852340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b="1" dirty="0" err="1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endParaRPr lang="ru-RU" b="1" dirty="0" smtClean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«Русская изба»</a:t>
            </a:r>
            <a:endParaRPr lang="ru-RU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1" y="2471189"/>
            <a:ext cx="3872852" cy="26604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4562125" y="5181976"/>
            <a:ext cx="3401524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b="1" dirty="0" err="1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endParaRPr lang="ru-RU" b="1" dirty="0" smtClean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«Культура и творчество русского народа»</a:t>
            </a:r>
            <a:endParaRPr lang="ru-RU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44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9856" y="532803"/>
            <a:ext cx="6782544" cy="86652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проекта реализованные в период с 8 по 12 ноября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5685" y="4053426"/>
            <a:ext cx="3260619" cy="22264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5210" y="1772816"/>
            <a:ext cx="3240360" cy="380748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245570" y="1844824"/>
            <a:ext cx="3926830" cy="2072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16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Организация ООД познание окружающего мира </a:t>
            </a:r>
            <a:endParaRPr lang="ru-RU" sz="1600" b="1" dirty="0" smtClean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sz="1600" b="1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Русские народные праздники и их традиции».</a:t>
            </a:r>
          </a:p>
          <a:p>
            <a:r>
              <a:rPr lang="ru-RU" sz="16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Цель: </a:t>
            </a:r>
            <a:r>
              <a:rPr lang="ru-RU" sz="16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Закрепить </a:t>
            </a:r>
            <a:r>
              <a:rPr lang="ru-RU" sz="16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обогатить знания детей о праздниках, которые принято отмечать в России.</a:t>
            </a: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29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6441" y="577654"/>
            <a:ext cx="6782544" cy="86652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в рамках реализации проекта 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471850" y="2115064"/>
            <a:ext cx="23917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16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 «Русская печь»</a:t>
            </a:r>
            <a:endParaRPr lang="ru-RU" sz="16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7892" y="3068958"/>
            <a:ext cx="2495685" cy="3240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8" y="3068960"/>
            <a:ext cx="1714168" cy="3225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5868144" y="2060848"/>
            <a:ext cx="2442943" cy="713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16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работа</a:t>
            </a:r>
          </a:p>
          <a:p>
            <a:pPr algn="ctr">
              <a:spcAft>
                <a:spcPts val="1000"/>
              </a:spcAft>
            </a:pPr>
            <a:r>
              <a:rPr lang="ru-RU" sz="16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«Русская матрешка»</a:t>
            </a:r>
            <a:endParaRPr lang="ru-RU" sz="16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3068960"/>
            <a:ext cx="2088232" cy="324035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891860" y="2068869"/>
            <a:ext cx="2391727" cy="959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16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</a:t>
            </a:r>
          </a:p>
          <a:p>
            <a:pPr algn="ctr">
              <a:spcAft>
                <a:spcPts val="1000"/>
              </a:spcAft>
            </a:pPr>
            <a:r>
              <a:rPr lang="ru-RU" sz="16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«Русский народный костюм»</a:t>
            </a:r>
            <a:endParaRPr lang="ru-RU" sz="16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81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6441" y="577654"/>
            <a:ext cx="6782544" cy="86652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в рамках реализации проекта 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17" name="Рисунок 1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1412777"/>
            <a:ext cx="2232248" cy="31901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pic>
        <p:nvPicPr>
          <p:cNvPr id="19" name="Рисунок 18" descr="F:\Проект Народ трад\ФОТО\0-02-05-6d776513872aaf8cec4c560b323f6416fb3b7e2013058490e14e62c7300de5a0_41c66dcef9fadcf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79"/>
          <a:stretch/>
        </p:blipFill>
        <p:spPr bwMode="auto">
          <a:xfrm>
            <a:off x="5629313" y="1461811"/>
            <a:ext cx="2664297" cy="26860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370487" y="1437213"/>
            <a:ext cx="22096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16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«Русский народный костюм»</a:t>
            </a:r>
            <a:endParaRPr lang="ru-RU" sz="16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 descr="C:\Users\дс\AppData\Local\Microsoft\Windows\Temporary Internet Files\Content.Word\IMG-3134c817691c2c40e7068f57570cd777-V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70486" y="2301775"/>
            <a:ext cx="2209625" cy="28376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F:\Проект Народ трад\ФОТО\20211122_114939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4690138"/>
            <a:ext cx="3501843" cy="16191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234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5800" y="274576"/>
            <a:ext cx="7772400" cy="86652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проекта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86736"/>
            <a:ext cx="7128792" cy="5971264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У детей расширились </a:t>
            </a: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представления об </a:t>
            </a: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устном народном творчестве русского народа;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Дети познакомились с русским народным костюмом;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У детей расширились представления о традициях и обычаях русского народа;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Дети </a:t>
            </a: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имеют представления о </a:t>
            </a: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праздниках, которые принято отмечать в России;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У детей расширились знания о русских народных промыслах;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6. Дети познакомились с многообразием предметов русского быта;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7. У детей расширились знания об истории русского народа;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8. Дети познакомились с устройством русской избы;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9. Дети познакомились с русскими народными играми;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10. Дети познакомились с русскими народными игрушками;</a:t>
            </a:r>
          </a:p>
          <a:p>
            <a:pPr lvl="0" algn="just">
              <a:spcAft>
                <a:spcPts val="1000"/>
              </a:spcAft>
            </a:pPr>
            <a:endParaRPr lang="ru-RU" sz="20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91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5800" y="274576"/>
            <a:ext cx="7772400" cy="86652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проекта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1955" y="1052736"/>
            <a:ext cx="7128792" cy="5971264"/>
          </a:xfrm>
        </p:spPr>
        <p:txBody>
          <a:bodyPr>
            <a:noAutofit/>
          </a:bodyPr>
          <a:lstStyle/>
          <a:p>
            <a:pPr lvl="0" algn="just"/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11. Дети познакомились с русскими народными музыкальными инструментами;</a:t>
            </a:r>
          </a:p>
          <a:p>
            <a:pPr lvl="0" algn="just"/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12. </a:t>
            </a: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 умеют делать </a:t>
            </a: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выводы, анализировать, наблюдать, сравнивать, устанавливать причинно-следственные связи;</a:t>
            </a:r>
          </a:p>
          <a:p>
            <a:pPr lvl="0" algn="just"/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13. У </a:t>
            </a: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детей обогатился словарный запас;</a:t>
            </a:r>
            <a:endParaRPr lang="ru-RU" sz="20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15. Дети проявляют аккуратность </a:t>
            </a: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творческой деятельности;</a:t>
            </a:r>
          </a:p>
          <a:p>
            <a:pPr lvl="0" algn="just"/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16. </a:t>
            </a: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 готовы прийти на помощь друг другу;</a:t>
            </a:r>
          </a:p>
          <a:p>
            <a:pPr lvl="0" algn="just"/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17. </a:t>
            </a: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 с любовью, уважением относятся к культуре русского </a:t>
            </a: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народа</a:t>
            </a: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lvl="0" algn="just">
              <a:spcAft>
                <a:spcPts val="1000"/>
              </a:spcAft>
            </a:pPr>
            <a:endParaRPr lang="ru-RU" sz="20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6351" y="3957433"/>
            <a:ext cx="3456384" cy="23018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87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86652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79" y="1772816"/>
            <a:ext cx="5889927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4481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5800" y="527463"/>
            <a:ext cx="7772400" cy="59728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9967" y="1124744"/>
            <a:ext cx="6912768" cy="5184574"/>
          </a:xfrm>
        </p:spPr>
        <p:txBody>
          <a:bodyPr>
            <a:normAutofit/>
          </a:bodyPr>
          <a:lstStyle/>
          <a:p>
            <a:pPr marL="342900" indent="-342900" algn="l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Вид </a:t>
            </a:r>
            <a:r>
              <a:rPr lang="ru-RU" sz="2000" b="1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проекта</a:t>
            </a: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(по </a:t>
            </a:r>
            <a:r>
              <a:rPr lang="ru-RU" sz="2000" b="1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виду деятельности</a:t>
            </a:r>
            <a:r>
              <a:rPr lang="ru-RU" sz="2000" b="1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): </a:t>
            </a: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</a:rPr>
              <a:t>групповой</a:t>
            </a:r>
            <a:r>
              <a:rPr lang="ru-RU" sz="2000" dirty="0">
                <a:solidFill>
                  <a:srgbClr val="EE5050"/>
                </a:solidFill>
                <a:latin typeface="Times New Roman"/>
                <a:ea typeface="Calibri"/>
              </a:rPr>
              <a:t>, информационный, </a:t>
            </a: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</a:rPr>
              <a:t>творческий</a:t>
            </a:r>
            <a:r>
              <a:rPr lang="ru-RU" sz="2000" dirty="0">
                <a:solidFill>
                  <a:srgbClr val="EE5050"/>
                </a:solidFill>
                <a:latin typeface="Times New Roman"/>
                <a:ea typeface="Calibri"/>
              </a:rPr>
              <a:t>, краткосрочный проект</a:t>
            </a: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</a:rPr>
              <a:t>.</a:t>
            </a:r>
          </a:p>
          <a:p>
            <a:pPr marL="342900" indent="-342900" algn="l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EE5050"/>
                </a:solidFill>
                <a:latin typeface="Times New Roman"/>
                <a:cs typeface="Times New Roman" panose="02020603050405020304" pitchFamily="18" charset="0"/>
              </a:rPr>
              <a:t>Сроки реализации проекта: </a:t>
            </a:r>
            <a:r>
              <a:rPr lang="ru-RU" sz="2000" dirty="0">
                <a:solidFill>
                  <a:srgbClr val="EE5050"/>
                </a:solidFill>
                <a:latin typeface="Times New Roman"/>
              </a:rPr>
              <a:t>н</a:t>
            </a: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</a:rPr>
              <a:t>еделя </a:t>
            </a:r>
            <a:r>
              <a:rPr lang="ru-RU" sz="2000" dirty="0">
                <a:solidFill>
                  <a:srgbClr val="EE5050"/>
                </a:solidFill>
                <a:latin typeface="Times New Roman"/>
                <a:ea typeface="Calibri"/>
              </a:rPr>
              <a:t>(с 08 по 12 ноября 2021 года</a:t>
            </a: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</a:rPr>
              <a:t>).</a:t>
            </a:r>
          </a:p>
          <a:p>
            <a:pPr marL="342900" indent="-342900" algn="l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EE5050"/>
                </a:solidFill>
                <a:latin typeface="Times New Roman"/>
                <a:cs typeface="Times New Roman" panose="02020603050405020304" pitchFamily="18" charset="0"/>
              </a:rPr>
              <a:t>Этапы реализации проекта:</a:t>
            </a:r>
          </a:p>
          <a:p>
            <a:pPr marL="457200" indent="-457200" algn="l">
              <a:spcAft>
                <a:spcPts val="1000"/>
              </a:spcAft>
              <a:buFont typeface="+mj-lt"/>
              <a:buAutoNum type="arabicParenR"/>
            </a:pP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  <a:cs typeface="Times New Roman"/>
              </a:rPr>
              <a:t>1 </a:t>
            </a:r>
            <a:r>
              <a:rPr lang="ru-RU" sz="2000" dirty="0">
                <a:solidFill>
                  <a:srgbClr val="EE5050"/>
                </a:solidFill>
                <a:latin typeface="Times New Roman"/>
                <a:ea typeface="Calibri"/>
                <a:cs typeface="Times New Roman"/>
              </a:rPr>
              <a:t>этап - Подготовительный в период с 06 по 07 ноября 2021 </a:t>
            </a: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  <a:cs typeface="Times New Roman"/>
              </a:rPr>
              <a:t>год;</a:t>
            </a:r>
            <a:endParaRPr lang="ru-RU" sz="1600" dirty="0" smtClean="0">
              <a:solidFill>
                <a:srgbClr val="EE5050"/>
              </a:solidFill>
              <a:ea typeface="Calibri"/>
              <a:cs typeface="Times New Roman"/>
            </a:endParaRPr>
          </a:p>
          <a:p>
            <a:pPr marL="457200" indent="-457200" algn="l">
              <a:spcAft>
                <a:spcPts val="1000"/>
              </a:spcAft>
              <a:buFont typeface="+mj-lt"/>
              <a:buAutoNum type="arabicParenR"/>
            </a:pP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  <a:cs typeface="Times New Roman"/>
              </a:rPr>
              <a:t>2 </a:t>
            </a:r>
            <a:r>
              <a:rPr lang="ru-RU" sz="2000" dirty="0">
                <a:solidFill>
                  <a:srgbClr val="EE5050"/>
                </a:solidFill>
                <a:latin typeface="Times New Roman"/>
                <a:ea typeface="Calibri"/>
                <a:cs typeface="Times New Roman"/>
              </a:rPr>
              <a:t>этап - Основной в период с 08 по 12 ноября 2021 </a:t>
            </a: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  <a:cs typeface="Times New Roman"/>
              </a:rPr>
              <a:t>год;</a:t>
            </a:r>
            <a:endParaRPr lang="ru-RU" sz="1600" dirty="0" smtClean="0">
              <a:solidFill>
                <a:srgbClr val="EE5050"/>
              </a:solidFill>
              <a:ea typeface="Calibri"/>
              <a:cs typeface="Times New Roman"/>
            </a:endParaRPr>
          </a:p>
          <a:p>
            <a:pPr marL="457200" indent="-457200" algn="l">
              <a:spcAft>
                <a:spcPts val="1000"/>
              </a:spcAft>
              <a:buFont typeface="+mj-lt"/>
              <a:buAutoNum type="arabicParenR"/>
            </a:pP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</a:rPr>
              <a:t>3 </a:t>
            </a:r>
            <a:r>
              <a:rPr lang="ru-RU" sz="2000" dirty="0">
                <a:solidFill>
                  <a:srgbClr val="EE5050"/>
                </a:solidFill>
                <a:latin typeface="Times New Roman"/>
                <a:ea typeface="Calibri"/>
              </a:rPr>
              <a:t>этап – Заключительный в период с 13 по 15 ноября 2021 год.</a:t>
            </a:r>
            <a:endParaRPr lang="ru-RU" sz="20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7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5800" y="527463"/>
            <a:ext cx="7772400" cy="59728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24744"/>
            <a:ext cx="7056784" cy="5328590"/>
          </a:xfrm>
        </p:spPr>
        <p:txBody>
          <a:bodyPr>
            <a:normAutofit fontScale="77500" lnSpcReduction="20000"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Актуальность проекта: </a:t>
            </a: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современном мире остро встает вопрос патриотического воспитания детей. Современные дети мало знакомы с народной культурой своей страны. Именно дошкольное детство является периодом, когда ребенок должен погружаться в истоки национальной культуры. Культура русского народа способствует глубокому воздействию на мир ребенка, обладает нравственной, эстетической, познавательной ценностью, воплощает в себе исторический опыт многих поколений и рассматривается как часть материальной культуры. Именно поэтому </a:t>
            </a: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необходимо уделят </a:t>
            </a: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особое внимание приобщению детей к истокам русской народной культуры: старинным праздникам, традициям, фольклору, играм, художественным промыслам, декоративно-прикладному искусству, в которых народ оставил нам самое ценное из своих культурных достижений.</a:t>
            </a: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Поэтому вместе с детьми и родителями старшей группы мы решили создать проект «Народные традиции», чтобы дети знали культуру, историю, традиции и обычаи своей страны. </a:t>
            </a: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indent="-342900" algn="l">
              <a:spcAft>
                <a:spcPts val="1000"/>
              </a:spcAft>
              <a:buFont typeface="Wingdings" panose="05000000000000000000" pitchFamily="2" charset="2"/>
              <a:buChar char="Ø"/>
            </a:pPr>
            <a:endParaRPr lang="ru-RU" sz="20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75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5800" y="404664"/>
            <a:ext cx="7772400" cy="86652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проекта: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124744"/>
            <a:ext cx="7128792" cy="5467208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EE5050"/>
                </a:solidFill>
                <a:latin typeface="Times New Roman"/>
                <a:ea typeface="Calibri"/>
              </a:rPr>
              <a:t>Цель: </a:t>
            </a: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</a:rPr>
              <a:t>Создание </a:t>
            </a:r>
            <a:r>
              <a:rPr lang="ru-RU" sz="2000" dirty="0">
                <a:solidFill>
                  <a:srgbClr val="EE5050"/>
                </a:solidFill>
                <a:latin typeface="Times New Roman"/>
                <a:ea typeface="Calibri"/>
              </a:rPr>
              <a:t>условий для формирования целостного </a:t>
            </a: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</a:rPr>
              <a:t>представления </a:t>
            </a:r>
            <a:r>
              <a:rPr lang="ru-RU" sz="2000" dirty="0">
                <a:solidFill>
                  <a:srgbClr val="EE5050"/>
                </a:solidFill>
                <a:latin typeface="Times New Roman"/>
                <a:ea typeface="Calibri"/>
              </a:rPr>
              <a:t>детей о культуре и традициях русского народа</a:t>
            </a:r>
            <a:r>
              <a:rPr lang="ru-RU" sz="2000" dirty="0" smtClean="0">
                <a:solidFill>
                  <a:srgbClr val="EE5050"/>
                </a:solidFill>
                <a:latin typeface="Times New Roman"/>
                <a:ea typeface="Calibri"/>
              </a:rPr>
              <a:t>.</a:t>
            </a:r>
          </a:p>
          <a:p>
            <a:pPr algn="l"/>
            <a:r>
              <a:rPr lang="ru-RU" sz="2000" b="1" dirty="0" smtClean="0">
                <a:solidFill>
                  <a:srgbClr val="EE5050"/>
                </a:solidFill>
                <a:latin typeface="Times New Roman"/>
              </a:rPr>
              <a:t>Задачи: </a:t>
            </a:r>
          </a:p>
          <a:p>
            <a:pPr algn="l">
              <a:spcAft>
                <a:spcPts val="1000"/>
              </a:spcAft>
            </a:pPr>
            <a:r>
              <a:rPr lang="ru-RU" sz="2000" u="sng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Образовательные:</a:t>
            </a:r>
            <a:endParaRPr lang="ru-RU" sz="20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Расширить знания детей об устном народном творчестве русского народа;</a:t>
            </a:r>
          </a:p>
          <a:p>
            <a:pPr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Познакомить детей с русским народным костюмом;</a:t>
            </a:r>
          </a:p>
          <a:p>
            <a:pPr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Расширить представление детей о традициях и обычаях русского народа;</a:t>
            </a:r>
          </a:p>
          <a:p>
            <a:pPr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Закрепить и обогатить знания детей о праздниках, которые принято отмечать в России;</a:t>
            </a:r>
          </a:p>
          <a:p>
            <a:pPr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Расширить знания детей о русских народных промыслах</a:t>
            </a: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3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5800" y="404664"/>
            <a:ext cx="7772400" cy="86652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проекта: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124744"/>
            <a:ext cx="7128792" cy="5467208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EE5050"/>
                </a:solidFill>
                <a:latin typeface="Times New Roman"/>
              </a:rPr>
              <a:t>Задачи: </a:t>
            </a:r>
          </a:p>
          <a:p>
            <a:pPr algn="l">
              <a:spcAft>
                <a:spcPts val="1000"/>
              </a:spcAft>
            </a:pPr>
            <a:r>
              <a:rPr lang="ru-RU" sz="2000" u="sng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Образовательные</a:t>
            </a:r>
            <a:r>
              <a:rPr lang="ru-RU" sz="2000" u="sng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6. Познакомить детей с многообразием предметов домашнего обихода;</a:t>
            </a:r>
          </a:p>
          <a:p>
            <a:pPr lvl="0"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7. Расширить знания детей о истории русского народа;</a:t>
            </a:r>
          </a:p>
          <a:p>
            <a:pPr lvl="0"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8. Познакомить детей с устройством русской избы;</a:t>
            </a:r>
          </a:p>
          <a:p>
            <a:pPr lvl="0"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9. Познакомить детей с русскими-народными играми;</a:t>
            </a:r>
          </a:p>
          <a:p>
            <a:pPr lvl="0"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10. Познакомить детей с русскими народными игрушками. </a:t>
            </a:r>
          </a:p>
          <a:p>
            <a:pPr lvl="0"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11. Познакомить детей с русскими народными музыкальными инструментами.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9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5800" y="404664"/>
            <a:ext cx="7772400" cy="866527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адачи проекта: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908720"/>
            <a:ext cx="7272808" cy="568323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EE5050"/>
                </a:solidFill>
                <a:latin typeface="Times New Roman"/>
              </a:rPr>
              <a:t>Задачи: </a:t>
            </a:r>
          </a:p>
          <a:p>
            <a:pPr algn="l">
              <a:spcAft>
                <a:spcPts val="1000"/>
              </a:spcAft>
            </a:pPr>
            <a:r>
              <a:rPr lang="ru-RU" sz="2000" u="sng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Развивающие:</a:t>
            </a: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Развивать у детей умение делать выводы, анализировать, наблюдать, сравнивать, устанавливать причинно-следственные связи;</a:t>
            </a: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Развивать у детей внимание, память, мышление, воображение, речь;</a:t>
            </a: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Развивать у детей мелкую моторику рук</a:t>
            </a: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</a:p>
          <a:p>
            <a:pPr algn="l">
              <a:spcAft>
                <a:spcPts val="1000"/>
              </a:spcAft>
            </a:pP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Развивать аккуратность у детей в творческой деятельности.</a:t>
            </a: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l">
              <a:spcAft>
                <a:spcPts val="1000"/>
              </a:spcAft>
            </a:pPr>
            <a:r>
              <a:rPr lang="ru-RU" sz="2000" u="sng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Воспитательные</a:t>
            </a:r>
            <a:r>
              <a:rPr lang="ru-RU" sz="2000" u="sng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Воспитывать в детях взаимопомощь и поддержку друг друга; </a:t>
            </a: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Воспитывать в детях любовь, уважительное и ценностное отношение к культуре русского народа</a:t>
            </a:r>
            <a:r>
              <a:rPr lang="ru-RU" sz="2000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</a:p>
          <a:p>
            <a:pPr lvl="0" algn="l">
              <a:spcAft>
                <a:spcPts val="1000"/>
              </a:spcAft>
            </a:pP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02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5800" y="404664"/>
            <a:ext cx="7772400" cy="866527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адачи проекта: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052736"/>
            <a:ext cx="7128792" cy="5683232"/>
          </a:xfrm>
        </p:spPr>
        <p:txBody>
          <a:bodyPr>
            <a:noAutofit/>
          </a:bodyPr>
          <a:lstStyle/>
          <a:p>
            <a:pPr lvl="0" algn="l">
              <a:spcAft>
                <a:spcPts val="1000"/>
              </a:spcAft>
            </a:pPr>
            <a:r>
              <a:rPr lang="ru-RU" sz="2000" u="sng" dirty="0" smtClean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Воспитательные</a:t>
            </a:r>
            <a:r>
              <a:rPr lang="ru-RU" sz="2000" u="sng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l">
              <a:spcAft>
                <a:spcPts val="1000"/>
              </a:spcAft>
            </a:pPr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Воспитывать в детях интерес к промыслам, устному народному творчеству русского народа;</a:t>
            </a: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l"/>
            <a:r>
              <a:rPr lang="ru-RU" sz="2000" dirty="0">
                <a:solidFill>
                  <a:srgbClr val="EE505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Воспитывать интерес детей к предметам старины русского народа.</a:t>
            </a:r>
          </a:p>
          <a:p>
            <a:pPr lvl="0" algn="l">
              <a:spcAft>
                <a:spcPts val="1000"/>
              </a:spcAft>
            </a:pP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pic>
        <p:nvPicPr>
          <p:cNvPr id="1026" name="Picture 2" descr="Быт и традиции русского народа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908" y="2803504"/>
            <a:ext cx="2941687" cy="3505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60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986" y="281695"/>
            <a:ext cx="7772400" cy="86652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проекта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1341" y="908720"/>
            <a:ext cx="7128792" cy="5683232"/>
          </a:xfrm>
        </p:spPr>
        <p:txBody>
          <a:bodyPr>
            <a:noAutofit/>
          </a:bodyPr>
          <a:lstStyle/>
          <a:p>
            <a:pPr lvl="0" algn="just">
              <a:spcAft>
                <a:spcPts val="1000"/>
              </a:spcAft>
            </a:pPr>
            <a:r>
              <a:rPr lang="ru-RU" sz="1600" b="1" i="1" dirty="0" smtClean="0">
                <a:solidFill>
                  <a:srgbClr val="EE5050"/>
                </a:solidFill>
                <a:latin typeface="Times New Roman"/>
                <a:ea typeface="Calibri"/>
              </a:rPr>
              <a:t>Заключается </a:t>
            </a:r>
            <a:r>
              <a:rPr lang="ru-RU" sz="1600" b="1" i="1" dirty="0">
                <a:solidFill>
                  <a:srgbClr val="EE5050"/>
                </a:solidFill>
                <a:latin typeface="Times New Roman"/>
                <a:ea typeface="Calibri"/>
              </a:rPr>
              <a:t>в активном </a:t>
            </a:r>
            <a:r>
              <a:rPr lang="ru-RU" sz="1600" b="1" i="1" dirty="0" smtClean="0">
                <a:solidFill>
                  <a:srgbClr val="EE5050"/>
                </a:solidFill>
                <a:latin typeface="Times New Roman"/>
                <a:ea typeface="Calibri"/>
              </a:rPr>
              <a:t>использовании: </a:t>
            </a:r>
          </a:p>
          <a:p>
            <a:pPr marL="457200" lvl="0" indent="-457200" algn="just">
              <a:spcAft>
                <a:spcPts val="1000"/>
              </a:spcAft>
              <a:buFont typeface="+mj-lt"/>
              <a:buAutoNum type="arabicPeriod"/>
            </a:pPr>
            <a:r>
              <a:rPr lang="ru-RU" sz="1600" dirty="0">
                <a:solidFill>
                  <a:srgbClr val="EE5050"/>
                </a:solidFill>
                <a:latin typeface="Times New Roman"/>
                <a:ea typeface="Calibri"/>
              </a:rPr>
              <a:t>И</a:t>
            </a:r>
            <a:r>
              <a:rPr lang="ru-RU" sz="1600" dirty="0" smtClean="0">
                <a:solidFill>
                  <a:srgbClr val="EE5050"/>
                </a:solidFill>
                <a:latin typeface="Times New Roman"/>
                <a:ea typeface="Calibri"/>
              </a:rPr>
              <a:t>нформационных </a:t>
            </a:r>
            <a:r>
              <a:rPr lang="ru-RU" sz="1600" dirty="0">
                <a:solidFill>
                  <a:srgbClr val="EE5050"/>
                </a:solidFill>
                <a:latin typeface="Times New Roman"/>
                <a:ea typeface="Calibri"/>
              </a:rPr>
              <a:t>компьютерных технологий. </a:t>
            </a:r>
            <a:r>
              <a:rPr lang="ru-RU" sz="1600" dirty="0" smtClean="0">
                <a:solidFill>
                  <a:srgbClr val="EE5050"/>
                </a:solidFill>
                <a:latin typeface="Times New Roman"/>
                <a:ea typeface="Calibri"/>
              </a:rPr>
              <a:t>Нами были созданы образовательные презентации по темам: </a:t>
            </a:r>
            <a:r>
              <a:rPr lang="ru-RU" sz="1600" dirty="0">
                <a:solidFill>
                  <a:srgbClr val="EE5050"/>
                </a:solidFill>
                <a:latin typeface="Times New Roman"/>
                <a:ea typeface="Calibri"/>
              </a:rPr>
              <a:t>«Русская изба. Предметы русского быта», «Народные игрушки», «Русские народные праздники и их традиции». </a:t>
            </a:r>
          </a:p>
          <a:p>
            <a:pPr marL="457200" lvl="0" indent="-457200" algn="just">
              <a:spcAft>
                <a:spcPts val="1000"/>
              </a:spcAft>
              <a:buFont typeface="+mj-lt"/>
              <a:buAutoNum type="arabicPeriod"/>
            </a:pPr>
            <a:r>
              <a:rPr lang="ru-RU" sz="1600" dirty="0" smtClean="0">
                <a:solidFill>
                  <a:srgbClr val="EE5050"/>
                </a:solidFill>
                <a:latin typeface="Times New Roman"/>
                <a:ea typeface="Calibri"/>
              </a:rPr>
              <a:t>Также </a:t>
            </a:r>
            <a:r>
              <a:rPr lang="ru-RU" sz="1600" dirty="0">
                <a:solidFill>
                  <a:srgbClr val="EE5050"/>
                </a:solidFill>
                <a:latin typeface="Times New Roman"/>
                <a:ea typeface="Calibri"/>
              </a:rPr>
              <a:t>новизна проекта заключается в интеграции образовательных областей, таких как: социально-коммуникативное развитие, познавательное развитие, речевое развитие, художественно-эстетическое развитие, физическое развитие, которые способствуют целостному восприятию ребенком тематики проекта и позволяют знакомить ребенка с русскими народными традициями в разных видах деятельности: двигательной, игровой, познавательно-исследовательской, коммуникативной, продуктивной</a:t>
            </a:r>
            <a:r>
              <a:rPr lang="ru-RU" sz="1600" dirty="0">
                <a:latin typeface="Times New Roman"/>
                <a:ea typeface="Calibri"/>
              </a:rPr>
              <a:t>. </a:t>
            </a:r>
            <a:endParaRPr lang="ru-RU" sz="1600" dirty="0" smtClean="0">
              <a:latin typeface="Times New Roman"/>
              <a:ea typeface="Calibri"/>
            </a:endParaRPr>
          </a:p>
          <a:p>
            <a:pPr marL="457200" lvl="0" indent="-457200" algn="just">
              <a:spcAft>
                <a:spcPts val="1000"/>
              </a:spcAft>
              <a:buFont typeface="+mj-lt"/>
              <a:buAutoNum type="arabicPeriod"/>
            </a:pPr>
            <a:endParaRPr lang="ru-RU" sz="1600" dirty="0">
              <a:solidFill>
                <a:srgbClr val="EE505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424" b="-1"/>
          <a:stretch/>
        </p:blipFill>
        <p:spPr>
          <a:xfrm rot="5400000">
            <a:off x="5656456" y="3718758"/>
            <a:ext cx="1941605" cy="30902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253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9856" y="532803"/>
            <a:ext cx="6782544" cy="86652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EE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проекта реализованные в период с 8 по 12 ноября</a:t>
            </a:r>
            <a:endParaRPr lang="ru-RU" sz="3200" b="1" dirty="0">
              <a:solidFill>
                <a:srgbClr val="EE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822"/>
          <a:stretch/>
        </p:blipFill>
        <p:spPr>
          <a:xfrm>
            <a:off x="-11298" y="-9807"/>
            <a:ext cx="9155298" cy="5687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7" r="89563" b="10282"/>
          <a:stretch/>
        </p:blipFill>
        <p:spPr>
          <a:xfrm>
            <a:off x="-11298" y="558959"/>
            <a:ext cx="982898" cy="5750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70" t="10593" b="10696"/>
          <a:stretch/>
        </p:blipFill>
        <p:spPr>
          <a:xfrm>
            <a:off x="8172400" y="547498"/>
            <a:ext cx="971601" cy="57618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9"/>
          <a:stretch/>
        </p:blipFill>
        <p:spPr>
          <a:xfrm>
            <a:off x="-11298" y="6309318"/>
            <a:ext cx="9155298" cy="5652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9875" y="4149080"/>
            <a:ext cx="3253490" cy="2088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961471" y="4005064"/>
            <a:ext cx="3826304" cy="229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b="1" dirty="0">
                <a:solidFill>
                  <a:srgbClr val="EE5050"/>
                </a:solidFill>
                <a:latin typeface="Times New Roman"/>
                <a:ea typeface="Calibri"/>
                <a:cs typeface="Times New Roman"/>
              </a:rPr>
              <a:t>Беседа с детьми «Что носили наши предки?».</a:t>
            </a:r>
            <a:endParaRPr lang="ru-RU" sz="1400" b="1" dirty="0">
              <a:solidFill>
                <a:srgbClr val="EE5050"/>
              </a:solidFill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b="1" dirty="0">
                <a:solidFill>
                  <a:srgbClr val="EE5050"/>
                </a:solidFill>
                <a:latin typeface="Times New Roman"/>
                <a:ea typeface="Calibri"/>
                <a:cs typeface="Times New Roman"/>
              </a:rPr>
              <a:t>Цель: </a:t>
            </a:r>
            <a:r>
              <a:rPr lang="ru-RU" dirty="0">
                <a:solidFill>
                  <a:srgbClr val="EE5050"/>
                </a:solidFill>
                <a:latin typeface="Times New Roman"/>
                <a:ea typeface="Calibri"/>
                <a:cs typeface="Times New Roman"/>
              </a:rPr>
              <a:t>Познакомить детей с русским народным костюмом, и его орнаментом.</a:t>
            </a:r>
            <a:endParaRPr lang="ru-RU" sz="1400" dirty="0">
              <a:solidFill>
                <a:srgbClr val="EE5050"/>
              </a:solidFill>
              <a:ea typeface="Calibri"/>
              <a:cs typeface="Times New Roman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1535150"/>
            <a:ext cx="3384376" cy="24445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9875" y="1536819"/>
            <a:ext cx="3240360" cy="24843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69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1019</Words>
  <Application>Microsoft Office PowerPoint</Application>
  <PresentationFormat>Экран (4:3)</PresentationFormat>
  <Paragraphs>98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Образовательный проект по теме: «Народные традиции» для детей старшей группы </vt:lpstr>
      <vt:lpstr>Паспорт проекта</vt:lpstr>
      <vt:lpstr>Паспорт проекта</vt:lpstr>
      <vt:lpstr>Цель и задачи проекта:</vt:lpstr>
      <vt:lpstr>Цель и задачи проекта:</vt:lpstr>
      <vt:lpstr>Задачи проекта:</vt:lpstr>
      <vt:lpstr>Задачи проекта:</vt:lpstr>
      <vt:lpstr>Новизна проекта</vt:lpstr>
      <vt:lpstr>Мероприятия проекта реализованные в период с 8 по 12 ноября</vt:lpstr>
      <vt:lpstr>Мероприятия проекта реализованные в период с 8 по 12 ноября</vt:lpstr>
      <vt:lpstr>Мероприятия проекта реализованные в период с 8 по 12 ноября</vt:lpstr>
      <vt:lpstr>Мероприятия проекта реализованные в период с 8 по 12 ноября</vt:lpstr>
      <vt:lpstr>Мероприятия проекта реализованные в период с 8 по 12 ноября</vt:lpstr>
      <vt:lpstr>Работа с родителями в рамках реализации проекта </vt:lpstr>
      <vt:lpstr>Работа с родителями в рамках реализации проекта </vt:lpstr>
      <vt:lpstr>Итоги проекта</vt:lpstr>
      <vt:lpstr>Итоги проекта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USER</cp:lastModifiedBy>
  <cp:revision>18</cp:revision>
  <dcterms:created xsi:type="dcterms:W3CDTF">2021-11-22T11:57:02Z</dcterms:created>
  <dcterms:modified xsi:type="dcterms:W3CDTF">2022-11-18T16:36:46Z</dcterms:modified>
</cp:coreProperties>
</file>