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22"/>
  </p:notesMasterIdLst>
  <p:sldIdLst>
    <p:sldId id="256" r:id="rId2"/>
    <p:sldId id="269" r:id="rId3"/>
    <p:sldId id="257" r:id="rId4"/>
    <p:sldId id="258" r:id="rId5"/>
    <p:sldId id="259" r:id="rId6"/>
    <p:sldId id="260" r:id="rId7"/>
    <p:sldId id="290" r:id="rId8"/>
    <p:sldId id="261" r:id="rId9"/>
    <p:sldId id="289" r:id="rId10"/>
    <p:sldId id="264" r:id="rId11"/>
    <p:sldId id="291" r:id="rId12"/>
    <p:sldId id="265" r:id="rId13"/>
    <p:sldId id="267" r:id="rId14"/>
    <p:sldId id="262" r:id="rId15"/>
    <p:sldId id="274" r:id="rId16"/>
    <p:sldId id="285" r:id="rId17"/>
    <p:sldId id="286" r:id="rId18"/>
    <p:sldId id="287" r:id="rId19"/>
    <p:sldId id="280" r:id="rId20"/>
    <p:sldId id="29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9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12" autoAdjust="0"/>
    <p:restoredTop sz="92138" autoAdjust="0"/>
  </p:normalViewPr>
  <p:slideViewPr>
    <p:cSldViewPr>
      <p:cViewPr varScale="1">
        <p:scale>
          <a:sx n="104" d="100"/>
          <a:sy n="104" d="100"/>
        </p:scale>
        <p:origin x="-11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D3F511-532A-4B8B-AF85-4CD71DC130DD}" type="datetimeFigureOut">
              <a:rPr lang="ru-RU" smtClean="0"/>
              <a:pPr/>
              <a:t>10.09.2022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D8443C-85E7-4364-A3D9-2CA947050B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739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8443C-85E7-4364-A3D9-2CA947050BD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915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2A7D-E449-450D-92A3-F2853826FBB6}" type="datetimeFigureOut">
              <a:rPr lang="ru-RU" smtClean="0"/>
              <a:pPr/>
              <a:t>10.09.2022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04A19-8233-42E4-B5D0-F57FA365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2A7D-E449-450D-92A3-F2853826FBB6}" type="datetimeFigureOut">
              <a:rPr lang="ru-RU" smtClean="0"/>
              <a:pPr/>
              <a:t>10.09.2022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04A19-8233-42E4-B5D0-F57FA365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2A7D-E449-450D-92A3-F2853826FBB6}" type="datetimeFigureOut">
              <a:rPr lang="ru-RU" smtClean="0"/>
              <a:pPr/>
              <a:t>10.09.2022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04A19-8233-42E4-B5D0-F57FA365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2A7D-E449-450D-92A3-F2853826FBB6}" type="datetimeFigureOut">
              <a:rPr lang="ru-RU" smtClean="0"/>
              <a:pPr/>
              <a:t>10.09.2022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04A19-8233-42E4-B5D0-F57FA365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2A7D-E449-450D-92A3-F2853826FBB6}" type="datetimeFigureOut">
              <a:rPr lang="ru-RU" smtClean="0"/>
              <a:pPr/>
              <a:t>10.09.2022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04A19-8233-42E4-B5D0-F57FA365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2A7D-E449-450D-92A3-F2853826FBB6}" type="datetimeFigureOut">
              <a:rPr lang="ru-RU" smtClean="0"/>
              <a:pPr/>
              <a:t>10.09.2022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04A19-8233-42E4-B5D0-F57FA365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2A7D-E449-450D-92A3-F2853826FBB6}" type="datetimeFigureOut">
              <a:rPr lang="ru-RU" smtClean="0"/>
              <a:pPr/>
              <a:t>10.09.2022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04A19-8233-42E4-B5D0-F57FA365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2A7D-E449-450D-92A3-F2853826FBB6}" type="datetimeFigureOut">
              <a:rPr lang="ru-RU" smtClean="0"/>
              <a:pPr/>
              <a:t>10.09.2022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04A19-8233-42E4-B5D0-F57FA365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2A7D-E449-450D-92A3-F2853826FBB6}" type="datetimeFigureOut">
              <a:rPr lang="ru-RU" smtClean="0"/>
              <a:pPr/>
              <a:t>10.09.2022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04A19-8233-42E4-B5D0-F57FA365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2A7D-E449-450D-92A3-F2853826FBB6}" type="datetimeFigureOut">
              <a:rPr lang="ru-RU" smtClean="0"/>
              <a:pPr/>
              <a:t>10.09.2022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04A19-8233-42E4-B5D0-F57FA365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2A7D-E449-450D-92A3-F2853826FBB6}" type="datetimeFigureOut">
              <a:rPr lang="ru-RU" smtClean="0"/>
              <a:pPr/>
              <a:t>10.09.2022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04A19-8233-42E4-B5D0-F57FA365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F02A7D-E449-450D-92A3-F2853826FBB6}" type="datetimeFigureOut">
              <a:rPr lang="ru-RU" smtClean="0"/>
              <a:pPr/>
              <a:t>10.09.2022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04A19-8233-42E4-B5D0-F57FA365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22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tile tx="44450" ty="-25400" sx="100000" sy="88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+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1051/00073c40-ae88b4c3/hello_html_m291e355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42910" y="642918"/>
            <a:ext cx="850109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/>
          </a:p>
          <a:p>
            <a:endParaRPr lang="ru-RU" b="1" dirty="0" smtClean="0"/>
          </a:p>
          <a:p>
            <a:pPr algn="ctr"/>
            <a:r>
              <a:rPr lang="ru-RU" sz="2800" b="1" dirty="0" smtClean="0"/>
              <a:t>Проект</a:t>
            </a:r>
          </a:p>
          <a:p>
            <a:pPr algn="ctr"/>
            <a:r>
              <a:rPr lang="ru-RU" sz="2800" b="1" dirty="0" smtClean="0"/>
              <a:t>«Индивидуальный маршрут развития ребенка с ЗПР»</a:t>
            </a:r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                  </a:t>
            </a:r>
          </a:p>
          <a:p>
            <a:pPr algn="ctr"/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algn="r"/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algn="r"/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smtClean="0">
                <a:latin typeface="Arial" pitchFamily="34" charset="0"/>
                <a:cs typeface="Arial" pitchFamily="34" charset="0"/>
              </a:rPr>
              <a:t>                                                        </a:t>
            </a:r>
            <a:r>
              <a:rPr lang="ru-RU" b="1" smtClean="0">
                <a:cs typeface="Arial" pitchFamily="34" charset="0"/>
              </a:rPr>
              <a:t>Выполнили</a:t>
            </a:r>
            <a:r>
              <a:rPr lang="ru-RU" b="1" dirty="0" smtClean="0">
                <a:cs typeface="Arial" pitchFamily="34" charset="0"/>
              </a:rPr>
              <a:t>:</a:t>
            </a:r>
          </a:p>
          <a:p>
            <a:pPr algn="r"/>
            <a:r>
              <a:rPr lang="ru-RU" b="1" dirty="0" err="1" smtClean="0">
                <a:cs typeface="Arial" pitchFamily="34" charset="0"/>
              </a:rPr>
              <a:t>Овчинникова</a:t>
            </a:r>
            <a:r>
              <a:rPr lang="ru-RU" b="1" dirty="0" smtClean="0">
                <a:cs typeface="Arial" pitchFamily="34" charset="0"/>
              </a:rPr>
              <a:t> Т.А. Королева Н.А.</a:t>
            </a:r>
          </a:p>
          <a:p>
            <a:pPr algn="r"/>
            <a:r>
              <a:rPr lang="ru-RU" b="1" dirty="0" err="1" smtClean="0">
                <a:cs typeface="Arial" pitchFamily="34" charset="0"/>
              </a:rPr>
              <a:t>Машанова</a:t>
            </a:r>
            <a:r>
              <a:rPr lang="ru-RU" b="1" dirty="0" smtClean="0">
                <a:cs typeface="Arial" pitchFamily="34" charset="0"/>
              </a:rPr>
              <a:t> Е.М. </a:t>
            </a:r>
            <a:r>
              <a:rPr lang="ru-RU" b="1" dirty="0" err="1" smtClean="0">
                <a:cs typeface="Arial" pitchFamily="34" charset="0"/>
              </a:rPr>
              <a:t>Гиниятуллина</a:t>
            </a:r>
            <a:r>
              <a:rPr lang="ru-RU" b="1" dirty="0" smtClean="0">
                <a:cs typeface="Arial" pitchFamily="34" charset="0"/>
              </a:rPr>
              <a:t> Л.Г.</a:t>
            </a:r>
          </a:p>
          <a:p>
            <a:pPr algn="ctr"/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dirty="0" smtClean="0">
                <a:cs typeface="Arial" pitchFamily="34" charset="0"/>
              </a:rPr>
              <a:t>2022 г .</a:t>
            </a:r>
            <a:endParaRPr lang="ru-RU" dirty="0"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://fs.nashaucheba.ru/tw_files2/urls_3/1779/d-1778483/1778483_html_517d13e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06238" cy="6858000"/>
          </a:xfrm>
          <a:prstGeom prst="rect">
            <a:avLst/>
          </a:prstGeom>
          <a:noFill/>
        </p:spPr>
      </p:pic>
      <p:pic>
        <p:nvPicPr>
          <p:cNvPr id="13314" name="Picture 2" descr="https://www.planeta-zakona.ru/upload/medialibrary/7e2/poslednee-delo-obizhat-siro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76672"/>
            <a:ext cx="4104454" cy="2736304"/>
          </a:xfrm>
          <a:prstGeom prst="rect">
            <a:avLst/>
          </a:prstGeom>
          <a:noFill/>
        </p:spPr>
      </p:pic>
      <p:pic>
        <p:nvPicPr>
          <p:cNvPr id="13316" name="Picture 4" descr="https://informugra.ru/upload/iblock/56b/nxplu8om8om6znqlcohk1nd7hv719b3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2178" y="2492896"/>
            <a:ext cx="4089782" cy="2304256"/>
          </a:xfrm>
          <a:prstGeom prst="rect">
            <a:avLst/>
          </a:prstGeom>
          <a:noFill/>
        </p:spPr>
      </p:pic>
      <p:pic>
        <p:nvPicPr>
          <p:cNvPr id="13318" name="Picture 6" descr="https://medaboutme.ru/upload/iblock/3f8/Untitled-desig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3501008"/>
            <a:ext cx="4210363" cy="280831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://fs.nashaucheba.ru/tw_files2/urls_3/1779/d-1778483/1778483_html_517d13e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06238" cy="6858000"/>
          </a:xfrm>
          <a:prstGeom prst="rect">
            <a:avLst/>
          </a:prstGeom>
          <a:noFill/>
        </p:spPr>
      </p:pic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500034" y="2487318"/>
            <a:ext cx="7929618" cy="46166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40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539552" y="1569570"/>
            <a:ext cx="7929618" cy="230832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u="sng" dirty="0" smtClean="0"/>
              <a:t>Образовательная область «Физическое развитие»</a:t>
            </a:r>
          </a:p>
          <a:p>
            <a:r>
              <a:rPr lang="ru-RU" sz="2400" dirty="0" smtClean="0"/>
              <a:t>Физическая культура</a:t>
            </a:r>
          </a:p>
          <a:p>
            <a:r>
              <a:rPr lang="ru-RU" sz="2400" dirty="0" smtClean="0"/>
              <a:t>помещение</a:t>
            </a:r>
          </a:p>
          <a:p>
            <a:r>
              <a:rPr lang="ru-RU" sz="2400" dirty="0" smtClean="0"/>
              <a:t>на улице</a:t>
            </a:r>
          </a:p>
          <a:p>
            <a:r>
              <a:rPr lang="ru-RU" sz="2400" dirty="0" smtClean="0"/>
              <a:t>2 / 40 мин. (инструктор по физ. воспитанию)</a:t>
            </a:r>
          </a:p>
          <a:p>
            <a:r>
              <a:rPr lang="ru-RU" sz="2400" dirty="0" smtClean="0"/>
              <a:t>1 / 20 мин</a:t>
            </a:r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fs.nashaucheba.ru/tw_files2/urls_3/1779/d-1778483/1778483_html_517d13e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62238" y="0"/>
            <a:ext cx="9206238" cy="6858000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571472" y="313445"/>
            <a:ext cx="8286808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b="1" u="sng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800" b="1" u="sng" dirty="0" smtClean="0"/>
              <a:t>Образовательная область «Познавательное развитие»</a:t>
            </a:r>
          </a:p>
          <a:p>
            <a:r>
              <a:rPr lang="ru-RU" sz="2800" dirty="0" smtClean="0"/>
              <a:t>Формирование элементарных математических представлений</a:t>
            </a:r>
          </a:p>
          <a:p>
            <a:r>
              <a:rPr lang="ru-RU" sz="2800" dirty="0" smtClean="0"/>
              <a:t>2 / 40 мин.</a:t>
            </a:r>
          </a:p>
          <a:p>
            <a:r>
              <a:rPr lang="ru-RU" sz="2800" dirty="0" smtClean="0"/>
              <a:t>2 / 40 мин.</a:t>
            </a:r>
          </a:p>
          <a:p>
            <a:r>
              <a:rPr lang="ru-RU" sz="2800" dirty="0" smtClean="0"/>
              <a:t>Формирование целостной картины мира. Расширение кругозора</a:t>
            </a:r>
          </a:p>
          <a:p>
            <a:pPr algn="ctr"/>
            <a:r>
              <a:rPr lang="ru-RU" sz="2800" b="1" u="sng" dirty="0" smtClean="0"/>
              <a:t>Образовательная область "Речевое развитие"</a:t>
            </a:r>
          </a:p>
          <a:p>
            <a:r>
              <a:rPr lang="ru-RU" sz="2800" dirty="0" smtClean="0"/>
              <a:t>Развитие речи</a:t>
            </a:r>
          </a:p>
          <a:p>
            <a:r>
              <a:rPr lang="ru-RU" sz="2800" dirty="0" smtClean="0"/>
              <a:t>2 / 40 мин. (учитель - логопед)</a:t>
            </a:r>
          </a:p>
          <a:p>
            <a:r>
              <a:rPr lang="ru-RU" sz="2800" dirty="0" smtClean="0"/>
              <a:t>1 / 20 мин.</a:t>
            </a:r>
          </a:p>
          <a:p>
            <a:r>
              <a:rPr lang="ru-RU" sz="2800" dirty="0" smtClean="0"/>
              <a:t>Чтение художественной литературы</a:t>
            </a:r>
          </a:p>
          <a:p>
            <a:r>
              <a:rPr lang="ru-RU" sz="2800" dirty="0" smtClean="0"/>
              <a:t>Ежедневно</a:t>
            </a:r>
            <a:endParaRPr lang="ru-RU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item_315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286125" y="2958306"/>
            <a:ext cx="2571750" cy="1809750"/>
          </a:xfrm>
        </p:spPr>
      </p:pic>
      <p:pic>
        <p:nvPicPr>
          <p:cNvPr id="4" name="Picture 2" descr="http://fs.nashaucheba.ru/tw_files2/urls_3/1779/d-1778483/1778483_html_517d13e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206238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55576" y="1484784"/>
            <a:ext cx="734481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/>
              <a:t>Образовательная область «Художественно-эстетическое развитие»</a:t>
            </a:r>
          </a:p>
          <a:p>
            <a:r>
              <a:rPr lang="ru-RU" sz="2800" dirty="0" smtClean="0"/>
              <a:t>Рисование</a:t>
            </a:r>
          </a:p>
          <a:p>
            <a:r>
              <a:rPr lang="ru-RU" sz="2800" dirty="0" smtClean="0"/>
              <a:t>2 / 40 мин.</a:t>
            </a:r>
          </a:p>
          <a:p>
            <a:r>
              <a:rPr lang="ru-RU" sz="2800" dirty="0" smtClean="0"/>
              <a:t>Лепка</a:t>
            </a:r>
          </a:p>
          <a:p>
            <a:r>
              <a:rPr lang="ru-RU" sz="2800" dirty="0" smtClean="0"/>
              <a:t>0,5 / 12,5 мин</a:t>
            </a:r>
          </a:p>
          <a:p>
            <a:r>
              <a:rPr lang="ru-RU" sz="2800" dirty="0" smtClean="0"/>
              <a:t>Аппликация</a:t>
            </a:r>
          </a:p>
          <a:p>
            <a:r>
              <a:rPr lang="ru-RU" sz="2800" dirty="0" smtClean="0"/>
              <a:t>0, 5 / 12,5 мин.</a:t>
            </a:r>
          </a:p>
          <a:p>
            <a:r>
              <a:rPr lang="ru-RU" sz="2800" dirty="0" smtClean="0"/>
              <a:t>Музыка</a:t>
            </a:r>
          </a:p>
          <a:p>
            <a:r>
              <a:rPr lang="ru-RU" sz="2800" dirty="0" smtClean="0"/>
              <a:t>2 / 40 мин.</a:t>
            </a:r>
            <a:endParaRPr lang="ru-RU" sz="28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fs.nashaucheba.ru/tw_files2/urls_3/1779/d-1778483/1778483_html_517d13e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62238" y="0"/>
            <a:ext cx="9206238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3588678"/>
            <a:ext cx="157160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800" b="1" dirty="0" smtClean="0">
              <a:solidFill>
                <a:srgbClr val="FF000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5576" y="908720"/>
            <a:ext cx="712879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/>
              <a:t>Индивидуальные занятия</a:t>
            </a:r>
          </a:p>
          <a:p>
            <a:r>
              <a:rPr lang="ru-RU" sz="2800" dirty="0" smtClean="0"/>
              <a:t>Педагог - психолог</a:t>
            </a:r>
          </a:p>
          <a:p>
            <a:r>
              <a:rPr lang="ru-RU" sz="2800" dirty="0" smtClean="0"/>
              <a:t>2/20 мин.</a:t>
            </a:r>
          </a:p>
          <a:p>
            <a:r>
              <a:rPr lang="ru-RU" sz="2800" dirty="0" smtClean="0"/>
              <a:t>Учитель - логопед</a:t>
            </a:r>
          </a:p>
          <a:p>
            <a:r>
              <a:rPr lang="ru-RU" sz="2800" dirty="0" smtClean="0"/>
              <a:t>2/20 мин.</a:t>
            </a:r>
          </a:p>
          <a:p>
            <a:r>
              <a:rPr lang="ru-RU" sz="2800" dirty="0" smtClean="0"/>
              <a:t>Воспитатель</a:t>
            </a:r>
          </a:p>
          <a:p>
            <a:r>
              <a:rPr lang="ru-RU" sz="2800" dirty="0" smtClean="0"/>
              <a:t>2/ 20 мин.</a:t>
            </a:r>
          </a:p>
          <a:p>
            <a:r>
              <a:rPr lang="ru-RU" sz="2800" dirty="0" smtClean="0"/>
              <a:t>Музыкальный руководитель</a:t>
            </a:r>
          </a:p>
          <a:p>
            <a:r>
              <a:rPr lang="ru-RU" sz="2800" dirty="0" smtClean="0"/>
              <a:t>Инструктор по физ. культуре</a:t>
            </a:r>
          </a:p>
          <a:p>
            <a:r>
              <a:rPr lang="ru-RU" sz="2800" dirty="0" smtClean="0"/>
              <a:t>Логопедическое сопровождение</a:t>
            </a:r>
            <a:endParaRPr lang="ru-RU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item_315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286125" y="2958306"/>
            <a:ext cx="2571750" cy="1809750"/>
          </a:xfrm>
        </p:spPr>
      </p:pic>
      <p:pic>
        <p:nvPicPr>
          <p:cNvPr id="4" name="Picture 2" descr="http://fs.nashaucheba.ru/tw_files2/urls_3/1779/d-1778483/1778483_html_517d13e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20623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857356" y="548680"/>
            <a:ext cx="621510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smtClean="0"/>
              <a:t>Инновационные технологии, методы и средства</a:t>
            </a:r>
          </a:p>
          <a:p>
            <a:pPr algn="ctr"/>
            <a:endParaRPr lang="ru-RU" sz="3200" b="1" u="sng" dirty="0"/>
          </a:p>
        </p:txBody>
      </p:sp>
      <p:pic>
        <p:nvPicPr>
          <p:cNvPr id="8194" name="Picture 2" descr="https://i.pinimg.com/originals/07/1d/bc/071dbca1d5b616cbedae06f93846c18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4149080"/>
            <a:ext cx="3264363" cy="2448272"/>
          </a:xfrm>
          <a:prstGeom prst="rect">
            <a:avLst/>
          </a:prstGeom>
          <a:noFill/>
        </p:spPr>
      </p:pic>
      <p:pic>
        <p:nvPicPr>
          <p:cNvPr id="8198" name="Picture 6" descr="https://marisolca.ru/wp-content/uploads/d/c/9/dc92b8dca7593e00f3a5126066cdd542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1628800"/>
            <a:ext cx="3203848" cy="2402887"/>
          </a:xfrm>
          <a:prstGeom prst="rect">
            <a:avLst/>
          </a:prstGeom>
          <a:noFill/>
        </p:spPr>
      </p:pic>
      <p:pic>
        <p:nvPicPr>
          <p:cNvPr id="8202" name="Picture 10" descr="https://dogmon.org/znachenie-teatralizovannoj-deyatelenosti-dlya-razvitiya-leksik/11458_html_4ed5450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1628800"/>
            <a:ext cx="3384376" cy="226643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item_315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286125" y="2958306"/>
            <a:ext cx="2571750" cy="1809750"/>
          </a:xfrm>
        </p:spPr>
      </p:pic>
      <p:pic>
        <p:nvPicPr>
          <p:cNvPr id="4" name="Picture 2" descr="http://fs.nashaucheba.ru/tw_files2/urls_3/1779/d-1778483/1778483_html_517d13e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20623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857356" y="857232"/>
            <a:ext cx="621510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err="1" smtClean="0"/>
              <a:t>Здоровьесберегающие</a:t>
            </a:r>
            <a:r>
              <a:rPr lang="ru-RU" sz="3200" b="1" u="sng" dirty="0" smtClean="0"/>
              <a:t> технологии</a:t>
            </a:r>
            <a:endParaRPr lang="ru-RU" sz="3200" b="1" u="sng" dirty="0"/>
          </a:p>
        </p:txBody>
      </p:sp>
      <p:pic>
        <p:nvPicPr>
          <p:cNvPr id="7170" name="Picture 2" descr="https://dearmummy.ru/images/wp-content/uploads/2019/04/5-kartotek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916832"/>
            <a:ext cx="3095694" cy="2060848"/>
          </a:xfrm>
          <a:prstGeom prst="rect">
            <a:avLst/>
          </a:prstGeom>
          <a:noFill/>
        </p:spPr>
      </p:pic>
      <p:pic>
        <p:nvPicPr>
          <p:cNvPr id="7172" name="Picture 4" descr="https://im0-tub-ru.yandex.net/i?id=ff814998d6853d76c51804404382db83-l&amp;ref=rim&amp;n=13&amp;w=1079&amp;h=107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1700808"/>
            <a:ext cx="2160240" cy="2160240"/>
          </a:xfrm>
          <a:prstGeom prst="rect">
            <a:avLst/>
          </a:prstGeom>
          <a:noFill/>
        </p:spPr>
      </p:pic>
      <p:pic>
        <p:nvPicPr>
          <p:cNvPr id="7174" name="Picture 6" descr="https://avatars.mds.yandex.net/get-zen_doc/1877575/pub_5ce50bf0bee53600b4780a5a_5ce50c57f67a2500c6f37cfe/scale_120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4077072"/>
            <a:ext cx="3780420" cy="2520280"/>
          </a:xfrm>
          <a:prstGeom prst="rect">
            <a:avLst/>
          </a:prstGeom>
          <a:noFill/>
        </p:spPr>
      </p:pic>
      <p:pic>
        <p:nvPicPr>
          <p:cNvPr id="7176" name="Picture 8" descr="https://miskevich.edumsko.ru/uploads/3000/9311/persona/articles/db3d107162b44c7db7083361a15a2f1d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87624" y="4221088"/>
            <a:ext cx="2843807" cy="213285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item_315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286125" y="2958306"/>
            <a:ext cx="2571750" cy="1809750"/>
          </a:xfrm>
        </p:spPr>
      </p:pic>
      <p:pic>
        <p:nvPicPr>
          <p:cNvPr id="4" name="Picture 2" descr="http://fs.nashaucheba.ru/tw_files2/urls_3/1779/d-1778483/1778483_html_517d13e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20623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91680" y="857232"/>
            <a:ext cx="638078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smtClean="0"/>
              <a:t>Социально – личностное развитие через сюжетно – ролевые игры</a:t>
            </a:r>
          </a:p>
          <a:p>
            <a:pPr algn="ctr"/>
            <a:endParaRPr lang="ru-RU" sz="3200" b="1" u="sng" dirty="0" smtClean="0"/>
          </a:p>
          <a:p>
            <a:pPr algn="ctr"/>
            <a:r>
              <a:rPr lang="ru-RU" sz="2400" dirty="0" smtClean="0"/>
              <a:t>(«Дочки- матери», «Магазин», «Больница», «Парикмахерская», «Автобус», «Библиотека», «Строители»), театрализованные игры (драматизация сказок, </a:t>
            </a:r>
            <a:r>
              <a:rPr lang="ru-RU" sz="2400" dirty="0" err="1" smtClean="0"/>
              <a:t>потешек</a:t>
            </a:r>
            <a:r>
              <a:rPr lang="ru-RU" sz="2400" dirty="0" smtClean="0"/>
              <a:t>), дидактические игры («Сложи узор», «Логические пары», «Все о времени», «Собери картинку», «Хорошо-плохо», «Что сначала, что потом», «Четвертый лишний», «Логический поезд»).</a:t>
            </a:r>
            <a:endParaRPr lang="ru-RU" sz="24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item_315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286125" y="2958306"/>
            <a:ext cx="2571750" cy="1809750"/>
          </a:xfrm>
        </p:spPr>
      </p:pic>
      <p:pic>
        <p:nvPicPr>
          <p:cNvPr id="4" name="Picture 2" descr="http://fs.nashaucheba.ru/tw_files2/urls_3/1779/d-1778483/1778483_html_517d13e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20623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59632" y="1268760"/>
            <a:ext cx="681283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Воспитывать дружеские взаимоотношения со сверстниками через</a:t>
            </a:r>
          </a:p>
          <a:p>
            <a:r>
              <a:rPr lang="ru-RU" sz="2400" dirty="0" smtClean="0"/>
              <a:t>совместные игры: «Выбери друга», «Скажи ласково», «Садовники и цветы», «Доброе животное», «Волны». «Волшебники» и др.</a:t>
            </a:r>
          </a:p>
          <a:p>
            <a:r>
              <a:rPr lang="ru-RU" sz="2400" b="1" dirty="0" smtClean="0"/>
              <a:t>Развивать толерантность у детей группы через</a:t>
            </a:r>
            <a:r>
              <a:rPr lang="ru-RU" sz="2400" dirty="0" smtClean="0"/>
              <a:t> взаимопомощь, беседы с детьми.</a:t>
            </a:r>
          </a:p>
          <a:p>
            <a:r>
              <a:rPr lang="ru-RU" sz="2400" dirty="0" smtClean="0"/>
              <a:t>Развивать стремление выражать своё отношение к окружающему через различные речевые средства</a:t>
            </a:r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item_315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286125" y="2958306"/>
            <a:ext cx="2571750" cy="1809750"/>
          </a:xfrm>
        </p:spPr>
      </p:pic>
      <p:pic>
        <p:nvPicPr>
          <p:cNvPr id="4" name="Picture 2" descr="http://fs.nashaucheba.ru/tw_files2/urls_3/1779/d-1778483/1778483_html_517d13e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62238" y="0"/>
            <a:ext cx="9206238" cy="6858000"/>
          </a:xfrm>
          <a:prstGeom prst="rect">
            <a:avLst/>
          </a:prstGeom>
          <a:noFill/>
        </p:spPr>
      </p:pic>
      <p:pic>
        <p:nvPicPr>
          <p:cNvPr id="3074" name="Picture 2" descr="https://ds05.infourok.ru/uploads/ex/0348/0010cc27-67417693/hello_html_m18950d8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1412776"/>
            <a:ext cx="7488832" cy="468052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" name="Содержимое 10" descr="DSCN998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098" name="Picture 2" descr="http://fs.nashaucheba.ru/tw_files2/urls_3/1779/d-1778483/1778483_html_517d13e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206238" cy="6858000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467544" y="1319315"/>
            <a:ext cx="8176422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200" b="1" u="sng" dirty="0" smtClean="0">
                <a:cs typeface="Arial" pitchFamily="34" charset="0"/>
              </a:rPr>
              <a:t>Актуальность</a:t>
            </a:r>
            <a:endParaRPr lang="en-US" sz="3200" b="1" u="sng" dirty="0" smtClean="0">
              <a:cs typeface="Arial" pitchFamily="34" charset="0"/>
            </a:endParaRPr>
          </a:p>
          <a:p>
            <a:pPr algn="ctr"/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1C942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2483929"/>
            <a:ext cx="3714744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/>
              <a:t>                                                        </a:t>
            </a:r>
            <a:endParaRPr lang="ru-RU" sz="2000" dirty="0" smtClean="0">
              <a:solidFill>
                <a:srgbClr val="1C942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15616" y="1859340"/>
            <a:ext cx="705678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pPr algn="ctr"/>
            <a:r>
              <a:rPr lang="ru-RU" dirty="0" smtClean="0"/>
              <a:t>Инновационные процессы являются закономерностью в развитии дошкольного образования. Работа дошкольного образовательного учреждения в инновационном режиме обусловливает систематическое совершенствование содержания и методов воспитания, обучения, образования дошкольников; повышение квалификации сотрудников, организацию психолого-педагогического просвещения родителей</a:t>
            </a:r>
            <a:r>
              <a:rPr lang="en-US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item_315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286125" y="2958306"/>
            <a:ext cx="2571750" cy="1809750"/>
          </a:xfrm>
        </p:spPr>
      </p:pic>
      <p:pic>
        <p:nvPicPr>
          <p:cNvPr id="4" name="Picture 2" descr="http://fs.nashaucheba.ru/tw_files2/urls_3/1779/d-1778483/1778483_html_517d13e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62238" y="0"/>
            <a:ext cx="920623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857356" y="2060848"/>
            <a:ext cx="621510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/>
              <a:t>Спасибо за внимание!</a:t>
            </a:r>
            <a:endParaRPr lang="ru-RU" sz="54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fs.nashaucheba.ru/tw_files2/urls_3/1779/d-1778483/1778483_html_517d13e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06238" cy="6858000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214282" y="2899569"/>
            <a:ext cx="8643998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1C942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                                 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0"/>
            <a:ext cx="7488832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3200" b="1" u="sng" dirty="0" smtClean="0"/>
              <a:t>Проблема</a:t>
            </a:r>
          </a:p>
          <a:p>
            <a:endParaRPr lang="ru-RU" dirty="0" smtClean="0"/>
          </a:p>
          <a:p>
            <a:r>
              <a:rPr lang="ru-RU" dirty="0" smtClean="0"/>
              <a:t>Задержка психического развития - один из наиболее распространенных психических недугов, который из медицинского диагноза перерастает в широкую социально-демографическую проблему. широкую социально-демографическую проблему. Статистика: В 1980-1981 учебном году существовало 4 специальных школы для детей с ЗПР, в которых обучалось до 1 тысячи учащихся, к 2001-2002 учебном году количество таких школ увеличилось до 122, а количество учащихся возросло до 19 тысяч. В 2019-2021году количество детей с ЗПР составило 40 тысяч (по данным </a:t>
            </a:r>
            <a:r>
              <a:rPr lang="ru-RU" dirty="0" err="1" smtClean="0"/>
              <a:t>Баенской</a:t>
            </a:r>
            <a:r>
              <a:rPr lang="ru-RU" dirty="0" smtClean="0"/>
              <a:t>).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fs.nashaucheba.ru/tw_files2/urls_3/1779/d-1778483/1778483_html_517d13e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06238" cy="7072314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695635"/>
            <a:ext cx="9144000" cy="340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u="sng" dirty="0" smtClean="0"/>
              <a:t>Основные нарушения при ЗПР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b="1" u="sng" dirty="0" smtClean="0"/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b="1" u="sng" dirty="0" smtClean="0"/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b="1" u="sng" dirty="0"/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111111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111111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751344"/>
            <a:ext cx="792088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Развитие мышления, памяти, внимания, речи, эмоционально-волевой сферы личности происходит замедленно, с отставанием от нормы; неспособность к устойчивой целенаправленной деятельности; преобладание игровых интересов; неустойчивость и выраженные трудности при переключении и распределении внимания; неспособность к умственному усилию и напряжению; недоразвитие произвольных видов деятельности. Классификация ЗПР по Лебединской: В 50 - </a:t>
            </a:r>
            <a:r>
              <a:rPr lang="ru-RU" dirty="0" err="1" smtClean="0"/>
              <a:t>х</a:t>
            </a:r>
            <a:r>
              <a:rPr lang="ru-RU" dirty="0" smtClean="0"/>
              <a:t> годах ХХ века в соответствии с новой политикой нашего государства (необходимы были высоко квалифицированные кадры) усложняются учебные программы, следовательно, появляется огромное количество неуспевающих и большая часть дети с ЗПР.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fs.nashaucheba.ru/tw_files2/urls_3/1779/d-1778483/1778483_html_517d13e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20623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428604"/>
            <a:ext cx="8286808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           </a:t>
            </a:r>
          </a:p>
          <a:p>
            <a:pPr algn="ctr"/>
            <a:r>
              <a:rPr lang="ru-RU" sz="2800" b="1" u="sng" dirty="0" smtClean="0">
                <a:latin typeface="Arial" pitchFamily="34" charset="0"/>
                <a:cs typeface="Arial" pitchFamily="34" charset="0"/>
              </a:rPr>
              <a:t>Цель</a:t>
            </a:r>
          </a:p>
          <a:p>
            <a:pPr algn="ctr"/>
            <a:endParaRPr lang="ru-RU" sz="2800" b="1" u="sng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endParaRPr lang="ru-RU" dirty="0">
              <a:solidFill>
                <a:srgbClr val="1C942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1" name="Picture 1" descr="D:\f3f84f255c930ffbe72d96dc4ad47a24.jpg"/>
          <p:cNvPicPr>
            <a:picLocks noChangeAspect="1" noChangeArrowheads="1"/>
          </p:cNvPicPr>
          <p:nvPr/>
        </p:nvPicPr>
        <p:blipFill>
          <a:blip r:embed="rId4" cstate="print"/>
          <a:srcRect l="-9152" r="-678"/>
          <a:stretch>
            <a:fillRect/>
          </a:stretch>
        </p:blipFill>
        <p:spPr bwMode="auto">
          <a:xfrm>
            <a:off x="571472" y="5500702"/>
            <a:ext cx="8572528" cy="107157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827584" y="1916832"/>
            <a:ext cx="7488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Создать условия для успешного освоения ребёнком адаптированной основной образовательной программы ДОУ и успешной адаптации в социуме.</a:t>
            </a:r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fs.nashaucheba.ru/tw_files2/urls_3/1779/d-1778483/1778483_html_517d13e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06238" cy="685800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14282" y="1071546"/>
            <a:ext cx="271464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sz="1200" i="1" u="sng" dirty="0" smtClean="0">
              <a:solidFill>
                <a:srgbClr val="1C9422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285720" y="587143"/>
            <a:ext cx="864399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Задачи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sz="2400" b="1" u="sng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400" b="1" u="sng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r>
              <a:rPr lang="ru-RU" sz="2400" dirty="0" smtClean="0"/>
              <a:t>1.Создание условий для пребывания ребёнка в группе компенсирующей направленности.</a:t>
            </a:r>
          </a:p>
          <a:p>
            <a:r>
              <a:rPr lang="ru-RU" sz="2400" dirty="0" smtClean="0"/>
              <a:t>2.Развитие всех компонентов речевой системы.</a:t>
            </a:r>
          </a:p>
          <a:p>
            <a:r>
              <a:rPr lang="ru-RU" sz="2400" dirty="0" smtClean="0"/>
              <a:t>3.Развитие и формирование познавательных процессов,</a:t>
            </a:r>
          </a:p>
          <a:p>
            <a:r>
              <a:rPr lang="ru-RU" sz="2400" dirty="0" smtClean="0"/>
              <a:t>4.Развитие эмоционально-волевой сферы.</a:t>
            </a:r>
          </a:p>
          <a:p>
            <a:r>
              <a:rPr lang="ru-RU" sz="2400" dirty="0" smtClean="0"/>
              <a:t>5.Развитие координации движений и мелкой моторики рук.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400" b="1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fs.nashaucheba.ru/tw_files2/urls_3/1779/d-1778483/1778483_html_517d13e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06238" cy="685800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14282" y="663813"/>
            <a:ext cx="8572560" cy="5186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sz="1200" i="1" u="sng" dirty="0" smtClean="0">
              <a:solidFill>
                <a:srgbClr val="1C9422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ru-RU" sz="2800" b="1" u="sng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Ожидаемые результаты</a:t>
            </a:r>
            <a:endParaRPr kumimoji="0" lang="ru-RU" sz="2800" b="1" u="sng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1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r>
              <a:rPr lang="ru-RU" sz="2800" dirty="0" smtClean="0"/>
              <a:t>Ожидаемые результаты коррекционно-развивающей работы в условиях инклюзивного образования</a:t>
            </a:r>
          </a:p>
          <a:p>
            <a:r>
              <a:rPr lang="ru-RU" sz="2800" dirty="0" smtClean="0"/>
              <a:t>Введение инклюзивной формы образования рассматривается как высшая форма развития образовательной системы в направлении и реализации права</a:t>
            </a:r>
          </a:p>
          <a:p>
            <a:r>
              <a:rPr lang="ru-RU" sz="2800" dirty="0" smtClean="0"/>
              <a:t>человека на получение качественного образования в соответствии с его познавательными возможностями и адекватной его здоровью среде.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fs.nashaucheba.ru/tw_files2/urls_3/1779/d-1778483/1778483_html_517d13e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06238" cy="6858000"/>
          </a:xfrm>
          <a:prstGeom prst="rect">
            <a:avLst/>
          </a:prstGeom>
          <a:noFill/>
        </p:spPr>
      </p:pic>
      <p:pic>
        <p:nvPicPr>
          <p:cNvPr id="15362" name="Picture 2" descr="https://blotos.ru/wp-content/uploads/2/1/0/21061d893e278429021c1b121e4ef93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980728"/>
            <a:ext cx="4471464" cy="2376264"/>
          </a:xfrm>
          <a:prstGeom prst="rect">
            <a:avLst/>
          </a:prstGeom>
          <a:noFill/>
        </p:spPr>
      </p:pic>
      <p:pic>
        <p:nvPicPr>
          <p:cNvPr id="15364" name="Picture 4" descr="https://beremennostnedeli.ru/wp-content/uploads/2015/09/travmy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1700808"/>
            <a:ext cx="3048000" cy="3190876"/>
          </a:xfrm>
          <a:prstGeom prst="rect">
            <a:avLst/>
          </a:prstGeom>
          <a:noFill/>
        </p:spPr>
      </p:pic>
      <p:pic>
        <p:nvPicPr>
          <p:cNvPr id="15366" name="Picture 6" descr="https://rafaellka.ru/uploads/87d8a1e8392c2fe9eaf0bd7da2f5560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3717032"/>
            <a:ext cx="4572000" cy="2540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fs.nashaucheba.ru/tw_files2/urls_3/1779/d-1778483/1778483_html_517d13e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06238" cy="6858000"/>
          </a:xfrm>
          <a:prstGeom prst="rect">
            <a:avLst/>
          </a:prstGeom>
          <a:noFill/>
        </p:spPr>
      </p:pic>
      <p:pic>
        <p:nvPicPr>
          <p:cNvPr id="14338" name="Picture 2" descr="https://img.kanal-o.ru/img/2017-10-09/fmt_94_24_shutterstock_59589874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548680"/>
            <a:ext cx="5040560" cy="2835315"/>
          </a:xfrm>
          <a:prstGeom prst="rect">
            <a:avLst/>
          </a:prstGeom>
          <a:noFill/>
        </p:spPr>
      </p:pic>
      <p:pic>
        <p:nvPicPr>
          <p:cNvPr id="14340" name="Picture 4" descr="https://shkolabuduschego.ru/wp-content/uploads/2019/02/post_5c62974c5d3ed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3501008"/>
            <a:ext cx="4860219" cy="273630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877</TotalTime>
  <Words>638</Words>
  <Application>Microsoft Office PowerPoint</Application>
  <PresentationFormat>Экран (4:3)</PresentationFormat>
  <Paragraphs>112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+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DsComP</dc:creator>
  <cp:lastModifiedBy>admin</cp:lastModifiedBy>
  <cp:revision>95</cp:revision>
  <dcterms:created xsi:type="dcterms:W3CDTF">2018-02-24T20:26:05Z</dcterms:created>
  <dcterms:modified xsi:type="dcterms:W3CDTF">2022-09-10T08:10:48Z</dcterms:modified>
</cp:coreProperties>
</file>