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9" r:id="rId13"/>
    <p:sldId id="270" r:id="rId14"/>
    <p:sldId id="271" r:id="rId15"/>
    <p:sldId id="272" r:id="rId16"/>
    <p:sldId id="273" r:id="rId17"/>
    <p:sldId id="274" r:id="rId18"/>
    <p:sldId id="275"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5" d="100"/>
          <a:sy n="115" d="100"/>
        </p:scale>
        <p:origin x="-93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1B8C0642-C071-4E22-A8E9-C393DD61A019}" type="datetimeFigureOut">
              <a:rPr lang="ru-RU" smtClean="0"/>
              <a:pPr/>
              <a:t>18.11.2022</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CCA319DF-92A8-4BEB-A58E-BCC268E4CBB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B8C0642-C071-4E22-A8E9-C393DD61A019}" type="datetimeFigureOut">
              <a:rPr lang="ru-RU" smtClean="0"/>
              <a:pPr/>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A319DF-92A8-4BEB-A58E-BCC268E4CBB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B8C0642-C071-4E22-A8E9-C393DD61A019}" type="datetimeFigureOut">
              <a:rPr lang="ru-RU" smtClean="0"/>
              <a:pPr/>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A319DF-92A8-4BEB-A58E-BCC268E4CBB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1B8C0642-C071-4E22-A8E9-C393DD61A019}" type="datetimeFigureOut">
              <a:rPr lang="ru-RU" smtClean="0"/>
              <a:pPr/>
              <a:t>18.11.2022</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CCA319DF-92A8-4BEB-A58E-BCC268E4CBB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1B8C0642-C071-4E22-A8E9-C393DD61A019}" type="datetimeFigureOut">
              <a:rPr lang="ru-RU" smtClean="0"/>
              <a:pPr/>
              <a:t>18.11.2022</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CCA319DF-92A8-4BEB-A58E-BCC268E4CBB9}"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1B8C0642-C071-4E22-A8E9-C393DD61A019}" type="datetimeFigureOut">
              <a:rPr lang="ru-RU" smtClean="0"/>
              <a:pPr/>
              <a:t>18.11.2022</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CCA319DF-92A8-4BEB-A58E-BCC268E4CBB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1B8C0642-C071-4E22-A8E9-C393DD61A019}" type="datetimeFigureOut">
              <a:rPr lang="ru-RU" smtClean="0"/>
              <a:pPr/>
              <a:t>18.11.2022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CCA319DF-92A8-4BEB-A58E-BCC268E4CBB9}"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1B8C0642-C071-4E22-A8E9-C393DD61A019}" type="datetimeFigureOut">
              <a:rPr lang="ru-RU" smtClean="0"/>
              <a:pPr/>
              <a:t>18.11.2022</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A319DF-92A8-4BEB-A58E-BCC268E4CBB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1B8C0642-C071-4E22-A8E9-C393DD61A019}" type="datetimeFigureOut">
              <a:rPr lang="ru-RU" smtClean="0"/>
              <a:pPr/>
              <a:t>18.11.2022</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A319DF-92A8-4BEB-A58E-BCC268E4CBB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1B8C0642-C071-4E22-A8E9-C393DD61A019}" type="datetimeFigureOut">
              <a:rPr lang="ru-RU" smtClean="0"/>
              <a:pPr/>
              <a:t>18.11.2022</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A319DF-92A8-4BEB-A58E-BCC268E4CBB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1B8C0642-C071-4E22-A8E9-C393DD61A019}" type="datetimeFigureOut">
              <a:rPr lang="ru-RU" smtClean="0"/>
              <a:pPr/>
              <a:t>18.11.2022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CCA319DF-92A8-4BEB-A58E-BCC268E4CBB9}"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B8C0642-C071-4E22-A8E9-C393DD61A019}" type="datetimeFigureOut">
              <a:rPr lang="ru-RU" smtClean="0"/>
              <a:pPr/>
              <a:t>18.11.2022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CA319DF-92A8-4BEB-A58E-BCC268E4CBB9}"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96136" y="4853411"/>
            <a:ext cx="3043064" cy="1222375"/>
          </a:xfrm>
        </p:spPr>
        <p:txBody>
          <a:bodyPr>
            <a:normAutofit/>
          </a:bodyPr>
          <a:lstStyle/>
          <a:p>
            <a:endParaRPr lang="ru-RU" sz="1600" dirty="0"/>
          </a:p>
        </p:txBody>
      </p:sp>
      <p:sp>
        <p:nvSpPr>
          <p:cNvPr id="4" name="Прямоугольник 3"/>
          <p:cNvSpPr/>
          <p:nvPr/>
        </p:nvSpPr>
        <p:spPr>
          <a:xfrm>
            <a:off x="0" y="2564904"/>
            <a:ext cx="9144000" cy="1754326"/>
          </a:xfrm>
          <a:prstGeom prst="rect">
            <a:avLst/>
          </a:prstGeom>
          <a:noFill/>
        </p:spPr>
        <p:txBody>
          <a:bodyPr wrap="square" lIns="91440" tIns="45720" rIns="91440" bIns="45720">
            <a:spAutoFit/>
          </a:bodyPr>
          <a:lstStyle/>
          <a:p>
            <a:pPr algn="ctr"/>
            <a:r>
              <a:rPr lang="ru-RU" sz="5400" b="1" cap="none" spc="0"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Сенсорное воспитание и восприятие</a:t>
            </a:r>
            <a:endParaRPr lang="ru-RU" sz="5400" b="1" cap="none" spc="0"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332656"/>
            <a:ext cx="8686800" cy="962744"/>
          </a:xfrm>
        </p:spPr>
        <p:txBody>
          <a:bodyPr>
            <a:noAutofit/>
          </a:bodyPr>
          <a:lstStyle/>
          <a:p>
            <a:pPr algn="ctr"/>
            <a:r>
              <a:rPr lang="ru-RU" sz="1600" i="1" dirty="0" smtClean="0"/>
              <a:t>Дидактическая </a:t>
            </a:r>
            <a:r>
              <a:rPr lang="ru-RU" sz="1600" i="1" dirty="0" smtClean="0"/>
              <a:t>игра «Найди такой же цвет</a:t>
            </a:r>
            <a:r>
              <a:rPr lang="ru-RU" sz="1600" i="1" dirty="0" smtClean="0"/>
              <a:t>»</a:t>
            </a:r>
            <a:r>
              <a:rPr lang="ru-RU" sz="1600" dirty="0" smtClean="0"/>
              <a:t> </a:t>
            </a:r>
            <a:r>
              <a:rPr lang="ru-RU" sz="1600" i="1" dirty="0" smtClean="0"/>
              <a:t> </a:t>
            </a:r>
            <a:r>
              <a:rPr lang="ru-RU" sz="1600" i="1" dirty="0" smtClean="0"/>
              <a:t>(декоративно - прикладное искусство)</a:t>
            </a:r>
            <a:r>
              <a:rPr lang="ru-RU" sz="1600" dirty="0" smtClean="0"/>
              <a:t/>
            </a:r>
            <a:br>
              <a:rPr lang="ru-RU" sz="1600" dirty="0" smtClean="0"/>
            </a:br>
            <a:r>
              <a:rPr lang="ru-RU" sz="1600" i="1" dirty="0" smtClean="0"/>
              <a:t>   Для детей раннего дошкольного возраста и детей 3 - 4 лет</a:t>
            </a:r>
            <a:r>
              <a:rPr lang="ru-RU" sz="1600" dirty="0" smtClean="0"/>
              <a:t/>
            </a:r>
            <a:br>
              <a:rPr lang="ru-RU" sz="1600" dirty="0" smtClean="0"/>
            </a:br>
            <a:endParaRPr lang="ru-RU" sz="1600" dirty="0"/>
          </a:p>
        </p:txBody>
      </p:sp>
      <p:sp>
        <p:nvSpPr>
          <p:cNvPr id="3" name="Содержимое 2"/>
          <p:cNvSpPr>
            <a:spLocks noGrp="1"/>
          </p:cNvSpPr>
          <p:nvPr>
            <p:ph idx="1"/>
          </p:nvPr>
        </p:nvSpPr>
        <p:spPr>
          <a:xfrm>
            <a:off x="323528" y="1268760"/>
            <a:ext cx="8668072" cy="5112568"/>
          </a:xfrm>
        </p:spPr>
        <p:txBody>
          <a:bodyPr>
            <a:normAutofit fontScale="55000" lnSpcReduction="20000"/>
          </a:bodyPr>
          <a:lstStyle/>
          <a:p>
            <a:pPr>
              <a:buNone/>
            </a:pPr>
            <a:r>
              <a:rPr lang="ru-RU" dirty="0" smtClean="0"/>
              <a:t> </a:t>
            </a:r>
          </a:p>
          <a:p>
            <a:pPr>
              <a:buNone/>
            </a:pPr>
            <a:r>
              <a:rPr lang="ru-RU" dirty="0" smtClean="0"/>
              <a:t>         Период дошкольного детства является периодом интенсивного сенсорного развития ребенка – совершенствования его ориентировки во внешних свойствах и отношениях предметов и явлений, в пространстве и времени. Источником знаний об окружающем мире являются ощущения и восприятия, возникающие от соприкосновения органов чувств с различными признаками и свойствами предметов, в том числе </a:t>
            </a:r>
            <a:r>
              <a:rPr lang="ru-RU" dirty="0" smtClean="0"/>
              <a:t>цветом.</a:t>
            </a:r>
            <a:r>
              <a:rPr lang="ru-RU" dirty="0" smtClean="0"/>
              <a:t/>
            </a:r>
            <a:br>
              <a:rPr lang="ru-RU" dirty="0" smtClean="0"/>
            </a:br>
            <a:r>
              <a:rPr lang="ru-RU" dirty="0" smtClean="0"/>
              <a:t>Основные </a:t>
            </a:r>
            <a:r>
              <a:rPr lang="ru-RU" dirty="0" smtClean="0"/>
              <a:t>достоинства этого пособия заключается в следующем;</a:t>
            </a:r>
          </a:p>
          <a:p>
            <a:pPr>
              <a:buNone/>
            </a:pPr>
            <a:r>
              <a:rPr lang="ru-RU" dirty="0" smtClean="0"/>
              <a:t>       - </a:t>
            </a:r>
            <a:r>
              <a:rPr lang="ru-RU" dirty="0" smtClean="0"/>
              <a:t>« Найди такой же цвет» удобно в использовании (участвовать в игре, в выполнении заданий может сразу несколько детей одновременно);</a:t>
            </a:r>
            <a:br>
              <a:rPr lang="ru-RU" dirty="0" smtClean="0"/>
            </a:br>
            <a:r>
              <a:rPr lang="ru-RU" dirty="0" smtClean="0"/>
              <a:t>- Игра удобна в хранении;</a:t>
            </a:r>
            <a:br>
              <a:rPr lang="ru-RU" dirty="0" smtClean="0"/>
            </a:br>
            <a:r>
              <a:rPr lang="ru-RU" dirty="0" smtClean="0"/>
              <a:t>- Красочная, привлекательная и абсолютно безопасная;</a:t>
            </a:r>
            <a:br>
              <a:rPr lang="ru-RU" dirty="0" smtClean="0"/>
            </a:br>
            <a:r>
              <a:rPr lang="ru-RU" dirty="0" smtClean="0"/>
              <a:t>- « Найди такой же цвет» можно использовать как в образовательной деятельности по формированию элементарных математических представлений, формирование целостной картины мира ( речевое развитие), конструированию, </a:t>
            </a:r>
            <a:r>
              <a:rPr lang="ru-RU" dirty="0" err="1" smtClean="0"/>
              <a:t>сенсорике</a:t>
            </a:r>
            <a:r>
              <a:rPr lang="ru-RU" dirty="0" smtClean="0"/>
              <a:t>, так и в индивидуальной работе с детьми, в совместной и самостоятельной деятельности воспитателя и детей. Игру можно варьировать. Для детей 1.5 – 3 лет предлагать облегченный вариант из 4 основных цветов ( красны, желтый, синий, зеленый). Для детей 3 – 4 лет предложить дополнительно разноцветные фигуры для тетриса с разными вариантами расположения  или  пластилин.</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124744"/>
            <a:ext cx="8830816" cy="5733256"/>
          </a:xfrm>
        </p:spPr>
        <p:txBody>
          <a:bodyPr>
            <a:normAutofit fontScale="55000" lnSpcReduction="20000"/>
          </a:bodyPr>
          <a:lstStyle/>
          <a:p>
            <a:pPr>
              <a:buNone/>
            </a:pPr>
            <a:r>
              <a:rPr lang="ru-RU" dirty="0" smtClean="0"/>
              <a:t>      Данное </a:t>
            </a:r>
            <a:r>
              <a:rPr lang="ru-RU" dirty="0" smtClean="0"/>
              <a:t>пособие предназначено для детей в возрасте от 1,5 до 4 лет. Помогает </a:t>
            </a:r>
            <a:r>
              <a:rPr lang="ru-RU" dirty="0" smtClean="0"/>
              <a:t>в решении </a:t>
            </a:r>
            <a:r>
              <a:rPr lang="ru-RU" dirty="0" smtClean="0"/>
              <a:t>следующих </a:t>
            </a:r>
            <a:r>
              <a:rPr lang="ru-RU" b="1" i="1" dirty="0" smtClean="0"/>
              <a:t>задач</a:t>
            </a:r>
            <a:r>
              <a:rPr lang="ru-RU" i="1" dirty="0" smtClean="0"/>
              <a:t>:</a:t>
            </a:r>
            <a:endParaRPr lang="ru-RU" dirty="0" smtClean="0"/>
          </a:p>
          <a:p>
            <a:pPr>
              <a:buNone/>
            </a:pPr>
            <a:r>
              <a:rPr lang="ru-RU" dirty="0" smtClean="0"/>
              <a:t>       - </a:t>
            </a:r>
            <a:r>
              <a:rPr lang="ru-RU" dirty="0" smtClean="0"/>
              <a:t>Развивать предметные действия, навыки ориентирования в пространстве;</a:t>
            </a:r>
            <a:br>
              <a:rPr lang="ru-RU" dirty="0" smtClean="0"/>
            </a:br>
            <a:r>
              <a:rPr lang="ru-RU" dirty="0" smtClean="0"/>
              <a:t>- Формировать и закреплять умение сравнивать предметы по основным свойствам;</a:t>
            </a:r>
            <a:br>
              <a:rPr lang="ru-RU" dirty="0" smtClean="0"/>
            </a:br>
            <a:r>
              <a:rPr lang="ru-RU" dirty="0" smtClean="0"/>
              <a:t>- Формировать и закреплять знания и умение различать цвета;</a:t>
            </a:r>
            <a:br>
              <a:rPr lang="ru-RU" dirty="0" smtClean="0"/>
            </a:br>
            <a:r>
              <a:rPr lang="ru-RU" dirty="0" smtClean="0"/>
              <a:t>- Обучать действовать по заданию и образцу;</a:t>
            </a:r>
            <a:br>
              <a:rPr lang="ru-RU" dirty="0" smtClean="0"/>
            </a:br>
            <a:r>
              <a:rPr lang="ru-RU" dirty="0" smtClean="0"/>
              <a:t>- Развивать начальные навыки счета;</a:t>
            </a:r>
            <a:br>
              <a:rPr lang="ru-RU" dirty="0" smtClean="0"/>
            </a:br>
            <a:r>
              <a:rPr lang="ru-RU" dirty="0" smtClean="0"/>
              <a:t>- Развивать мелкую моторику рук;</a:t>
            </a:r>
            <a:br>
              <a:rPr lang="ru-RU" dirty="0" smtClean="0"/>
            </a:br>
            <a:r>
              <a:rPr lang="ru-RU" dirty="0" smtClean="0"/>
              <a:t>- Развивать зрительно – моторную координацию;</a:t>
            </a:r>
            <a:br>
              <a:rPr lang="ru-RU" dirty="0" smtClean="0"/>
            </a:br>
            <a:r>
              <a:rPr lang="ru-RU" dirty="0" smtClean="0"/>
              <a:t>- Развивать внимание и усидчивость;</a:t>
            </a:r>
            <a:br>
              <a:rPr lang="ru-RU" dirty="0" smtClean="0"/>
            </a:br>
            <a:r>
              <a:rPr lang="ru-RU" dirty="0" smtClean="0"/>
              <a:t>- Создавать позитивное эмоциональное настроение;</a:t>
            </a:r>
            <a:br>
              <a:rPr lang="ru-RU" dirty="0" smtClean="0"/>
            </a:br>
            <a:r>
              <a:rPr lang="ru-RU" dirty="0" smtClean="0"/>
              <a:t>- Воспитывать умение доводить начатое дело до конца;</a:t>
            </a:r>
            <a:br>
              <a:rPr lang="ru-RU" dirty="0" smtClean="0"/>
            </a:br>
            <a:r>
              <a:rPr lang="ru-RU" dirty="0" smtClean="0"/>
              <a:t>- Воспитывать самостоятельность в процессе игры;</a:t>
            </a:r>
            <a:br>
              <a:rPr lang="ru-RU" dirty="0" smtClean="0"/>
            </a:br>
            <a:r>
              <a:rPr lang="ru-RU" dirty="0" smtClean="0"/>
              <a:t>- Воспитывать стремление помогать друг другу</a:t>
            </a:r>
            <a:r>
              <a:rPr lang="ru-RU" dirty="0" smtClean="0"/>
              <a:t>.</a:t>
            </a:r>
          </a:p>
          <a:p>
            <a:pPr>
              <a:buNone/>
            </a:pPr>
            <a:r>
              <a:rPr lang="ru-RU" b="1" i="1" dirty="0" smtClean="0"/>
              <a:t>Цель:</a:t>
            </a:r>
            <a:r>
              <a:rPr lang="ru-RU" dirty="0" smtClean="0"/>
              <a:t> закреплять у детей представления о восьми цветах; учить сравнивать предметы по цвету путем прикладывания их друг к другу; учить детей выкладывать рисунок по образцу; развивать логическое мышление, аналитические способности. </a:t>
            </a:r>
          </a:p>
          <a:p>
            <a:pPr>
              <a:buNone/>
            </a:pPr>
            <a:r>
              <a:rPr lang="ru-RU" b="1" i="1" dirty="0" smtClean="0"/>
              <a:t>Игровое задание:</a:t>
            </a:r>
            <a:r>
              <a:rPr lang="ru-RU" dirty="0" smtClean="0"/>
              <a:t> выбирать карточки по цвету</a:t>
            </a:r>
          </a:p>
          <a:p>
            <a:pPr>
              <a:buNone/>
            </a:pPr>
            <a:r>
              <a:rPr lang="ru-RU" b="1" i="1" dirty="0" smtClean="0"/>
              <a:t>Оборудование:</a:t>
            </a:r>
            <a:r>
              <a:rPr lang="ru-RU" dirty="0" smtClean="0"/>
              <a:t> шаблон, разделенный на 40 ячеек, 5 рядов из 8 цветов. (красный, желтый, оранжевый, зеленый, белый, фиолетовый, синий, коричневый), Цветные квадратики, разноцветные фигуры для тетриса с разными вариантами расположения, пластилин, стек, дощечка для пластилина. </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1\Desktop\фото мо со смайлами\20220422_152246.jpg"/>
          <p:cNvPicPr>
            <a:picLocks noGrp="1" noChangeAspect="1" noChangeArrowheads="1"/>
          </p:cNvPicPr>
          <p:nvPr>
            <p:ph idx="1"/>
          </p:nvPr>
        </p:nvPicPr>
        <p:blipFill>
          <a:blip r:embed="rId2" cstate="print"/>
          <a:srcRect/>
          <a:stretch>
            <a:fillRect/>
          </a:stretch>
        </p:blipFill>
        <p:spPr bwMode="auto">
          <a:xfrm>
            <a:off x="4475989" y="0"/>
            <a:ext cx="4668011" cy="3501008"/>
          </a:xfrm>
          <a:prstGeom prst="rect">
            <a:avLst/>
          </a:prstGeom>
          <a:noFill/>
        </p:spPr>
      </p:pic>
      <p:pic>
        <p:nvPicPr>
          <p:cNvPr id="2051" name="Picture 3" descr="C:\Users\1\Desktop\фото мо со смайлами\20220422_152325.jpg"/>
          <p:cNvPicPr>
            <a:picLocks noChangeAspect="1" noChangeArrowheads="1"/>
          </p:cNvPicPr>
          <p:nvPr/>
        </p:nvPicPr>
        <p:blipFill>
          <a:blip r:embed="rId3" cstate="print"/>
          <a:srcRect/>
          <a:stretch>
            <a:fillRect/>
          </a:stretch>
        </p:blipFill>
        <p:spPr bwMode="auto">
          <a:xfrm>
            <a:off x="0" y="3429000"/>
            <a:ext cx="4572000" cy="3429000"/>
          </a:xfrm>
          <a:prstGeom prst="rect">
            <a:avLst/>
          </a:prstGeom>
          <a:noFill/>
        </p:spPr>
      </p:pic>
      <p:pic>
        <p:nvPicPr>
          <p:cNvPr id="2052" name="Picture 4" descr="C:\Users\1\Desktop\фото мо со смайлами\20220422_152345.jpg"/>
          <p:cNvPicPr>
            <a:picLocks noChangeAspect="1" noChangeArrowheads="1"/>
          </p:cNvPicPr>
          <p:nvPr/>
        </p:nvPicPr>
        <p:blipFill>
          <a:blip r:embed="rId4" cstate="print"/>
          <a:srcRect/>
          <a:stretch>
            <a:fillRect/>
          </a:stretch>
        </p:blipFill>
        <p:spPr bwMode="auto">
          <a:xfrm>
            <a:off x="4572000" y="3429000"/>
            <a:ext cx="4572000" cy="3429000"/>
          </a:xfrm>
          <a:prstGeom prst="rect">
            <a:avLst/>
          </a:prstGeom>
          <a:noFill/>
        </p:spPr>
      </p:pic>
      <p:pic>
        <p:nvPicPr>
          <p:cNvPr id="2053" name="Picture 5" descr="C:\Users\1\Desktop\фото мо со смайлами\20220422_152155.jpg"/>
          <p:cNvPicPr>
            <a:picLocks noChangeAspect="1" noChangeArrowheads="1"/>
          </p:cNvPicPr>
          <p:nvPr/>
        </p:nvPicPr>
        <p:blipFill>
          <a:blip r:embed="rId5" cstate="print"/>
          <a:srcRect/>
          <a:stretch>
            <a:fillRect/>
          </a:stretch>
        </p:blipFill>
        <p:spPr bwMode="auto">
          <a:xfrm>
            <a:off x="0" y="-1"/>
            <a:ext cx="4572000" cy="34766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amond(in)">
                                      <p:cBhvr>
                                        <p:cTn id="7" dur="2000"/>
                                        <p:tgtEl>
                                          <p:spTgt spid="2050"/>
                                        </p:tgtEl>
                                      </p:cBhvr>
                                    </p:animEffect>
                                  </p:childTnLst>
                                </p:cTn>
                              </p:par>
                              <p:par>
                                <p:cTn id="8" presetID="8" presetClass="entr" presetSubtype="16" fill="hold" nodeType="withEffect">
                                  <p:stCondLst>
                                    <p:cond delay="0"/>
                                  </p:stCondLst>
                                  <p:childTnLst>
                                    <p:set>
                                      <p:cBhvr>
                                        <p:cTn id="9" dur="1" fill="hold">
                                          <p:stCondLst>
                                            <p:cond delay="0"/>
                                          </p:stCondLst>
                                        </p:cTn>
                                        <p:tgtEl>
                                          <p:spTgt spid="2051"/>
                                        </p:tgtEl>
                                        <p:attrNameLst>
                                          <p:attrName>style.visibility</p:attrName>
                                        </p:attrNameLst>
                                      </p:cBhvr>
                                      <p:to>
                                        <p:strVal val="visible"/>
                                      </p:to>
                                    </p:set>
                                    <p:animEffect transition="in" filter="diamond(in)">
                                      <p:cBhvr>
                                        <p:cTn id="10" dur="2000"/>
                                        <p:tgtEl>
                                          <p:spTgt spid="2051"/>
                                        </p:tgtEl>
                                      </p:cBhvr>
                                    </p:animEffect>
                                  </p:childTnLst>
                                </p:cTn>
                              </p:par>
                              <p:par>
                                <p:cTn id="11" presetID="8" presetClass="entr" presetSubtype="16" fill="hold" nodeType="withEffect">
                                  <p:stCondLst>
                                    <p:cond delay="0"/>
                                  </p:stCondLst>
                                  <p:childTnLst>
                                    <p:set>
                                      <p:cBhvr>
                                        <p:cTn id="12" dur="1" fill="hold">
                                          <p:stCondLst>
                                            <p:cond delay="0"/>
                                          </p:stCondLst>
                                        </p:cTn>
                                        <p:tgtEl>
                                          <p:spTgt spid="2052"/>
                                        </p:tgtEl>
                                        <p:attrNameLst>
                                          <p:attrName>style.visibility</p:attrName>
                                        </p:attrNameLst>
                                      </p:cBhvr>
                                      <p:to>
                                        <p:strVal val="visible"/>
                                      </p:to>
                                    </p:set>
                                    <p:animEffect transition="in" filter="diamond(in)">
                                      <p:cBhvr>
                                        <p:cTn id="13" dur="2000"/>
                                        <p:tgtEl>
                                          <p:spTgt spid="2052"/>
                                        </p:tgtEl>
                                      </p:cBhvr>
                                    </p:animEffect>
                                  </p:childTnLst>
                                </p:cTn>
                              </p:par>
                              <p:par>
                                <p:cTn id="14" presetID="8" presetClass="entr" presetSubtype="16" fill="hold" nodeType="withEffect">
                                  <p:stCondLst>
                                    <p:cond delay="0"/>
                                  </p:stCondLst>
                                  <p:childTnLst>
                                    <p:set>
                                      <p:cBhvr>
                                        <p:cTn id="15" dur="1" fill="hold">
                                          <p:stCondLst>
                                            <p:cond delay="0"/>
                                          </p:stCondLst>
                                        </p:cTn>
                                        <p:tgtEl>
                                          <p:spTgt spid="2053"/>
                                        </p:tgtEl>
                                        <p:attrNameLst>
                                          <p:attrName>style.visibility</p:attrName>
                                        </p:attrNameLst>
                                      </p:cBhvr>
                                      <p:to>
                                        <p:strVal val="visible"/>
                                      </p:to>
                                    </p:set>
                                    <p:animEffect transition="in" filter="diamond(in)">
                                      <p:cBhvr>
                                        <p:cTn id="16" dur="20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620688"/>
            <a:ext cx="8830816" cy="1054224"/>
          </a:xfrm>
        </p:spPr>
        <p:txBody>
          <a:bodyPr>
            <a:normAutofit fontScale="90000"/>
          </a:bodyPr>
          <a:lstStyle/>
          <a:p>
            <a:pPr algn="ctr"/>
            <a:r>
              <a:rPr lang="ru-RU" sz="1600" b="1" i="1" dirty="0" smtClean="0"/>
              <a:t>Описание игры</a:t>
            </a:r>
            <a:r>
              <a:rPr lang="ru-RU" sz="1600" dirty="0" smtClean="0"/>
              <a:t/>
            </a:r>
            <a:br>
              <a:rPr lang="ru-RU" sz="1600" dirty="0" smtClean="0"/>
            </a:br>
            <a:r>
              <a:rPr lang="ru-RU" sz="1600" dirty="0" smtClean="0"/>
              <a:t>Игра представлена в 5 вариантах:</a:t>
            </a:r>
            <a:br>
              <a:rPr lang="ru-RU" sz="1600" dirty="0" smtClean="0"/>
            </a:br>
            <a:r>
              <a:rPr lang="ru-RU" sz="1600" dirty="0" smtClean="0"/>
              <a:t> </a:t>
            </a:r>
            <a:br>
              <a:rPr lang="ru-RU" sz="1600" dirty="0" smtClean="0"/>
            </a:br>
            <a:r>
              <a:rPr lang="ru-RU" sz="1600" dirty="0" smtClean="0"/>
              <a:t>1 вариант – предлагается  упрощенный вариант 4 основных цвета </a:t>
            </a:r>
            <a:br>
              <a:rPr lang="ru-RU" sz="1600" dirty="0" smtClean="0"/>
            </a:br>
            <a:r>
              <a:rPr lang="ru-RU" sz="1600" dirty="0" smtClean="0"/>
              <a:t>( желтый, красный, синий, зеленый) или выбор цвета по желанию малыша. Для детей 1,5 – 3 лет</a:t>
            </a:r>
            <a:endParaRPr lang="ru-RU" sz="1600" dirty="0"/>
          </a:p>
        </p:txBody>
      </p:sp>
      <p:pic>
        <p:nvPicPr>
          <p:cNvPr id="3074" name="Picture 2" descr="C:\Users\1\Desktop\фото мо со смайлами\20220422_152751.jpg"/>
          <p:cNvPicPr>
            <a:picLocks noGrp="1" noChangeAspect="1" noChangeArrowheads="1"/>
          </p:cNvPicPr>
          <p:nvPr>
            <p:ph idx="1"/>
          </p:nvPr>
        </p:nvPicPr>
        <p:blipFill>
          <a:blip r:embed="rId2" cstate="print"/>
          <a:srcRect/>
          <a:stretch>
            <a:fillRect/>
          </a:stretch>
        </p:blipFill>
        <p:spPr bwMode="auto">
          <a:xfrm>
            <a:off x="0" y="2420888"/>
            <a:ext cx="4668011" cy="3501008"/>
          </a:xfrm>
          <a:prstGeom prst="rect">
            <a:avLst/>
          </a:prstGeom>
          <a:noFill/>
        </p:spPr>
      </p:pic>
      <p:pic>
        <p:nvPicPr>
          <p:cNvPr id="3075" name="Picture 3" descr="C:\Users\1\Desktop\фото мо со смайлами\20220422_152806.jpg"/>
          <p:cNvPicPr>
            <a:picLocks noChangeAspect="1" noChangeArrowheads="1"/>
          </p:cNvPicPr>
          <p:nvPr/>
        </p:nvPicPr>
        <p:blipFill>
          <a:blip r:embed="rId3" cstate="print"/>
          <a:srcRect/>
          <a:stretch>
            <a:fillRect/>
          </a:stretch>
        </p:blipFill>
        <p:spPr bwMode="auto">
          <a:xfrm>
            <a:off x="4475989" y="2420888"/>
            <a:ext cx="4668011" cy="350100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75"/>
                                        </p:tgtEl>
                                        <p:attrNameLst>
                                          <p:attrName>style.visibility</p:attrName>
                                        </p:attrNameLst>
                                      </p:cBhvr>
                                      <p:to>
                                        <p:strVal val="visible"/>
                                      </p:to>
                                    </p:set>
                                    <p:anim calcmode="lin" valueType="num">
                                      <p:cBhvr additive="base">
                                        <p:cTn id="11" dur="500" fill="hold"/>
                                        <p:tgtEl>
                                          <p:spTgt spid="3075"/>
                                        </p:tgtEl>
                                        <p:attrNameLst>
                                          <p:attrName>ppt_x</p:attrName>
                                        </p:attrNameLst>
                                      </p:cBhvr>
                                      <p:tavLst>
                                        <p:tav tm="0">
                                          <p:val>
                                            <p:strVal val="#ppt_x"/>
                                          </p:val>
                                        </p:tav>
                                        <p:tav tm="100000">
                                          <p:val>
                                            <p:strVal val="#ppt_x"/>
                                          </p:val>
                                        </p:tav>
                                      </p:tavLst>
                                    </p:anim>
                                    <p:anim calcmode="lin" valueType="num">
                                      <p:cBhvr additive="base">
                                        <p:cTn id="12" dur="500" fill="hold"/>
                                        <p:tgtEl>
                                          <p:spTgt spid="30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600" dirty="0" smtClean="0"/>
              <a:t>2 вариант -  участвовать в игре, в выполнении заданий может сразу несколько детей одновременно. Для детей 1,5 – 3 лет</a:t>
            </a:r>
            <a:br>
              <a:rPr lang="ru-RU" sz="1600" dirty="0" smtClean="0"/>
            </a:br>
            <a:endParaRPr lang="ru-RU" sz="1600" dirty="0"/>
          </a:p>
        </p:txBody>
      </p:sp>
      <p:pic>
        <p:nvPicPr>
          <p:cNvPr id="4098" name="Picture 2" descr="C:\Users\1\Desktop\фото мо со смайлами\20220422_152636.jpg"/>
          <p:cNvPicPr>
            <a:picLocks noGrp="1" noChangeAspect="1" noChangeArrowheads="1"/>
          </p:cNvPicPr>
          <p:nvPr>
            <p:ph idx="1"/>
          </p:nvPr>
        </p:nvPicPr>
        <p:blipFill>
          <a:blip r:embed="rId2" cstate="print"/>
          <a:srcRect/>
          <a:stretch>
            <a:fillRect/>
          </a:stretch>
        </p:blipFill>
        <p:spPr bwMode="auto">
          <a:xfrm>
            <a:off x="4571998" y="2132856"/>
            <a:ext cx="4572002" cy="3429001"/>
          </a:xfrm>
          <a:prstGeom prst="rect">
            <a:avLst/>
          </a:prstGeom>
          <a:noFill/>
        </p:spPr>
      </p:pic>
      <p:pic>
        <p:nvPicPr>
          <p:cNvPr id="4099" name="Picture 3" descr="C:\Users\1\Desktop\фото мо со смайлами\20220422_152534.jpg"/>
          <p:cNvPicPr>
            <a:picLocks noChangeAspect="1" noChangeArrowheads="1"/>
          </p:cNvPicPr>
          <p:nvPr/>
        </p:nvPicPr>
        <p:blipFill>
          <a:blip r:embed="rId3" cstate="print"/>
          <a:srcRect/>
          <a:stretch>
            <a:fillRect/>
          </a:stretch>
        </p:blipFill>
        <p:spPr bwMode="auto">
          <a:xfrm>
            <a:off x="0" y="2132856"/>
            <a:ext cx="4572001" cy="34290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additive="base">
                                        <p:cTn id="7" dur="500" fill="hold"/>
                                        <p:tgtEl>
                                          <p:spTgt spid="4099"/>
                                        </p:tgtEl>
                                        <p:attrNameLst>
                                          <p:attrName>ppt_x</p:attrName>
                                        </p:attrNameLst>
                                      </p:cBhvr>
                                      <p:tavLst>
                                        <p:tav tm="0">
                                          <p:val>
                                            <p:strVal val="#ppt_x"/>
                                          </p:val>
                                        </p:tav>
                                        <p:tav tm="100000">
                                          <p:val>
                                            <p:strVal val="#ppt_x"/>
                                          </p:val>
                                        </p:tav>
                                      </p:tavLst>
                                    </p:anim>
                                    <p:anim calcmode="lin" valueType="num">
                                      <p:cBhvr additive="base">
                                        <p:cTn id="8" dur="500" fill="hold"/>
                                        <p:tgtEl>
                                          <p:spTgt spid="409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 calcmode="lin" valueType="num">
                                      <p:cBhvr additive="base">
                                        <p:cTn id="11" dur="500" fill="hold"/>
                                        <p:tgtEl>
                                          <p:spTgt spid="4098"/>
                                        </p:tgtEl>
                                        <p:attrNameLst>
                                          <p:attrName>ppt_x</p:attrName>
                                        </p:attrNameLst>
                                      </p:cBhvr>
                                      <p:tavLst>
                                        <p:tav tm="0">
                                          <p:val>
                                            <p:strVal val="#ppt_x"/>
                                          </p:val>
                                        </p:tav>
                                        <p:tav tm="100000">
                                          <p:val>
                                            <p:strVal val="#ppt_x"/>
                                          </p:val>
                                        </p:tav>
                                      </p:tavLst>
                                    </p:anim>
                                    <p:anim calcmode="lin" valueType="num">
                                      <p:cBhvr additive="base">
                                        <p:cTn id="12"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600" dirty="0" smtClean="0"/>
              <a:t>3 вариант. Для детей 3 – 4 лет. Предлагаются разноцветные фигуры для тетриса с разными вариантами расположения</a:t>
            </a:r>
            <a:br>
              <a:rPr lang="ru-RU" sz="1600" dirty="0" smtClean="0"/>
            </a:br>
            <a:endParaRPr lang="ru-RU" sz="1600" dirty="0"/>
          </a:p>
        </p:txBody>
      </p:sp>
      <p:pic>
        <p:nvPicPr>
          <p:cNvPr id="5122" name="Picture 2" descr="C:\Users\1\Desktop\фото мо со смайлами\20220422_153344.jpg"/>
          <p:cNvPicPr>
            <a:picLocks noGrp="1" noChangeAspect="1" noChangeArrowheads="1"/>
          </p:cNvPicPr>
          <p:nvPr>
            <p:ph idx="1"/>
          </p:nvPr>
        </p:nvPicPr>
        <p:blipFill>
          <a:blip r:embed="rId2" cstate="print"/>
          <a:srcRect/>
          <a:stretch>
            <a:fillRect/>
          </a:stretch>
        </p:blipFill>
        <p:spPr bwMode="auto">
          <a:xfrm>
            <a:off x="0" y="2204864"/>
            <a:ext cx="4572001" cy="3429001"/>
          </a:xfrm>
          <a:prstGeom prst="rect">
            <a:avLst/>
          </a:prstGeom>
          <a:noFill/>
        </p:spPr>
      </p:pic>
      <p:pic>
        <p:nvPicPr>
          <p:cNvPr id="5123" name="Picture 3" descr="C:\Users\1\Desktop\фото мо со смайлами\20220422_153426.jpg"/>
          <p:cNvPicPr>
            <a:picLocks noChangeAspect="1" noChangeArrowheads="1"/>
          </p:cNvPicPr>
          <p:nvPr/>
        </p:nvPicPr>
        <p:blipFill>
          <a:blip r:embed="rId3" cstate="print"/>
          <a:srcRect/>
          <a:stretch>
            <a:fillRect/>
          </a:stretch>
        </p:blipFill>
        <p:spPr bwMode="auto">
          <a:xfrm>
            <a:off x="4572000" y="2204864"/>
            <a:ext cx="4572000" cy="3429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123"/>
                                        </p:tgtEl>
                                        <p:attrNameLst>
                                          <p:attrName>style.visibility</p:attrName>
                                        </p:attrNameLst>
                                      </p:cBhvr>
                                      <p:to>
                                        <p:strVal val="visible"/>
                                      </p:to>
                                    </p:set>
                                    <p:anim calcmode="lin" valueType="num">
                                      <p:cBhvr additive="base">
                                        <p:cTn id="11" dur="500" fill="hold"/>
                                        <p:tgtEl>
                                          <p:spTgt spid="5123"/>
                                        </p:tgtEl>
                                        <p:attrNameLst>
                                          <p:attrName>ppt_x</p:attrName>
                                        </p:attrNameLst>
                                      </p:cBhvr>
                                      <p:tavLst>
                                        <p:tav tm="0">
                                          <p:val>
                                            <p:strVal val="#ppt_x"/>
                                          </p:val>
                                        </p:tav>
                                        <p:tav tm="100000">
                                          <p:val>
                                            <p:strVal val="#ppt_x"/>
                                          </p:val>
                                        </p:tav>
                                      </p:tavLst>
                                    </p:anim>
                                    <p:anim calcmode="lin" valueType="num">
                                      <p:cBhvr additive="base">
                                        <p:cTn id="12"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332656"/>
            <a:ext cx="8686800" cy="962744"/>
          </a:xfrm>
        </p:spPr>
        <p:txBody>
          <a:bodyPr>
            <a:normAutofit/>
          </a:bodyPr>
          <a:lstStyle/>
          <a:p>
            <a:r>
              <a:rPr lang="ru-RU" sz="1600" dirty="0" smtClean="0"/>
              <a:t>4 вариант. Для детей 3 – 4 лет игра усложняется. Цветные квадратики, разноцветные фигуры для тетриса с разными вариантами расположения</a:t>
            </a:r>
            <a:br>
              <a:rPr lang="ru-RU" sz="1600" dirty="0" smtClean="0"/>
            </a:br>
            <a:endParaRPr lang="ru-RU" sz="1600" dirty="0"/>
          </a:p>
        </p:txBody>
      </p:sp>
      <p:pic>
        <p:nvPicPr>
          <p:cNvPr id="6146" name="Picture 2" descr="C:\Users\1\Desktop\фото мо со смайлами\20220422_153215.jpg"/>
          <p:cNvPicPr>
            <a:picLocks noGrp="1" noChangeAspect="1" noChangeArrowheads="1"/>
          </p:cNvPicPr>
          <p:nvPr>
            <p:ph idx="1"/>
          </p:nvPr>
        </p:nvPicPr>
        <p:blipFill>
          <a:blip r:embed="rId2" cstate="print"/>
          <a:srcRect/>
          <a:stretch>
            <a:fillRect/>
          </a:stretch>
        </p:blipFill>
        <p:spPr bwMode="auto">
          <a:xfrm>
            <a:off x="0" y="2060848"/>
            <a:ext cx="4572000" cy="3429000"/>
          </a:xfrm>
          <a:prstGeom prst="rect">
            <a:avLst/>
          </a:prstGeom>
          <a:noFill/>
        </p:spPr>
      </p:pic>
      <p:pic>
        <p:nvPicPr>
          <p:cNvPr id="6147" name="Picture 3" descr="C:\Users\1\Desktop\фото мо со смайлами\20220422_153245.jpg"/>
          <p:cNvPicPr>
            <a:picLocks noChangeAspect="1" noChangeArrowheads="1"/>
          </p:cNvPicPr>
          <p:nvPr/>
        </p:nvPicPr>
        <p:blipFill>
          <a:blip r:embed="rId3" cstate="print"/>
          <a:srcRect/>
          <a:stretch>
            <a:fillRect/>
          </a:stretch>
        </p:blipFill>
        <p:spPr bwMode="auto">
          <a:xfrm>
            <a:off x="4572000" y="2060848"/>
            <a:ext cx="4572000" cy="3429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147"/>
                                        </p:tgtEl>
                                        <p:attrNameLst>
                                          <p:attrName>style.visibility</p:attrName>
                                        </p:attrNameLst>
                                      </p:cBhvr>
                                      <p:to>
                                        <p:strVal val="visible"/>
                                      </p:to>
                                    </p:set>
                                    <p:anim calcmode="lin" valueType="num">
                                      <p:cBhvr additive="base">
                                        <p:cTn id="11" dur="500" fill="hold"/>
                                        <p:tgtEl>
                                          <p:spTgt spid="6147"/>
                                        </p:tgtEl>
                                        <p:attrNameLst>
                                          <p:attrName>ppt_x</p:attrName>
                                        </p:attrNameLst>
                                      </p:cBhvr>
                                      <p:tavLst>
                                        <p:tav tm="0">
                                          <p:val>
                                            <p:strVal val="#ppt_x"/>
                                          </p:val>
                                        </p:tav>
                                        <p:tav tm="100000">
                                          <p:val>
                                            <p:strVal val="#ppt_x"/>
                                          </p:val>
                                        </p:tav>
                                      </p:tavLst>
                                    </p:anim>
                                    <p:anim calcmode="lin" valueType="num">
                                      <p:cBhvr additive="base">
                                        <p:cTn id="12"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60648"/>
            <a:ext cx="8686800" cy="1034752"/>
          </a:xfrm>
        </p:spPr>
        <p:txBody>
          <a:bodyPr>
            <a:normAutofit fontScale="90000"/>
          </a:bodyPr>
          <a:lstStyle/>
          <a:p>
            <a:r>
              <a:rPr lang="ru-RU" sz="1600" dirty="0" smtClean="0"/>
              <a:t>5 вариант. Для детей 3 – 4 лет. пластилин, стек, дощечка для пластилина.</a:t>
            </a:r>
            <a:br>
              <a:rPr lang="ru-RU" sz="1600" dirty="0" smtClean="0"/>
            </a:br>
            <a:r>
              <a:rPr lang="ru-RU" sz="1600" dirty="0" smtClean="0"/>
              <a:t>Игру можно варьировать как с детьми раннего возраста, так и с детьми 3 – 4 лет. В зависимости от способностей и возможностей детей.</a:t>
            </a:r>
            <a:br>
              <a:rPr lang="ru-RU" sz="1600" dirty="0" smtClean="0"/>
            </a:br>
            <a:endParaRPr lang="ru-RU" sz="1600" dirty="0"/>
          </a:p>
        </p:txBody>
      </p:sp>
      <p:pic>
        <p:nvPicPr>
          <p:cNvPr id="7170" name="Picture 2" descr="C:\Users\1\Desktop\фото мо со смайлами\20220422_153535.jpg"/>
          <p:cNvPicPr>
            <a:picLocks noGrp="1" noChangeAspect="1" noChangeArrowheads="1"/>
          </p:cNvPicPr>
          <p:nvPr>
            <p:ph idx="1"/>
          </p:nvPr>
        </p:nvPicPr>
        <p:blipFill>
          <a:blip r:embed="rId2" cstate="print"/>
          <a:srcRect/>
          <a:stretch>
            <a:fillRect/>
          </a:stretch>
        </p:blipFill>
        <p:spPr bwMode="auto">
          <a:xfrm>
            <a:off x="0" y="1988840"/>
            <a:ext cx="4572000" cy="3429000"/>
          </a:xfrm>
          <a:prstGeom prst="rect">
            <a:avLst/>
          </a:prstGeom>
          <a:noFill/>
        </p:spPr>
      </p:pic>
      <p:pic>
        <p:nvPicPr>
          <p:cNvPr id="7171" name="Picture 3" descr="C:\Users\1\Desktop\фото мо со смайлами\20220422_153602.jpg"/>
          <p:cNvPicPr>
            <a:picLocks noChangeAspect="1" noChangeArrowheads="1"/>
          </p:cNvPicPr>
          <p:nvPr/>
        </p:nvPicPr>
        <p:blipFill>
          <a:blip r:embed="rId3" cstate="print"/>
          <a:srcRect/>
          <a:stretch>
            <a:fillRect/>
          </a:stretch>
        </p:blipFill>
        <p:spPr bwMode="auto">
          <a:xfrm>
            <a:off x="4572000" y="1988840"/>
            <a:ext cx="4572000" cy="3429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additive="base">
                                        <p:cTn id="7" dur="500" fill="hold"/>
                                        <p:tgtEl>
                                          <p:spTgt spid="7171"/>
                                        </p:tgtEl>
                                        <p:attrNameLst>
                                          <p:attrName>ppt_x</p:attrName>
                                        </p:attrNameLst>
                                      </p:cBhvr>
                                      <p:tavLst>
                                        <p:tav tm="0">
                                          <p:val>
                                            <p:strVal val="#ppt_x"/>
                                          </p:val>
                                        </p:tav>
                                        <p:tav tm="100000">
                                          <p:val>
                                            <p:strVal val="#ppt_x"/>
                                          </p:val>
                                        </p:tav>
                                      </p:tavLst>
                                    </p:anim>
                                    <p:anim calcmode="lin" valueType="num">
                                      <p:cBhvr additive="base">
                                        <p:cTn id="8" dur="500" fill="hold"/>
                                        <p:tgtEl>
                                          <p:spTgt spid="717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anim calcmode="lin" valueType="num">
                                      <p:cBhvr additive="base">
                                        <p:cTn id="11" dur="500" fill="hold"/>
                                        <p:tgtEl>
                                          <p:spTgt spid="7170"/>
                                        </p:tgtEl>
                                        <p:attrNameLst>
                                          <p:attrName>ppt_x</p:attrName>
                                        </p:attrNameLst>
                                      </p:cBhvr>
                                      <p:tavLst>
                                        <p:tav tm="0">
                                          <p:val>
                                            <p:strVal val="#ppt_x"/>
                                          </p:val>
                                        </p:tav>
                                        <p:tav tm="100000">
                                          <p:val>
                                            <p:strVal val="#ppt_x"/>
                                          </p:val>
                                        </p:tav>
                                      </p:tavLst>
                                    </p:anim>
                                    <p:anim calcmode="lin" valueType="num">
                                      <p:cBhvr additive="base">
                                        <p:cTn id="12"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1720" y="4005064"/>
            <a:ext cx="5184576" cy="1368152"/>
          </a:xfrm>
        </p:spPr>
        <p:txBody>
          <a:bodyPr>
            <a:noAutofit/>
          </a:bodyPr>
          <a:lstStyle/>
          <a:p>
            <a:pPr algn="ctr"/>
            <a:r>
              <a:rPr lang="ru-RU" sz="2800" dirty="0" smtClean="0"/>
              <a:t>Выполнила: </a:t>
            </a:r>
            <a:r>
              <a:rPr lang="ru-RU" sz="2800" dirty="0" err="1" smtClean="0"/>
              <a:t>сазонова</a:t>
            </a:r>
            <a:r>
              <a:rPr lang="ru-RU" sz="2800" dirty="0" smtClean="0"/>
              <a:t> н.в</a:t>
            </a:r>
            <a:br>
              <a:rPr lang="ru-RU" sz="2800" dirty="0" smtClean="0"/>
            </a:br>
            <a:r>
              <a:rPr lang="ru-RU" sz="2800" dirty="0" smtClean="0"/>
              <a:t>МДОАУ №146</a:t>
            </a:r>
            <a:endParaRPr lang="ru-RU" sz="2800" dirty="0"/>
          </a:p>
        </p:txBody>
      </p:sp>
      <p:sp>
        <p:nvSpPr>
          <p:cNvPr id="3" name="Содержимое 2"/>
          <p:cNvSpPr>
            <a:spLocks noGrp="1"/>
          </p:cNvSpPr>
          <p:nvPr>
            <p:ph idx="1"/>
          </p:nvPr>
        </p:nvSpPr>
        <p:spPr>
          <a:xfrm>
            <a:off x="2267744" y="2420888"/>
            <a:ext cx="5328592" cy="1512168"/>
          </a:xfrm>
        </p:spPr>
        <p:txBody>
          <a:bodyPr>
            <a:noAutofit/>
          </a:bodyPr>
          <a:lstStyle/>
          <a:p>
            <a:pPr>
              <a:buNone/>
            </a:pPr>
            <a:r>
              <a:rPr lang="ru-RU" sz="4000" dirty="0" smtClean="0"/>
              <a:t>Спасибо за внимание</a:t>
            </a:r>
            <a:endParaRPr lang="ru-RU" sz="4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304800" y="1196752"/>
            <a:ext cx="8686800" cy="4883373"/>
          </a:xfrm>
        </p:spPr>
        <p:txBody>
          <a:bodyPr>
            <a:normAutofit lnSpcReduction="10000"/>
          </a:bodyPr>
          <a:lstStyle/>
          <a:p>
            <a:pPr>
              <a:buNone/>
            </a:pPr>
            <a:r>
              <a:rPr lang="ru-RU" dirty="0" smtClean="0"/>
              <a:t>   Многие </a:t>
            </a:r>
            <a:r>
              <a:rPr lang="ru-RU" dirty="0" smtClean="0"/>
              <a:t>родители часто слышат такие фразы как - "Вашему ребенку необходимо развивать сенсорное восприятие" или «Обратите внимание на мелкую моторику малыша. Ее необходимо развивать», а так же «</a:t>
            </a:r>
            <a:r>
              <a:rPr lang="ru-RU" dirty="0" err="1" smtClean="0"/>
              <a:t>Сенсомоторика</a:t>
            </a:r>
            <a:r>
              <a:rPr lang="ru-RU" dirty="0" smtClean="0"/>
              <a:t> ребенка не соответствует возрасту». К сожалению, родители зачастую не понимают значение данных слов. И что с этим делать? Поэтому давайте разберемся более подробнее</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buNone/>
            </a:pPr>
            <a:r>
              <a:rPr lang="ru-RU" sz="2400" b="1" dirty="0" smtClean="0"/>
              <a:t>    </a:t>
            </a:r>
            <a:r>
              <a:rPr lang="ru-RU" sz="2400" b="1" dirty="0" err="1" smtClean="0"/>
              <a:t>Сенсорика</a:t>
            </a:r>
            <a:r>
              <a:rPr lang="ru-RU" sz="2400" dirty="0" smtClean="0"/>
              <a:t> - в переводе с латинского «</a:t>
            </a:r>
            <a:r>
              <a:rPr lang="ru-RU" sz="2400" dirty="0" err="1" smtClean="0"/>
              <a:t>sensus</a:t>
            </a:r>
            <a:r>
              <a:rPr lang="ru-RU" sz="2400" dirty="0" smtClean="0"/>
              <a:t>» - восприятие. Это познавательный процесс с помощью органов чувств. Окружающий нас мир мы познаем (воспринимаем) с помощью органов чувств: Зрения (глаза), слуха (уши), вкуса (язык), обоняния (нос), осязания(кожа), то есть, формируем с помощью органов чувств свою собственную картину окружающего нас мира.</a:t>
            </a:r>
            <a:br>
              <a:rPr lang="ru-RU" sz="2400" dirty="0" smtClean="0"/>
            </a:br>
            <a:r>
              <a:rPr lang="ru-RU" sz="2400" dirty="0" smtClean="0"/>
              <a:t>Чувственное познание внешнего мира - важнейшее звено в системе познавательной деятельности человека, необходимая предпосылка для интеллектуального развития.</a:t>
            </a:r>
            <a:endParaRPr lang="ru-RU"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196752"/>
            <a:ext cx="8686800" cy="4525963"/>
          </a:xfrm>
        </p:spPr>
        <p:txBody>
          <a:bodyPr>
            <a:noAutofit/>
          </a:bodyPr>
          <a:lstStyle/>
          <a:p>
            <a:pPr>
              <a:buNone/>
            </a:pPr>
            <a:r>
              <a:rPr lang="ru-RU" sz="2300" b="1" dirty="0" smtClean="0"/>
              <a:t>     Сенсорное </a:t>
            </a:r>
            <a:r>
              <a:rPr lang="ru-RU" sz="2300" b="1" dirty="0" smtClean="0"/>
              <a:t>восприятие </a:t>
            </a:r>
            <a:r>
              <a:rPr lang="ru-RU" sz="2300" dirty="0" smtClean="0"/>
              <a:t>- это целостное отражение в сознании предметов, явлений и событий в результате непосредственного воздействия объектов реального мира на органы чувств. Данное определение звучит сложно, а на самом деле все просто. Сначала происходит ощущение (изучение) предмета. Затем восприятие этого предмета органами чувств. После восприятия мы анализируем полученную информацию и сопоставляем ее с тем, что уже видели, слышали, ощущали. И в завершение этого действия составляем представление о предмете. Чем больше информации, тем полнее наше представление о данном предмете.</a:t>
            </a:r>
            <a:br>
              <a:rPr lang="ru-RU" sz="2300" dirty="0" smtClean="0"/>
            </a:br>
            <a:r>
              <a:rPr lang="ru-RU" sz="2300" dirty="0" smtClean="0"/>
              <a:t>Что такое </a:t>
            </a:r>
            <a:r>
              <a:rPr lang="ru-RU" sz="2300" dirty="0" err="1" smtClean="0"/>
              <a:t>сенсорика</a:t>
            </a:r>
            <a:r>
              <a:rPr lang="ru-RU" sz="2300" dirty="0" smtClean="0"/>
              <a:t> и сенсорное восприятие мы уже разобрались. Так как сенсорное восприятие может влиять на развитие детей? И зачем его необходимо развивать?</a:t>
            </a:r>
            <a:endParaRPr lang="ru-RU" sz="23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55000" lnSpcReduction="20000"/>
          </a:bodyPr>
          <a:lstStyle/>
          <a:p>
            <a:pPr>
              <a:buNone/>
            </a:pPr>
            <a:r>
              <a:rPr lang="ru-RU" dirty="0" smtClean="0"/>
              <a:t>        Сенсорное </a:t>
            </a:r>
            <a:r>
              <a:rPr lang="ru-RU" dirty="0" smtClean="0"/>
              <a:t>восприятие лежит в основе интеллектуального, физического и эстетического развития ребенка. А так же способствует:</a:t>
            </a:r>
          </a:p>
          <a:p>
            <a:pPr lvl="0">
              <a:buNone/>
            </a:pPr>
            <a:r>
              <a:rPr lang="ru-RU" dirty="0" smtClean="0"/>
              <a:t>      - развитию </a:t>
            </a:r>
            <a:r>
              <a:rPr lang="ru-RU" dirty="0" smtClean="0"/>
              <a:t>наблюдательности, внимания, воображения, зрительной, слуховой, моторной, образной и др. видов памяти, а так же предметно-познавательной сферы </a:t>
            </a:r>
            <a:r>
              <a:rPr lang="ru-RU" dirty="0" smtClean="0"/>
              <a:t>деятельности;</a:t>
            </a:r>
          </a:p>
          <a:p>
            <a:pPr lvl="0">
              <a:buNone/>
            </a:pPr>
            <a:r>
              <a:rPr lang="ru-RU" dirty="0" smtClean="0"/>
              <a:t>      - расширению словарного запаса ребенка;</a:t>
            </a:r>
          </a:p>
          <a:p>
            <a:pPr lvl="0">
              <a:buNone/>
            </a:pPr>
            <a:r>
              <a:rPr lang="ru-RU" dirty="0" smtClean="0"/>
              <a:t>      - усвоению </a:t>
            </a:r>
            <a:r>
              <a:rPr lang="ru-RU" dirty="0" smtClean="0"/>
              <a:t>сенсорных эталонов;</a:t>
            </a:r>
          </a:p>
          <a:p>
            <a:pPr lvl="0">
              <a:buNone/>
            </a:pPr>
            <a:r>
              <a:rPr lang="ru-RU" dirty="0" smtClean="0"/>
              <a:t>      - освоению </a:t>
            </a:r>
            <a:r>
              <a:rPr lang="ru-RU" dirty="0" smtClean="0"/>
              <a:t>навыков учебной деятельности;</a:t>
            </a:r>
          </a:p>
          <a:p>
            <a:pPr>
              <a:buNone/>
            </a:pPr>
            <a:r>
              <a:rPr lang="ru-RU" dirty="0" smtClean="0"/>
              <a:t>        Поэтому</a:t>
            </a:r>
            <a:r>
              <a:rPr lang="ru-RU" dirty="0" smtClean="0"/>
              <a:t>, успешность интеллектуальной, физической и эстетической сферы ребенка в большей степени зависит от уровня сенсорного развития, т.е. от того насколько хорошо малыш слышит, видит, осязает окружающее.</a:t>
            </a:r>
            <a:br>
              <a:rPr lang="ru-RU" dirty="0" smtClean="0"/>
            </a:br>
            <a:r>
              <a:rPr lang="ru-RU" dirty="0" smtClean="0"/>
              <a:t>С рождения ребенок познает мир. Любимые игрушки, интересные окружающие предметы, новые звуки и мелодии, разнообразие вкусов. Чаще всего усвоение этих знаний происходит без контроля и руководства взрослых, так сказать «стихийно». И новые познания малыша оказываются поверхностными. На этом этапе развития приходит на помощь сенсорное воспитание.</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55000" lnSpcReduction="20000"/>
          </a:bodyPr>
          <a:lstStyle/>
          <a:p>
            <a:pPr>
              <a:buNone/>
            </a:pPr>
            <a:r>
              <a:rPr lang="ru-RU" b="1" dirty="0" smtClean="0"/>
              <a:t>      Сенсорное </a:t>
            </a:r>
            <a:r>
              <a:rPr lang="ru-RU" b="1" dirty="0" smtClean="0"/>
              <a:t>воспитание</a:t>
            </a:r>
            <a:r>
              <a:rPr lang="ru-RU" dirty="0" smtClean="0"/>
              <a:t> - последовательное, планомерное ознакомление ребенка с сенсорной культурой человечества.</a:t>
            </a:r>
            <a:br>
              <a:rPr lang="ru-RU" dirty="0" smtClean="0"/>
            </a:br>
            <a:r>
              <a:rPr lang="ru-RU" dirty="0" smtClean="0"/>
              <a:t>Рассмотрим </a:t>
            </a:r>
            <a:r>
              <a:rPr lang="ru-RU" i="1" dirty="0" smtClean="0"/>
              <a:t>основные этапы сенсорного воспитания.</a:t>
            </a:r>
            <a:br>
              <a:rPr lang="ru-RU" i="1" dirty="0" smtClean="0"/>
            </a:br>
            <a:r>
              <a:rPr lang="ru-RU" dirty="0" smtClean="0"/>
              <a:t>Ранней дошкольный период ( от 1 года до 3 лет). В этот период у ребенка происходит накапливание представлений :</a:t>
            </a:r>
          </a:p>
          <a:p>
            <a:pPr lvl="0">
              <a:buNone/>
            </a:pPr>
            <a:r>
              <a:rPr lang="ru-RU" dirty="0" smtClean="0"/>
              <a:t>      - о </a:t>
            </a:r>
            <a:r>
              <a:rPr lang="ru-RU" dirty="0" smtClean="0"/>
              <a:t>вкусовых качеств продуктов (сладкое, кислое, соленое);</a:t>
            </a:r>
          </a:p>
          <a:p>
            <a:pPr lvl="0">
              <a:buNone/>
            </a:pPr>
            <a:r>
              <a:rPr lang="ru-RU" dirty="0" smtClean="0"/>
              <a:t>      - о </a:t>
            </a:r>
            <a:r>
              <a:rPr lang="ru-RU" dirty="0" smtClean="0"/>
              <a:t>форме, цвете, величине предметов;</a:t>
            </a:r>
          </a:p>
          <a:p>
            <a:pPr lvl="0">
              <a:buNone/>
            </a:pPr>
            <a:r>
              <a:rPr lang="ru-RU" dirty="0" smtClean="0"/>
              <a:t>      - о </a:t>
            </a:r>
            <a:r>
              <a:rPr lang="ru-RU" dirty="0" smtClean="0"/>
              <a:t>признаках предметов (мягкий, пушистый, холодный, горячий);</a:t>
            </a:r>
          </a:p>
          <a:p>
            <a:pPr>
              <a:buNone/>
            </a:pPr>
            <a:r>
              <a:rPr lang="ru-RU" dirty="0" smtClean="0"/>
              <a:t>      В </a:t>
            </a:r>
            <a:r>
              <a:rPr lang="ru-RU" dirty="0" smtClean="0"/>
              <a:t>данный период основной задачей является разнообразие получаемых представлений. Необходимо знакомить ребенка:</a:t>
            </a:r>
          </a:p>
          <a:p>
            <a:pPr lvl="0">
              <a:buNone/>
            </a:pPr>
            <a:r>
              <a:rPr lang="ru-RU" dirty="0" smtClean="0"/>
              <a:t>      - со </a:t>
            </a:r>
            <a:r>
              <a:rPr lang="ru-RU" dirty="0" smtClean="0"/>
              <a:t>всеми разновидностями свойств предметов (</a:t>
            </a:r>
            <a:r>
              <a:rPr lang="ru-RU" dirty="0" err="1" smtClean="0"/>
              <a:t>мягкий-твердый</a:t>
            </a:r>
            <a:r>
              <a:rPr lang="ru-RU" dirty="0" smtClean="0"/>
              <a:t>, </a:t>
            </a:r>
            <a:r>
              <a:rPr lang="ru-RU" dirty="0" err="1" smtClean="0"/>
              <a:t>холодный-горячий</a:t>
            </a:r>
            <a:r>
              <a:rPr lang="ru-RU" dirty="0" smtClean="0"/>
              <a:t>, пушистый - гладкий, деревянный, железный, каменный, стеклянный);</a:t>
            </a:r>
          </a:p>
          <a:p>
            <a:pPr lvl="0">
              <a:buNone/>
            </a:pPr>
            <a:r>
              <a:rPr lang="ru-RU" dirty="0" smtClean="0"/>
              <a:t>      - со </a:t>
            </a:r>
            <a:r>
              <a:rPr lang="ru-RU" dirty="0" smtClean="0"/>
              <a:t>всеми цветами спектра (розовый, фиолетовый, лиловый, бирюзовый, изумрудный, коралловый и т. д.);</a:t>
            </a:r>
          </a:p>
          <a:p>
            <a:pPr lvl="0">
              <a:buNone/>
            </a:pPr>
            <a:r>
              <a:rPr lang="ru-RU" dirty="0" smtClean="0"/>
              <a:t>      - с </a:t>
            </a:r>
            <a:r>
              <a:rPr lang="ru-RU" dirty="0" smtClean="0"/>
              <a:t>геометрическими фигурами (круг, овал, квадрат, прямоугольник, треугольник, шар, куб и т. д.).</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62500" lnSpcReduction="20000"/>
          </a:bodyPr>
          <a:lstStyle/>
          <a:p>
            <a:pPr>
              <a:buNone/>
            </a:pPr>
            <a:r>
              <a:rPr lang="ru-RU" dirty="0" smtClean="0"/>
              <a:t>     Параллельно </a:t>
            </a:r>
            <a:r>
              <a:rPr lang="ru-RU" dirty="0" smtClean="0"/>
              <a:t>с таким знакомством у ребенка начинает развиваться познавательная деятельность. Малыш учиться различать цвета, определять форму и размер предмета. Данный опыт приходит благодаря зрительному, слуховому, осязательному и двигательному обследованию. Ребенок учится сравнивать предметы. «Этот кубик больше, а этот меньше», «Этот кубик желтый, а этот зеленый» и т.д.</a:t>
            </a:r>
            <a:br>
              <a:rPr lang="ru-RU" dirty="0" smtClean="0"/>
            </a:br>
            <a:r>
              <a:rPr lang="ru-RU" dirty="0" smtClean="0"/>
              <a:t>Развитие познавательной деятельности тесно связано с развитием речи ребенка. Малыш понимает значение слов, связывает их с определенными предметами или действиями. В следствии чего, начинает использовать в речи слова необходимые для дальнейшего развития его познавательной сферы. «Дай мяч», «Синий кубик», «Большой шар» и т. д.</a:t>
            </a:r>
            <a:br>
              <a:rPr lang="ru-RU" dirty="0" smtClean="0"/>
            </a:br>
            <a:r>
              <a:rPr lang="ru-RU" dirty="0" smtClean="0"/>
              <a:t>Средний дошкольный период (от 3 до 5 лет). В данный период происходит формирование сенсорного восприятия. Накопившиеся представления о предметах уже устойчиво закрепляются в понимании и речи малыша. Ребенок уже имеет представление о цвете, геометрических фигурах, соотносит различные предметы по величине и их свойствам.</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40000" lnSpcReduction="20000"/>
          </a:bodyPr>
          <a:lstStyle/>
          <a:p>
            <a:pPr>
              <a:buNone/>
            </a:pPr>
            <a:r>
              <a:rPr lang="ru-RU" b="1" dirty="0" smtClean="0"/>
              <a:t>        Например</a:t>
            </a:r>
            <a:r>
              <a:rPr lang="ru-RU" b="1" dirty="0" smtClean="0"/>
              <a:t>:</a:t>
            </a:r>
            <a:r>
              <a:rPr lang="ru-RU" dirty="0" smtClean="0"/>
              <a:t> «Принеси большой синий кубик». Малыш найдет среди кубиков кубики синего цвета, затем выберет тот, который будет больше других и принесет его взрослому.</a:t>
            </a:r>
            <a:br>
              <a:rPr lang="ru-RU" dirty="0" smtClean="0"/>
            </a:br>
            <a:r>
              <a:rPr lang="ru-RU" dirty="0" smtClean="0"/>
              <a:t>В этот период необходимо научить ребенка способам, которыми можно и необходимо обследовать предмет. Показать образец, как группируются предметы по цвету, по форме.</a:t>
            </a:r>
            <a:br>
              <a:rPr lang="ru-RU" dirty="0" smtClean="0"/>
            </a:br>
            <a:r>
              <a:rPr lang="ru-RU" dirty="0" smtClean="0"/>
              <a:t>Например: Необходимо разложить все геометрические фигуры по цветам. Отдельно желтые, зеленые, красные и т. д. Это пример группирования предметов по цвету.</a:t>
            </a:r>
            <a:br>
              <a:rPr lang="ru-RU" dirty="0" smtClean="0"/>
            </a:br>
            <a:r>
              <a:rPr lang="ru-RU" dirty="0" smtClean="0"/>
              <a:t>Затем группируем по форме. Все квадраты (различных цветов) в одну стопочку, треугольники (различных цветов) в другую и т. д.</a:t>
            </a:r>
            <a:br>
              <a:rPr lang="ru-RU" dirty="0" smtClean="0"/>
            </a:br>
            <a:r>
              <a:rPr lang="ru-RU" dirty="0" smtClean="0"/>
              <a:t>Далее группировать можно по признакам. Отдельно деревянные, отдельно пластмассовые и т.д.</a:t>
            </a:r>
            <a:br>
              <a:rPr lang="ru-RU" dirty="0" smtClean="0"/>
            </a:br>
            <a:r>
              <a:rPr lang="ru-RU" dirty="0" smtClean="0"/>
              <a:t>Постепенно переходя от простого к сложному. Таким образом запускается и развивается аналитическое восприятие ребенка. Которое помогает малышу разобраться в сочетании цветов, различать форму предметов и определять их величину.</a:t>
            </a:r>
            <a:br>
              <a:rPr lang="ru-RU" dirty="0" smtClean="0"/>
            </a:br>
            <a:r>
              <a:rPr lang="ru-RU" dirty="0" smtClean="0"/>
              <a:t>Пробелы в сенсорном развитии ребенка этого возраста трудно, а иногда и невозможно компенсировать в более позднем возрасте.</a:t>
            </a:r>
            <a:br>
              <a:rPr lang="ru-RU" dirty="0" smtClean="0"/>
            </a:br>
            <a:r>
              <a:rPr lang="ru-RU" dirty="0" smtClean="0"/>
              <a:t>Старший дошкольный период (от 5 до 7 лет). В этот период происходит активное усвоение грамоты. Важную роль в данном процессе занимает фонематический слух.</a:t>
            </a:r>
            <a:r>
              <a:rPr lang="ru-RU" b="1" dirty="0" smtClean="0"/>
              <a:t> </a:t>
            </a:r>
          </a:p>
          <a:p>
            <a:pPr>
              <a:buNone/>
            </a:pPr>
            <a:r>
              <a:rPr lang="ru-RU" b="1" dirty="0" smtClean="0"/>
              <a:t>         Фонематический </a:t>
            </a:r>
            <a:r>
              <a:rPr lang="ru-RU" b="1" dirty="0" smtClean="0"/>
              <a:t>слух</a:t>
            </a:r>
            <a:r>
              <a:rPr lang="ru-RU" dirty="0" smtClean="0"/>
              <a:t> - различие (анализ и синтез) звуков (фонем) частей речи, которое является необходимой основой для понимания смысла сказанного. При </a:t>
            </a:r>
            <a:r>
              <a:rPr lang="ru-RU" dirty="0" err="1" smtClean="0"/>
              <a:t>несформированности</a:t>
            </a:r>
            <a:r>
              <a:rPr lang="ru-RU" dirty="0" smtClean="0"/>
              <a:t> речевого </a:t>
            </a:r>
            <a:r>
              <a:rPr lang="ru-RU" dirty="0" err="1" smtClean="0"/>
              <a:t>звукоразличия</a:t>
            </a:r>
            <a:r>
              <a:rPr lang="ru-RU" dirty="0" smtClean="0"/>
              <a:t>, ребёнок воспринимает (запоминает, повторяет, пишет) не то, что ему сказали, а то, что он услышал. Низкий уровень сенсорного развития сильно снижает возможность успешного обучения ребенка в школе.</a:t>
            </a:r>
            <a:br>
              <a:rPr lang="ru-RU" dirty="0" smtClean="0"/>
            </a:br>
            <a:r>
              <a:rPr lang="ru-RU" dirty="0" smtClean="0"/>
              <a:t>Готовность ребенка к школьному обучению в значительной мере зависит от его сенсорного развития. Исследования, проведенные детскими психологами, показали, что значительная часть трудностей, возникающих перед детьми в ходе начального обучения (особенно в 1 классе), связана с недостаточной точностью и гибкостью восприятия.</a:t>
            </a:r>
            <a:br>
              <a:rPr lang="ru-RU" dirty="0" smtClean="0"/>
            </a:br>
            <a:r>
              <a:rPr lang="ru-RU" dirty="0" smtClean="0"/>
              <a:t>Для развития сенсорных способностей существуют различные игры и упражнения. Теперь более подробно изучим какие игры необходимы для развития тактильного восприятия.</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836712"/>
            <a:ext cx="8902824" cy="5733256"/>
          </a:xfrm>
        </p:spPr>
        <p:txBody>
          <a:bodyPr>
            <a:normAutofit fontScale="47500" lnSpcReduction="20000"/>
          </a:bodyPr>
          <a:lstStyle/>
          <a:p>
            <a:pPr algn="ctr">
              <a:buNone/>
            </a:pPr>
            <a:r>
              <a:rPr lang="ru-RU" b="1" dirty="0" smtClean="0"/>
              <a:t>        Игры </a:t>
            </a:r>
            <a:r>
              <a:rPr lang="ru-RU" b="1" dirty="0" smtClean="0"/>
              <a:t>для развития осязания (тактильного восприятия)</a:t>
            </a:r>
            <a:endParaRPr lang="ru-RU" dirty="0" smtClean="0"/>
          </a:p>
          <a:p>
            <a:pPr>
              <a:buNone/>
            </a:pPr>
            <a:r>
              <a:rPr lang="ru-RU" dirty="0" smtClean="0"/>
              <a:t> </a:t>
            </a:r>
            <a:r>
              <a:rPr lang="ru-RU" dirty="0" smtClean="0"/>
              <a:t>       </a:t>
            </a:r>
            <a:r>
              <a:rPr lang="ru-RU" dirty="0" smtClean="0"/>
              <a:t>К </a:t>
            </a:r>
            <a:r>
              <a:rPr lang="ru-RU" dirty="0" smtClean="0"/>
              <a:t>осязанию относят тактильную (поверхностную) чувствительность (ощущение прикосновения, давления, боли, тепла, холода и др.). Для развития тактильного восприятия ребенка необходимо играть с разнообразными природными материалами и предметами, отличающимися структурой поверхности. Для этого малышу нужны разные игрушки: пластмассовые, резиновые, деревянные, мягкие, пушистые. Во время купания используйте мочалки и губки разной жесткости. Ребенку будет интересно поиграть со щеткой, помпоном от вязаной шапки, ребристым мячиком. Увлекательной будет игра с цветными мочалкам для посуды! Вы можете сами сделать интересный тактильный альбом из лоскутов ткани разной текстуры: мешковины, шерсти, шелка, меха. Туда же можно добавить лист полиэтилена, оберточную бумагу от цветов, сетки от комаров, бархатную, гофрированную и наждачную бумагу и многое другое.</a:t>
            </a:r>
            <a:br>
              <a:rPr lang="ru-RU" dirty="0" smtClean="0"/>
            </a:br>
            <a:r>
              <a:rPr lang="ru-RU" dirty="0" smtClean="0"/>
              <a:t>Заинтересуют малыша игры с фольгой. Ее можно сначала смять, сделав из нее шарик, потом снова разгладить. Фольгой можно обвернуть геометрические фигуры, сделанные из картона или кубики.</a:t>
            </a:r>
            <a:br>
              <a:rPr lang="ru-RU" dirty="0" smtClean="0"/>
            </a:br>
            <a:r>
              <a:rPr lang="ru-RU" dirty="0" smtClean="0"/>
              <a:t>Занимательными будут игры с шишками, колючими каштанами, ребристыми грецкими орехами и гладкими желудями.</a:t>
            </a:r>
            <a:br>
              <a:rPr lang="ru-RU" dirty="0" smtClean="0"/>
            </a:br>
            <a:r>
              <a:rPr lang="ru-RU" dirty="0" smtClean="0"/>
              <a:t>Играйте с различными крупами: опускайте ручки в коробку и ищите спрятанную маленькую игрушку среди круп; пересыпайте крупу из одной емкости в другую; смешивайте различные крупы, а затем разделяйте. Играйте с камушками, сухим и мокрым песком, с глиной, пластилином, тестом из муки и соли.</a:t>
            </a:r>
            <a:br>
              <a:rPr lang="ru-RU" dirty="0" smtClean="0"/>
            </a:br>
            <a:r>
              <a:rPr lang="ru-RU" dirty="0" smtClean="0"/>
              <a:t>Необходимо обращать внимание ребенка на холодный снег или сок из холодильника, горячий чай, горячие батареи, огонь на плите. При купании привлекайте внимание малыша к температуре воды в кране и ванне. Можно в один тазик налить теплую воду, в другой прохладную и попеременно опускать ручки.</a:t>
            </a:r>
            <a:br>
              <a:rPr lang="ru-RU" dirty="0" smtClean="0"/>
            </a:br>
            <a:r>
              <a:rPr lang="ru-RU" dirty="0" smtClean="0"/>
              <a:t>Развивая чувствительность рук малыша, помните и о развитие чувствительности ножек. Это сделать тоже очень просто. Разрешайте детям летом как можно чаще бегать босиком по траве, песку, влажной глине, речной или морской гальке. Дома можно ходить по гороху, фасоли, катать ножками резиновые ребристые мячики.</a:t>
            </a:r>
            <a:br>
              <a:rPr lang="ru-RU" dirty="0" smtClean="0"/>
            </a:br>
            <a:r>
              <a:rPr lang="ru-RU" dirty="0" smtClean="0"/>
              <a:t>Научите ребенка обращать внимание на мелочи: чувствовать каждую крупинку, улавливать новые вкусы, звуки и ароматы. Просто чувствовать как можно больше. И тогда Вы будете самыми счастливыми в этом мире, где так много всего интересного.</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152</TotalTime>
  <Words>505</Words>
  <Application>Microsoft Office PowerPoint</Application>
  <PresentationFormat>Экран (4:3)</PresentationFormat>
  <Paragraphs>39</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Трек</vt:lpstr>
      <vt:lpstr>Слайд 1</vt:lpstr>
      <vt:lpstr>Слайд 2</vt:lpstr>
      <vt:lpstr>Слайд 3</vt:lpstr>
      <vt:lpstr>Слайд 4</vt:lpstr>
      <vt:lpstr>Слайд 5</vt:lpstr>
      <vt:lpstr>Слайд 6</vt:lpstr>
      <vt:lpstr>Слайд 7</vt:lpstr>
      <vt:lpstr>Слайд 8</vt:lpstr>
      <vt:lpstr>Слайд 9</vt:lpstr>
      <vt:lpstr>Дидактическая игра «Найди такой же цвет»  (декоративно - прикладное искусство)    Для детей раннего дошкольного возраста и детей 3 - 4 лет </vt:lpstr>
      <vt:lpstr>Слайд 11</vt:lpstr>
      <vt:lpstr>Слайд 12</vt:lpstr>
      <vt:lpstr>Описание игры Игра представлена в 5 вариантах:   1 вариант – предлагается  упрощенный вариант 4 основных цвета  ( желтый, красный, синий, зеленый) или выбор цвета по желанию малыша. Для детей 1,5 – 3 лет</vt:lpstr>
      <vt:lpstr>2 вариант -  участвовать в игре, в выполнении заданий может сразу несколько детей одновременно. Для детей 1,5 – 3 лет </vt:lpstr>
      <vt:lpstr>3 вариант. Для детей 3 – 4 лет. Предлагаются разноцветные фигуры для тетриса с разными вариантами расположения </vt:lpstr>
      <vt:lpstr>4 вариант. Для детей 3 – 4 лет игра усложняется. Цветные квадратики, разноцветные фигуры для тетриса с разными вариантами расположения </vt:lpstr>
      <vt:lpstr>5 вариант. Для детей 3 – 4 лет. пластилин, стек, дощечка для пластилина. Игру можно варьировать как с детьми раннего возраста, так и с детьми 3 – 4 лет. В зависимости от способностей и возможностей детей. </vt:lpstr>
      <vt:lpstr>Выполнила: сазонова н.в МДОАУ №146</vt:lpstr>
    </vt:vector>
  </TitlesOfParts>
  <Company>RePack by SPecialiST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Выполнила: сазонова н.в</dc:title>
  <dc:creator>1</dc:creator>
  <cp:lastModifiedBy>Вячеслав Пименов</cp:lastModifiedBy>
  <cp:revision>3</cp:revision>
  <dcterms:created xsi:type="dcterms:W3CDTF">2022-11-17T12:18:08Z</dcterms:created>
  <dcterms:modified xsi:type="dcterms:W3CDTF">2022-11-18T18:59:01Z</dcterms:modified>
</cp:coreProperties>
</file>