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se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se-NO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504B-2E5E-4DA4-8BCD-00AE1C29DEE7}" type="datetimeFigureOut">
              <a:rPr lang="se-NO" smtClean="0"/>
              <a:t>08.04.2022</a:t>
            </a:fld>
            <a:endParaRPr lang="se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972C5-D808-48E0-8F9E-6277B12818E5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3566314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504B-2E5E-4DA4-8BCD-00AE1C29DEE7}" type="datetimeFigureOut">
              <a:rPr lang="se-NO" smtClean="0"/>
              <a:t>08.04.2022</a:t>
            </a:fld>
            <a:endParaRPr lang="se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972C5-D808-48E0-8F9E-6277B12818E5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626423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504B-2E5E-4DA4-8BCD-00AE1C29DEE7}" type="datetimeFigureOut">
              <a:rPr lang="se-NO" smtClean="0"/>
              <a:t>08.04.2022</a:t>
            </a:fld>
            <a:endParaRPr lang="se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972C5-D808-48E0-8F9E-6277B12818E5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234333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504B-2E5E-4DA4-8BCD-00AE1C29DEE7}" type="datetimeFigureOut">
              <a:rPr lang="se-NO" smtClean="0"/>
              <a:t>08.04.2022</a:t>
            </a:fld>
            <a:endParaRPr lang="se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972C5-D808-48E0-8F9E-6277B12818E5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2284838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504B-2E5E-4DA4-8BCD-00AE1C29DEE7}" type="datetimeFigureOut">
              <a:rPr lang="se-NO" smtClean="0"/>
              <a:t>08.04.2022</a:t>
            </a:fld>
            <a:endParaRPr lang="se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972C5-D808-48E0-8F9E-6277B12818E5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211132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504B-2E5E-4DA4-8BCD-00AE1C29DEE7}" type="datetimeFigureOut">
              <a:rPr lang="se-NO" smtClean="0"/>
              <a:t>08.04.2022</a:t>
            </a:fld>
            <a:endParaRPr lang="se-NO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972C5-D808-48E0-8F9E-6277B12818E5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238563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504B-2E5E-4DA4-8BCD-00AE1C29DEE7}" type="datetimeFigureOut">
              <a:rPr lang="se-NO" smtClean="0"/>
              <a:t>08.04.2022</a:t>
            </a:fld>
            <a:endParaRPr lang="se-NO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972C5-D808-48E0-8F9E-6277B12818E5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324473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504B-2E5E-4DA4-8BCD-00AE1C29DEE7}" type="datetimeFigureOut">
              <a:rPr lang="se-NO" smtClean="0"/>
              <a:t>08.04.2022</a:t>
            </a:fld>
            <a:endParaRPr lang="se-NO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972C5-D808-48E0-8F9E-6277B12818E5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210320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504B-2E5E-4DA4-8BCD-00AE1C29DEE7}" type="datetimeFigureOut">
              <a:rPr lang="se-NO" smtClean="0"/>
              <a:t>08.04.2022</a:t>
            </a:fld>
            <a:endParaRPr lang="se-NO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972C5-D808-48E0-8F9E-6277B12818E5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1860219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504B-2E5E-4DA4-8BCD-00AE1C29DEE7}" type="datetimeFigureOut">
              <a:rPr lang="se-NO" smtClean="0"/>
              <a:t>08.04.2022</a:t>
            </a:fld>
            <a:endParaRPr lang="se-NO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972C5-D808-48E0-8F9E-6277B12818E5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1336683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e-NO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504B-2E5E-4DA4-8BCD-00AE1C29DEE7}" type="datetimeFigureOut">
              <a:rPr lang="se-NO" smtClean="0"/>
              <a:t>08.04.2022</a:t>
            </a:fld>
            <a:endParaRPr lang="se-NO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972C5-D808-48E0-8F9E-6277B12818E5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3669285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2504B-2E5E-4DA4-8BCD-00AE1C29DEE7}" type="datetimeFigureOut">
              <a:rPr lang="se-NO" smtClean="0"/>
              <a:t>08.04.2022</a:t>
            </a:fld>
            <a:endParaRPr lang="se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e-NO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972C5-D808-48E0-8F9E-6277B12818E5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376263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e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60649"/>
            <a:ext cx="8784976" cy="1872207"/>
          </a:xfrm>
        </p:spPr>
        <p:txBody>
          <a:bodyPr>
            <a:normAutofit fontScale="90000"/>
          </a:bodyPr>
          <a:lstStyle/>
          <a:p>
            <a:r>
              <a:rPr lang="ru-RU" sz="2000" b="1" dirty="0"/>
              <a:t>МУНИЦИПАЛЬНОЕ ОБРАЗОВАНИЕ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«</a:t>
            </a:r>
            <a:r>
              <a:rPr lang="ru-RU" sz="2000" b="1" dirty="0"/>
              <a:t>ВЫБОРГСКИЙ РАЙОН» ЛЕНИНГРАДСКОЙ ОБЛАСТИ</a:t>
            </a:r>
            <a:r>
              <a:rPr lang="se-NO" sz="2000" dirty="0"/>
              <a:t/>
            </a:r>
            <a:br>
              <a:rPr lang="se-NO" sz="2000" dirty="0"/>
            </a:br>
            <a:r>
              <a:rPr lang="ru-RU" sz="2000" b="1" dirty="0"/>
              <a:t>ЦВЕЛОДУБОВСКИЙ ФИЛИАЛ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МУНИЦИПАЛЬНОГО </a:t>
            </a:r>
            <a:r>
              <a:rPr lang="ru-RU" sz="2000" b="1" dirty="0"/>
              <a:t>БЮДЖЕТНОГО </a:t>
            </a:r>
            <a:r>
              <a:rPr lang="se-NO" sz="2000" dirty="0"/>
              <a:t/>
            </a:r>
            <a:br>
              <a:rPr lang="se-NO" sz="2000" dirty="0"/>
            </a:br>
            <a:r>
              <a:rPr lang="ru-RU" sz="2000" b="1" dirty="0"/>
              <a:t>ОБЩЕОБРАЗОВАТЕЛЬНОГО </a:t>
            </a:r>
            <a:r>
              <a:rPr lang="ru-RU" sz="2000" b="1" dirty="0" smtClean="0"/>
              <a:t>УЧРЕЖДЕНИЯ</a:t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r>
              <a:rPr lang="ru-RU" sz="2000" b="1" dirty="0"/>
              <a:t>«РОЩИНСКИЙ ЦЕНТР ОБРАЗОВАНИЯ»</a:t>
            </a:r>
            <a:r>
              <a:rPr lang="se-NO" sz="2000" dirty="0"/>
              <a:t/>
            </a:r>
            <a:br>
              <a:rPr lang="se-NO" sz="2000" dirty="0"/>
            </a:br>
            <a:endParaRPr lang="se-NO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060848"/>
            <a:ext cx="8424936" cy="432048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Организованная образовательная деятельность </a:t>
            </a:r>
            <a:endParaRPr lang="se-NO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по литературному чтению</a:t>
            </a:r>
            <a:endParaRPr lang="se-NO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« Чтение русской народной сказки «Снегурочка»</a:t>
            </a:r>
            <a:endParaRPr lang="se-NO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(подготовительная группа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pPr algn="r"/>
            <a:endParaRPr lang="se-NO" dirty="0">
              <a:solidFill>
                <a:schemeClr val="tx1"/>
              </a:solidFill>
            </a:endParaRP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Подготовила воспитатель                                                                       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первой  </a:t>
            </a:r>
            <a:r>
              <a:rPr lang="ru-RU" b="1" dirty="0">
                <a:solidFill>
                  <a:schemeClr val="tx1"/>
                </a:solidFill>
              </a:rPr>
              <a:t>квалификационной категории                                       </a:t>
            </a:r>
            <a:endParaRPr lang="se-NO" dirty="0">
              <a:solidFill>
                <a:schemeClr val="tx1"/>
              </a:solidFill>
            </a:endParaRPr>
          </a:p>
          <a:p>
            <a:pPr algn="r"/>
            <a:r>
              <a:rPr lang="ru-RU" b="1" dirty="0">
                <a:solidFill>
                  <a:schemeClr val="tx1"/>
                </a:solidFill>
              </a:rPr>
              <a:t>Сухорукова И.С.</a:t>
            </a:r>
            <a:endParaRPr lang="se-NO" dirty="0">
              <a:solidFill>
                <a:schemeClr val="tx1"/>
              </a:solidFill>
            </a:endParaRPr>
          </a:p>
          <a:p>
            <a:pPr algn="r"/>
            <a:r>
              <a:rPr lang="ru-RU" b="1" dirty="0">
                <a:solidFill>
                  <a:schemeClr val="tx1"/>
                </a:solidFill>
              </a:rPr>
              <a:t> </a:t>
            </a:r>
            <a:endParaRPr lang="se-NO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п. </a:t>
            </a:r>
            <a:r>
              <a:rPr lang="ru-RU" dirty="0" err="1" smtClean="0">
                <a:solidFill>
                  <a:schemeClr val="tx1"/>
                </a:solidFill>
              </a:rPr>
              <a:t>Цвелодубово</a:t>
            </a:r>
            <a:endParaRPr lang="se-NO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05 апреля 2022 г.</a:t>
            </a:r>
            <a:endParaRPr lang="se-NO" dirty="0">
              <a:solidFill>
                <a:schemeClr val="tx1"/>
              </a:solidFill>
            </a:endParaRPr>
          </a:p>
          <a:p>
            <a:endParaRPr lang="se-N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26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Autofit/>
          </a:bodyPr>
          <a:lstStyle/>
          <a:p>
            <a:endParaRPr lang="se-NO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465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/>
              <a:t>Цель: Познакомить с русской народной сказкой «Снегурочка».</a:t>
            </a:r>
            <a:endParaRPr lang="se-NO" b="1" dirty="0"/>
          </a:p>
          <a:p>
            <a:pPr marL="0" indent="0">
              <a:buNone/>
            </a:pPr>
            <a:r>
              <a:rPr lang="ru-RU" b="1" dirty="0"/>
              <a:t>Задачи: 1. Приобщать детей к художественной литературе </a:t>
            </a:r>
            <a:endParaRPr lang="se-NO" dirty="0"/>
          </a:p>
          <a:p>
            <a:pPr marL="0" indent="0">
              <a:buNone/>
            </a:pPr>
            <a:r>
              <a:rPr lang="ru-RU" dirty="0"/>
              <a:t>Формировать умение целостно воспринимать сказку в единстве ее содержания и художественной формы. Развивать восприятие образа Снегурочки, созданного средствами живописи.</a:t>
            </a:r>
            <a:endParaRPr lang="se-NO" dirty="0"/>
          </a:p>
          <a:p>
            <a:pPr marL="0" indent="0">
              <a:buNone/>
            </a:pPr>
            <a:r>
              <a:rPr lang="ru-RU" b="1" dirty="0"/>
              <a:t>2. Формирование словаря</a:t>
            </a:r>
            <a:r>
              <a:rPr lang="ru-RU" dirty="0"/>
              <a:t>. Обогащать и уточнять активный словарь образными словами и выражениями: жили ладно. Приладили ручки и ножки. Расти не по дням, а по часам. Души  не чают.  Работа в руках спорится.  Неможется. Свечерело. Кликать.</a:t>
            </a:r>
            <a:endParaRPr lang="se-NO" dirty="0"/>
          </a:p>
          <a:p>
            <a:pPr marL="0" indent="0">
              <a:buNone/>
            </a:pPr>
            <a:r>
              <a:rPr lang="ru-RU" b="1" dirty="0"/>
              <a:t>3. Формирование звуковой культуры речи</a:t>
            </a:r>
            <a:r>
              <a:rPr lang="ru-RU" dirty="0"/>
              <a:t>. Формировать умение различать на слух те или иные звуки в словах, определять позицию звука в слове.</a:t>
            </a:r>
            <a:endParaRPr lang="se-NO" dirty="0"/>
          </a:p>
          <a:p>
            <a:pPr marL="0" indent="0">
              <a:buNone/>
            </a:pPr>
            <a:r>
              <a:rPr lang="ru-RU" b="1" dirty="0"/>
              <a:t>4. Грамматический строй речи</a:t>
            </a:r>
            <a:r>
              <a:rPr lang="ru-RU" dirty="0"/>
              <a:t>. Упражнять в правильном употреблении существительных  во множественном числе (игра  два, пять).</a:t>
            </a:r>
            <a:endParaRPr lang="se-NO" dirty="0"/>
          </a:p>
          <a:p>
            <a:pPr marL="0" indent="0">
              <a:buNone/>
            </a:pPr>
            <a:r>
              <a:rPr lang="ru-RU" b="1" dirty="0"/>
              <a:t>5. Совершенствование синтаксической стороны речи</a:t>
            </a:r>
            <a:r>
              <a:rPr lang="ru-RU" dirty="0"/>
              <a:t>. Учить детей понимать вопросы и правильно отвечать на них.</a:t>
            </a:r>
            <a:endParaRPr lang="se-NO" dirty="0"/>
          </a:p>
          <a:p>
            <a:pPr marL="0" indent="0">
              <a:buNone/>
            </a:pPr>
            <a:r>
              <a:rPr lang="ru-RU" b="1" dirty="0"/>
              <a:t>6. Связная речь</a:t>
            </a:r>
            <a:r>
              <a:rPr lang="ru-RU" dirty="0"/>
              <a:t>. Развивать умение детей  интересно, составить рассказ по картинке, употребляя предлоги, прилагательные.</a:t>
            </a:r>
            <a:endParaRPr lang="se-NO" dirty="0"/>
          </a:p>
          <a:p>
            <a:pPr marL="0" indent="0">
              <a:buNone/>
            </a:pPr>
            <a:r>
              <a:rPr lang="ru-RU" b="1" dirty="0"/>
              <a:t>7. Совершенствование диалогической речи</a:t>
            </a:r>
            <a:r>
              <a:rPr lang="ru-RU" dirty="0"/>
              <a:t>. Упражнять в составлении концовки у сказки</a:t>
            </a:r>
            <a:endParaRPr lang="se-NO" dirty="0"/>
          </a:p>
          <a:p>
            <a:pPr marL="0" indent="0">
              <a:buNone/>
            </a:pPr>
            <a:r>
              <a:rPr lang="ru-RU" b="1" dirty="0"/>
              <a:t>8. Подготовка к обучению грамоте.</a:t>
            </a:r>
            <a:r>
              <a:rPr lang="ru-RU" dirty="0"/>
              <a:t> Развивать  слоговой и звуковой анализ слов.</a:t>
            </a:r>
            <a:endParaRPr lang="se-NO" dirty="0"/>
          </a:p>
          <a:p>
            <a:pPr marL="0" indent="0">
              <a:buNone/>
            </a:pPr>
            <a:r>
              <a:rPr lang="ru-RU" b="1" dirty="0"/>
              <a:t>9. Воспитывать</a:t>
            </a:r>
            <a:r>
              <a:rPr lang="ru-RU" dirty="0"/>
              <a:t> любовь к русскому устному народному творчеству, любовь к близким людям.</a:t>
            </a:r>
            <a:endParaRPr lang="se-NO" dirty="0"/>
          </a:p>
          <a:p>
            <a:pPr marL="0" indent="0">
              <a:buNone/>
            </a:pPr>
            <a:endParaRPr lang="se-NO" dirty="0"/>
          </a:p>
        </p:txBody>
      </p:sp>
    </p:spTree>
    <p:extLst>
      <p:ext uri="{BB962C8B-B14F-4D97-AF65-F5344CB8AC3E}">
        <p14:creationId xmlns:p14="http://schemas.microsoft.com/office/powerpoint/2010/main" val="207846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800" b="1" dirty="0"/>
              <a:t>1. Организационный момент. 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(</a:t>
            </a:r>
            <a:r>
              <a:rPr lang="ru-RU" sz="2800" b="1" dirty="0"/>
              <a:t>Вводный этап)</a:t>
            </a:r>
            <a:endParaRPr lang="se-NO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444" y="1196752"/>
            <a:ext cx="5688632" cy="4266474"/>
          </a:xfrm>
        </p:spPr>
      </p:pic>
      <p:sp>
        <p:nvSpPr>
          <p:cNvPr id="5" name="Прямоугольник 4"/>
          <p:cNvSpPr/>
          <p:nvPr/>
        </p:nvSpPr>
        <p:spPr>
          <a:xfrm>
            <a:off x="2411760" y="562532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- Здравствуйте, разудалые молодцы! (мальчикам).</a:t>
            </a:r>
            <a:endParaRPr lang="se-NO" dirty="0"/>
          </a:p>
          <a:p>
            <a:r>
              <a:rPr lang="ru-RU" dirty="0"/>
              <a:t>- Здравствуйте, девицы красные, милые и прекрасные! (девочкам).</a:t>
            </a:r>
            <a:endParaRPr lang="se-NO" dirty="0"/>
          </a:p>
        </p:txBody>
      </p:sp>
    </p:spTree>
    <p:extLst>
      <p:ext uri="{BB962C8B-B14F-4D97-AF65-F5344CB8AC3E}">
        <p14:creationId xmlns:p14="http://schemas.microsoft.com/office/powerpoint/2010/main" val="190233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2 часть. Основная. 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ru-RU" b="1" dirty="0"/>
              <a:t>Основной этап). </a:t>
            </a:r>
            <a:r>
              <a:rPr lang="se-NO" dirty="0"/>
              <a:t/>
            </a:r>
            <a:br>
              <a:rPr lang="se-NO" dirty="0"/>
            </a:br>
            <a:endParaRPr lang="se-NO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76" y="1052736"/>
            <a:ext cx="4032448" cy="30243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062721"/>
            <a:ext cx="4019135" cy="3014351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78272"/>
            <a:ext cx="1713312" cy="2364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3383" y="4444663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Дети, хотите узнать,  кто появиться сейчас   на экране?  Тогда вам нужно отгадать  загадку,  и узнаем, о ком мы будем говорить.</a:t>
            </a:r>
            <a:endParaRPr lang="se-NO" dirty="0"/>
          </a:p>
          <a:p>
            <a:r>
              <a:rPr lang="ru-RU" dirty="0"/>
              <a:t>Красная  девица грустна,</a:t>
            </a:r>
            <a:endParaRPr lang="se-NO" dirty="0"/>
          </a:p>
          <a:p>
            <a:r>
              <a:rPr lang="ru-RU" dirty="0"/>
              <a:t>Ей не нравится весна.</a:t>
            </a:r>
            <a:endParaRPr lang="se-NO" dirty="0"/>
          </a:p>
          <a:p>
            <a:r>
              <a:rPr lang="ru-RU" dirty="0"/>
              <a:t>Ей на солнце тяжко,</a:t>
            </a:r>
            <a:endParaRPr lang="se-NO" dirty="0"/>
          </a:p>
          <a:p>
            <a:r>
              <a:rPr lang="ru-RU" dirty="0"/>
              <a:t>Слёзы льёт, бедняжка. (</a:t>
            </a:r>
            <a:r>
              <a:rPr lang="ru-RU" i="1" dirty="0"/>
              <a:t>Снегурочка</a:t>
            </a:r>
            <a:r>
              <a:rPr lang="ru-RU" dirty="0"/>
              <a:t>)</a:t>
            </a:r>
            <a:endParaRPr lang="se-NO" dirty="0"/>
          </a:p>
        </p:txBody>
      </p:sp>
    </p:spTree>
    <p:extLst>
      <p:ext uri="{BB962C8B-B14F-4D97-AF65-F5344CB8AC3E}">
        <p14:creationId xmlns:p14="http://schemas.microsoft.com/office/powerpoint/2010/main" val="130874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Игра «ДВА – ПЯТЬ» (грамматический строй речи)</a:t>
            </a:r>
            <a:r>
              <a:rPr lang="ru-RU" sz="2400" dirty="0"/>
              <a:t> </a:t>
            </a:r>
            <a:endParaRPr lang="se-NO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96752"/>
            <a:ext cx="4572000" cy="3429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140968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74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Конверты </a:t>
            </a:r>
            <a:r>
              <a:rPr lang="ru-RU" b="1" dirty="0"/>
              <a:t>с заданиями. </a:t>
            </a:r>
            <a:endParaRPr lang="se-NO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212976"/>
            <a:ext cx="4572000" cy="3429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4572000" cy="3429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278617"/>
            <a:ext cx="1772519" cy="236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58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3 часть. Рефлексия. </a:t>
            </a:r>
            <a:endParaRPr lang="se-NO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" y="1270932"/>
            <a:ext cx="4572000" cy="3429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568" y="1268760"/>
            <a:ext cx="3456384" cy="2592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844" y="3933056"/>
            <a:ext cx="3451674" cy="258875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673" y="4777149"/>
            <a:ext cx="1398588" cy="18938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777149"/>
            <a:ext cx="1204913" cy="15954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384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Аналитическая справка по проведению ООД</a:t>
            </a:r>
            <a:endParaRPr lang="se-NO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507288" cy="576064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Организация образовательного процесса осуществляется в соответствии с реализуемой рабочей программой .</a:t>
            </a:r>
          </a:p>
          <a:p>
            <a:r>
              <a:rPr lang="ru-RU" dirty="0"/>
              <a:t>Педагог владеет программным материалом и следит за ходом </a:t>
            </a:r>
            <a:r>
              <a:rPr lang="ru-RU" dirty="0" smtClean="0"/>
              <a:t>ООД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smtClean="0"/>
              <a:t>      Педагог </a:t>
            </a:r>
            <a:r>
              <a:rPr lang="ru-RU" dirty="0"/>
              <a:t>использует словесные и наглядные, игровые методы работы с детьми. Занятие построено в логической последовательности и взаимосвязи частей занятий. Целесообразно воспитатель разделила время по всем частям . Темп выбран оптимальный, материал излагала эмоционально. При планировании занятия были учтены возрастные особенности , много было предложено демонстративного и наглядного </a:t>
            </a:r>
            <a:r>
              <a:rPr lang="ru-RU" dirty="0" smtClean="0"/>
              <a:t>материала. </a:t>
            </a:r>
            <a:r>
              <a:rPr lang="ru-RU" dirty="0"/>
              <a:t>Динамическая пауза была предусмотрена. Содержание занятия соответствовало </a:t>
            </a:r>
            <a:r>
              <a:rPr lang="ru-RU" dirty="0" smtClean="0"/>
              <a:t>поставленной цели и задачам.</a:t>
            </a:r>
            <a:endParaRPr lang="ru-RU" dirty="0"/>
          </a:p>
          <a:p>
            <a:r>
              <a:rPr lang="ru-RU" dirty="0" smtClean="0"/>
              <a:t>Направление </a:t>
            </a:r>
            <a:r>
              <a:rPr lang="ru-RU" dirty="0"/>
              <a:t>деятельности во время занятия с детьми:</a:t>
            </a:r>
          </a:p>
          <a:p>
            <a:pPr marL="0" indent="0">
              <a:buNone/>
            </a:pPr>
            <a:r>
              <a:rPr lang="ru-RU" dirty="0"/>
              <a:t>- познавательное (решение поставленных задач);</a:t>
            </a:r>
          </a:p>
          <a:p>
            <a:pPr marL="0" indent="0">
              <a:buNone/>
            </a:pPr>
            <a:r>
              <a:rPr lang="ru-RU" dirty="0"/>
              <a:t>-коммуникативная (умение слушать);</a:t>
            </a:r>
          </a:p>
          <a:p>
            <a:pPr marL="0" indent="0">
              <a:buNone/>
            </a:pPr>
            <a:r>
              <a:rPr lang="ru-RU" dirty="0"/>
              <a:t>- регулятивная ( постановка цели работы);</a:t>
            </a:r>
          </a:p>
          <a:p>
            <a:pPr marL="0" indent="0">
              <a:buNone/>
            </a:pPr>
            <a:r>
              <a:rPr lang="ru-RU" dirty="0"/>
              <a:t>- личностная( импровизация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r>
              <a:rPr lang="ru-RU" i="1" u="sng" dirty="0"/>
              <a:t>Рекомендация:</a:t>
            </a:r>
            <a:r>
              <a:rPr lang="ru-RU" dirty="0"/>
              <a:t> замечаний нет. </a:t>
            </a:r>
            <a:r>
              <a:rPr lang="ru-RU" dirty="0" smtClean="0"/>
              <a:t>Соответствует </a:t>
            </a:r>
            <a:r>
              <a:rPr lang="ru-RU" dirty="0" smtClean="0"/>
              <a:t>технике </a:t>
            </a:r>
            <a:r>
              <a:rPr lang="ru-RU" dirty="0"/>
              <a:t>безопасности и подготовленности рабочих мест при проведении занятий и СанПиН.</a:t>
            </a:r>
          </a:p>
          <a:p>
            <a:endParaRPr lang="se-NO" dirty="0"/>
          </a:p>
        </p:txBody>
      </p:sp>
    </p:spTree>
    <p:extLst>
      <p:ext uri="{BB962C8B-B14F-4D97-AF65-F5344CB8AC3E}">
        <p14:creationId xmlns:p14="http://schemas.microsoft.com/office/powerpoint/2010/main" val="161552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468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МУНИЦИПАЛЬНОЕ ОБРАЗОВАНИЕ  «ВЫБОРГСКИЙ РАЙОН» ЛЕНИНГРАДСКОЙ ОБЛАСТИ ЦВЕЛОДУБОВСКИЙ ФИЛИАЛ  МУНИЦИПАЛЬНОГО БЮДЖЕТНОГО  ОБЩЕОБРАЗОВАТЕЛЬНОГО УЧРЕЖДЕНИЯ  «РОЩИНСКИЙ ЦЕНТР ОБРАЗОВАНИЯ» </vt:lpstr>
      <vt:lpstr>Презентация PowerPoint</vt:lpstr>
      <vt:lpstr>1. Организационный момент.   (Вводный этап)</vt:lpstr>
      <vt:lpstr>2 часть. Основная.   (Основной этап).  </vt:lpstr>
      <vt:lpstr>Игра «ДВА – ПЯТЬ» (грамматический строй речи) </vt:lpstr>
      <vt:lpstr>Конверты с заданиями. </vt:lpstr>
      <vt:lpstr>3 часть. Рефлексия. </vt:lpstr>
      <vt:lpstr>Аналитическая справка по проведению ООД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ОБРАЗОВАНИЕ  «ВЫБОРГСКИЙ РАЙОН» ЛЕНИНГРАДСКОЙ ОБЛАСТИ ЦВЕЛОДУБОВСКИЙ ФИЛИАЛ  МУНИЦИПАЛЬНОГО БЮДЖЕТНОГО  ОБЩЕОБРАЗОВАТЕЛЬНОГО УЧРЕЖДЕНИЯ  «РОЩИНСКИЙ ЦЕНТР ОБРАЗОВАНИЯ»</dc:title>
  <dc:creator>В</dc:creator>
  <cp:lastModifiedBy>В</cp:lastModifiedBy>
  <cp:revision>5</cp:revision>
  <dcterms:created xsi:type="dcterms:W3CDTF">2022-04-08T10:00:06Z</dcterms:created>
  <dcterms:modified xsi:type="dcterms:W3CDTF">2022-04-08T10:41:39Z</dcterms:modified>
</cp:coreProperties>
</file>