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charts/style2.xml" ContentType="application/vnd.ms-office.chartstyle+xml"/>
  <Override PartName="/ppt/charts/style1.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75" r:id="rId6"/>
    <p:sldId id="260" r:id="rId7"/>
    <p:sldId id="261" r:id="rId8"/>
    <p:sldId id="265" r:id="rId9"/>
    <p:sldId id="266" r:id="rId10"/>
    <p:sldId id="267" r:id="rId11"/>
    <p:sldId id="268" r:id="rId12"/>
    <p:sldId id="269" r:id="rId13"/>
    <p:sldId id="271" r:id="rId14"/>
    <p:sldId id="273" r:id="rId15"/>
    <p:sldId id="274" r:id="rId16"/>
    <p:sldId id="263" r:id="rId17"/>
    <p:sldId id="264"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7" d="100"/>
          <a:sy n="67" d="100"/>
        </p:scale>
        <p:origin x="-61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ru-RU"/>
              <a:t>Вопрос 1. Знаете ли Вы, что такое вейпинг?</a:t>
            </a:r>
          </a:p>
        </c:rich>
      </c:tx>
      <c:layout>
        <c:manualLayout>
          <c:xMode val="edge"/>
          <c:yMode val="edge"/>
          <c:x val="0.12133867295384783"/>
          <c:y val="1.1509588574802996E-2"/>
        </c:manualLayout>
      </c:layout>
      <c:spPr>
        <a:noFill/>
        <a:ln>
          <a:noFill/>
        </a:ln>
        <a:effectLst/>
      </c:spPr>
    </c:title>
    <c:plotArea>
      <c:layout/>
      <c:barChart>
        <c:barDir val="col"/>
        <c:grouping val="clustered"/>
        <c:ser>
          <c:idx val="0"/>
          <c:order val="0"/>
          <c:tx>
            <c:strRef>
              <c:f>Лист1!$B$1</c:f>
              <c:strCache>
                <c:ptCount val="1"/>
                <c:pt idx="0">
                  <c:v>Да</c:v>
                </c:pt>
              </c:strCache>
            </c:strRef>
          </c:tx>
          <c:spPr>
            <a:solidFill>
              <a:schemeClr val="accent2">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ru-RU"/>
              </a:p>
            </c:txPr>
            <c:dLblPos val="inEnd"/>
            <c:showVal val="1"/>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Лист1!$A$2:$A$8</c:f>
              <c:strCache>
                <c:ptCount val="7"/>
                <c:pt idx="0">
                  <c:v>5 класс</c:v>
                </c:pt>
                <c:pt idx="1">
                  <c:v>6 класс</c:v>
                </c:pt>
                <c:pt idx="2">
                  <c:v>7 класс</c:v>
                </c:pt>
                <c:pt idx="3">
                  <c:v>8 класс</c:v>
                </c:pt>
                <c:pt idx="4">
                  <c:v>9 класс</c:v>
                </c:pt>
                <c:pt idx="5">
                  <c:v>10 класс</c:v>
                </c:pt>
                <c:pt idx="6">
                  <c:v>11 класс</c:v>
                </c:pt>
              </c:strCache>
            </c:strRef>
          </c:cat>
          <c:val>
            <c:numRef>
              <c:f>Лист1!$B$2:$B$8</c:f>
              <c:numCache>
                <c:formatCode>General</c:formatCode>
                <c:ptCount val="7"/>
                <c:pt idx="0">
                  <c:v>8</c:v>
                </c:pt>
                <c:pt idx="1">
                  <c:v>9</c:v>
                </c:pt>
                <c:pt idx="2">
                  <c:v>12</c:v>
                </c:pt>
                <c:pt idx="3">
                  <c:v>12</c:v>
                </c:pt>
                <c:pt idx="4">
                  <c:v>12</c:v>
                </c:pt>
                <c:pt idx="5">
                  <c:v>10</c:v>
                </c:pt>
                <c:pt idx="6">
                  <c:v>20</c:v>
                </c:pt>
              </c:numCache>
            </c:numRef>
          </c:val>
          <c:extLst xmlns:c16r2="http://schemas.microsoft.com/office/drawing/2015/06/chart">
            <c:ext xmlns:c16="http://schemas.microsoft.com/office/drawing/2014/chart" uri="{C3380CC4-5D6E-409C-BE32-E72D297353CC}">
              <c16:uniqueId val="{00000000-DCB6-436B-A89C-F4A51B5E33D8}"/>
            </c:ext>
          </c:extLst>
        </c:ser>
        <c:ser>
          <c:idx val="1"/>
          <c:order val="1"/>
          <c:tx>
            <c:strRef>
              <c:f>Лист1!$C$1</c:f>
              <c:strCache>
                <c:ptCount val="1"/>
                <c:pt idx="0">
                  <c:v>Нет</c:v>
                </c:pt>
              </c:strCache>
            </c:strRef>
          </c:tx>
          <c:spPr>
            <a:solidFill>
              <a:schemeClr val="accent4">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ru-RU"/>
              </a:p>
            </c:txPr>
            <c:dLblPos val="inEnd"/>
            <c:showVal val="1"/>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Лист1!$A$2:$A$8</c:f>
              <c:strCache>
                <c:ptCount val="7"/>
                <c:pt idx="0">
                  <c:v>5 класс</c:v>
                </c:pt>
                <c:pt idx="1">
                  <c:v>6 класс</c:v>
                </c:pt>
                <c:pt idx="2">
                  <c:v>7 класс</c:v>
                </c:pt>
                <c:pt idx="3">
                  <c:v>8 класс</c:v>
                </c:pt>
                <c:pt idx="4">
                  <c:v>9 класс</c:v>
                </c:pt>
                <c:pt idx="5">
                  <c:v>10 класс</c:v>
                </c:pt>
                <c:pt idx="6">
                  <c:v>11 класс</c:v>
                </c:pt>
              </c:strCache>
            </c:strRef>
          </c:cat>
          <c:val>
            <c:numRef>
              <c:f>Лист1!$C$2:$C$8</c:f>
              <c:numCache>
                <c:formatCode>General</c:formatCode>
                <c:ptCount val="7"/>
                <c:pt idx="0">
                  <c:v>4</c:v>
                </c:pt>
                <c:pt idx="1">
                  <c:v>2</c:v>
                </c:pt>
                <c:pt idx="2">
                  <c:v>5</c:v>
                </c:pt>
                <c:pt idx="3">
                  <c:v>4</c:v>
                </c:pt>
                <c:pt idx="4">
                  <c:v>2</c:v>
                </c:pt>
                <c:pt idx="5">
                  <c:v>7</c:v>
                </c:pt>
                <c:pt idx="6">
                  <c:v>2</c:v>
                </c:pt>
              </c:numCache>
            </c:numRef>
          </c:val>
          <c:extLst xmlns:c16r2="http://schemas.microsoft.com/office/drawing/2015/06/chart">
            <c:ext xmlns:c16="http://schemas.microsoft.com/office/drawing/2014/chart" uri="{C3380CC4-5D6E-409C-BE32-E72D297353CC}">
              <c16:uniqueId val="{00000001-DCB6-436B-A89C-F4A51B5E33D8}"/>
            </c:ext>
          </c:extLst>
        </c:ser>
        <c:ser>
          <c:idx val="2"/>
          <c:order val="2"/>
          <c:tx>
            <c:strRef>
              <c:f>Лист1!$D$1</c:f>
              <c:strCache>
                <c:ptCount val="1"/>
                <c:pt idx="0">
                  <c:v>В первый раз слышу</c:v>
                </c:pt>
              </c:strCache>
            </c:strRef>
          </c:tx>
          <c:spPr>
            <a:solidFill>
              <a:schemeClr val="accent6">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ru-RU"/>
              </a:p>
            </c:txPr>
            <c:dLblPos val="inEnd"/>
            <c:showVal val="1"/>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Лист1!$A$2:$A$8</c:f>
              <c:strCache>
                <c:ptCount val="7"/>
                <c:pt idx="0">
                  <c:v>5 класс</c:v>
                </c:pt>
                <c:pt idx="1">
                  <c:v>6 класс</c:v>
                </c:pt>
                <c:pt idx="2">
                  <c:v>7 класс</c:v>
                </c:pt>
                <c:pt idx="3">
                  <c:v>8 класс</c:v>
                </c:pt>
                <c:pt idx="4">
                  <c:v>9 класс</c:v>
                </c:pt>
                <c:pt idx="5">
                  <c:v>10 класс</c:v>
                </c:pt>
                <c:pt idx="6">
                  <c:v>11 класс</c:v>
                </c:pt>
              </c:strCache>
            </c:strRef>
          </c:cat>
          <c:val>
            <c:numRef>
              <c:f>Лист1!$D$2:$D$8</c:f>
              <c:numCache>
                <c:formatCode>General</c:formatCode>
                <c:ptCount val="7"/>
                <c:pt idx="0">
                  <c:v>3</c:v>
                </c:pt>
                <c:pt idx="1">
                  <c:v>2</c:v>
                </c:pt>
                <c:pt idx="2">
                  <c:v>1</c:v>
                </c:pt>
                <c:pt idx="3">
                  <c:v>3</c:v>
                </c:pt>
                <c:pt idx="4">
                  <c:v>1</c:v>
                </c:pt>
                <c:pt idx="5">
                  <c:v>2</c:v>
                </c:pt>
                <c:pt idx="6">
                  <c:v>1</c:v>
                </c:pt>
              </c:numCache>
            </c:numRef>
          </c:val>
          <c:extLst xmlns:c16r2="http://schemas.microsoft.com/office/drawing/2015/06/chart">
            <c:ext xmlns:c16="http://schemas.microsoft.com/office/drawing/2014/chart" uri="{C3380CC4-5D6E-409C-BE32-E72D297353CC}">
              <c16:uniqueId val="{00000002-DCB6-436B-A89C-F4A51B5E33D8}"/>
            </c:ext>
          </c:extLst>
        </c:ser>
        <c:dLbls>
          <c:showVal val="1"/>
        </c:dLbls>
        <c:gapWidth val="65"/>
        <c:axId val="66758144"/>
        <c:axId val="66759680"/>
      </c:barChart>
      <c:catAx>
        <c:axId val="66758144"/>
        <c:scaling>
          <c:orientation val="minMax"/>
        </c:scaling>
        <c:axPos val="b"/>
        <c:numFmt formatCode="General" sourceLinked="1"/>
        <c:maj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ru-RU"/>
          </a:p>
        </c:txPr>
        <c:crossAx val="66759680"/>
        <c:crosses val="autoZero"/>
        <c:auto val="1"/>
        <c:lblAlgn val="ctr"/>
        <c:lblOffset val="100"/>
      </c:catAx>
      <c:valAx>
        <c:axId val="6675968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tickLblPos val="nextTo"/>
        <c:crossAx val="66758144"/>
        <c:crosses val="autoZero"/>
        <c:crossBetween val="between"/>
      </c:valAx>
      <c:spPr>
        <a:noFill/>
        <a:ln>
          <a:noFill/>
        </a:ln>
        <a:effectLst/>
      </c:spPr>
    </c:plotArea>
    <c:legend>
      <c:legendPos val="b"/>
      <c:layout/>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ru-RU"/>
        </a:p>
      </c:txPr>
    </c:legend>
    <c:plotVisOnly val="1"/>
    <c:dispBlanksAs val="gap"/>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ru-RU"/>
              <a:t>Вопрос 2. Пробовали ли Вы электронную сигарету?</a:t>
            </a:r>
          </a:p>
        </c:rich>
      </c:tx>
      <c:layout/>
      <c:spPr>
        <a:noFill/>
        <a:ln>
          <a:noFill/>
        </a:ln>
        <a:effectLst/>
      </c:spPr>
    </c:title>
    <c:plotArea>
      <c:layout/>
      <c:barChart>
        <c:barDir val="col"/>
        <c:grouping val="clustered"/>
        <c:ser>
          <c:idx val="0"/>
          <c:order val="0"/>
          <c:tx>
            <c:strRef>
              <c:f>Лист1!$B$1</c:f>
              <c:strCache>
                <c:ptCount val="1"/>
                <c:pt idx="0">
                  <c:v>Да </c:v>
                </c:pt>
              </c:strCache>
            </c:strRef>
          </c:tx>
          <c:spPr>
            <a:solidFill>
              <a:schemeClr val="accent2">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ru-RU"/>
              </a:p>
            </c:txPr>
            <c:dLblPos val="inEnd"/>
            <c:showVal val="1"/>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Лист1!$A$2:$A$8</c:f>
              <c:strCache>
                <c:ptCount val="7"/>
                <c:pt idx="0">
                  <c:v>5 класс</c:v>
                </c:pt>
                <c:pt idx="1">
                  <c:v>6 класс</c:v>
                </c:pt>
                <c:pt idx="2">
                  <c:v>7 класс</c:v>
                </c:pt>
                <c:pt idx="3">
                  <c:v>8 класс</c:v>
                </c:pt>
                <c:pt idx="4">
                  <c:v>9 класс</c:v>
                </c:pt>
                <c:pt idx="5">
                  <c:v>10 класс</c:v>
                </c:pt>
                <c:pt idx="6">
                  <c:v>11 класс</c:v>
                </c:pt>
              </c:strCache>
            </c:strRef>
          </c:cat>
          <c:val>
            <c:numRef>
              <c:f>Лист1!$B$2:$B$8</c:f>
              <c:numCache>
                <c:formatCode>General</c:formatCode>
                <c:ptCount val="7"/>
                <c:pt idx="0">
                  <c:v>0</c:v>
                </c:pt>
                <c:pt idx="1">
                  <c:v>0</c:v>
                </c:pt>
                <c:pt idx="2">
                  <c:v>4</c:v>
                </c:pt>
                <c:pt idx="3">
                  <c:v>3</c:v>
                </c:pt>
                <c:pt idx="4">
                  <c:v>5</c:v>
                </c:pt>
                <c:pt idx="5">
                  <c:v>7</c:v>
                </c:pt>
                <c:pt idx="6">
                  <c:v>15</c:v>
                </c:pt>
              </c:numCache>
            </c:numRef>
          </c:val>
          <c:extLst xmlns:c16r2="http://schemas.microsoft.com/office/drawing/2015/06/chart">
            <c:ext xmlns:c16="http://schemas.microsoft.com/office/drawing/2014/chart" uri="{C3380CC4-5D6E-409C-BE32-E72D297353CC}">
              <c16:uniqueId val="{00000000-3FFA-4734-BA60-A1219759FE85}"/>
            </c:ext>
          </c:extLst>
        </c:ser>
        <c:ser>
          <c:idx val="1"/>
          <c:order val="1"/>
          <c:tx>
            <c:strRef>
              <c:f>Лист1!$C$1</c:f>
              <c:strCache>
                <c:ptCount val="1"/>
                <c:pt idx="0">
                  <c:v>Нет</c:v>
                </c:pt>
              </c:strCache>
            </c:strRef>
          </c:tx>
          <c:spPr>
            <a:solidFill>
              <a:schemeClr val="accent4">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ru-RU"/>
              </a:p>
            </c:txPr>
            <c:dLblPos val="inEnd"/>
            <c:showVal val="1"/>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Лист1!$A$2:$A$8</c:f>
              <c:strCache>
                <c:ptCount val="7"/>
                <c:pt idx="0">
                  <c:v>5 класс</c:v>
                </c:pt>
                <c:pt idx="1">
                  <c:v>6 класс</c:v>
                </c:pt>
                <c:pt idx="2">
                  <c:v>7 класс</c:v>
                </c:pt>
                <c:pt idx="3">
                  <c:v>8 класс</c:v>
                </c:pt>
                <c:pt idx="4">
                  <c:v>9 класс</c:v>
                </c:pt>
                <c:pt idx="5">
                  <c:v>10 класс</c:v>
                </c:pt>
                <c:pt idx="6">
                  <c:v>11 класс</c:v>
                </c:pt>
              </c:strCache>
            </c:strRef>
          </c:cat>
          <c:val>
            <c:numRef>
              <c:f>Лист1!$C$2:$C$8</c:f>
              <c:numCache>
                <c:formatCode>General</c:formatCode>
                <c:ptCount val="7"/>
                <c:pt idx="0">
                  <c:v>15</c:v>
                </c:pt>
                <c:pt idx="1">
                  <c:v>13</c:v>
                </c:pt>
                <c:pt idx="2">
                  <c:v>14</c:v>
                </c:pt>
                <c:pt idx="3">
                  <c:v>16</c:v>
                </c:pt>
                <c:pt idx="4">
                  <c:v>10</c:v>
                </c:pt>
                <c:pt idx="5">
                  <c:v>12</c:v>
                </c:pt>
                <c:pt idx="6">
                  <c:v>8</c:v>
                </c:pt>
              </c:numCache>
            </c:numRef>
          </c:val>
          <c:extLst xmlns:c16r2="http://schemas.microsoft.com/office/drawing/2015/06/chart">
            <c:ext xmlns:c16="http://schemas.microsoft.com/office/drawing/2014/chart" uri="{C3380CC4-5D6E-409C-BE32-E72D297353CC}">
              <c16:uniqueId val="{00000001-3FFA-4734-BA60-A1219759FE85}"/>
            </c:ext>
          </c:extLst>
        </c:ser>
        <c:ser>
          <c:idx val="2"/>
          <c:order val="2"/>
          <c:tx>
            <c:strRef>
              <c:f>Лист1!$D$1</c:f>
              <c:strCache>
                <c:ptCount val="1"/>
                <c:pt idx="0">
                  <c:v>Столбец1</c:v>
                </c:pt>
              </c:strCache>
            </c:strRef>
          </c:tx>
          <c:spPr>
            <a:solidFill>
              <a:schemeClr val="accent6">
                <a:alpha val="85000"/>
              </a:schemeClr>
            </a:solidFill>
            <a:ln w="9525" cap="flat" cmpd="sng" algn="ctr">
              <a:solidFill>
                <a:schemeClr val="lt1">
                  <a:alpha val="50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ru-RU"/>
              </a:p>
            </c:txPr>
            <c:dLblPos val="inEnd"/>
            <c:showVal val="1"/>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Лист1!$A$2:$A$8</c:f>
              <c:strCache>
                <c:ptCount val="7"/>
                <c:pt idx="0">
                  <c:v>5 класс</c:v>
                </c:pt>
                <c:pt idx="1">
                  <c:v>6 класс</c:v>
                </c:pt>
                <c:pt idx="2">
                  <c:v>7 класс</c:v>
                </c:pt>
                <c:pt idx="3">
                  <c:v>8 класс</c:v>
                </c:pt>
                <c:pt idx="4">
                  <c:v>9 класс</c:v>
                </c:pt>
                <c:pt idx="5">
                  <c:v>10 класс</c:v>
                </c:pt>
                <c:pt idx="6">
                  <c:v>11 класс</c:v>
                </c:pt>
              </c:strCache>
            </c:strRef>
          </c:cat>
          <c:val>
            <c:numRef>
              <c:f>Лист1!$D$2:$D$8</c:f>
              <c:numCache>
                <c:formatCode>General</c:formatCode>
                <c:ptCount val="7"/>
              </c:numCache>
            </c:numRef>
          </c:val>
          <c:extLst xmlns:c16r2="http://schemas.microsoft.com/office/drawing/2015/06/chart">
            <c:ext xmlns:c16="http://schemas.microsoft.com/office/drawing/2014/chart" uri="{C3380CC4-5D6E-409C-BE32-E72D297353CC}">
              <c16:uniqueId val="{00000002-3FFA-4734-BA60-A1219759FE85}"/>
            </c:ext>
          </c:extLst>
        </c:ser>
        <c:dLbls>
          <c:showVal val="1"/>
        </c:dLbls>
        <c:gapWidth val="65"/>
        <c:axId val="85612416"/>
        <c:axId val="85613952"/>
      </c:barChart>
      <c:catAx>
        <c:axId val="85612416"/>
        <c:scaling>
          <c:orientation val="minMax"/>
        </c:scaling>
        <c:axPos val="b"/>
        <c:numFmt formatCode="General" sourceLinked="1"/>
        <c:maj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ru-RU"/>
          </a:p>
        </c:txPr>
        <c:crossAx val="85613952"/>
        <c:crosses val="autoZero"/>
        <c:auto val="1"/>
        <c:lblAlgn val="ctr"/>
        <c:lblOffset val="100"/>
      </c:catAx>
      <c:valAx>
        <c:axId val="8561395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tickLblPos val="nextTo"/>
        <c:crossAx val="85612416"/>
        <c:crosses val="autoZero"/>
        <c:crossBetween val="between"/>
      </c:valAx>
      <c:spPr>
        <a:noFill/>
        <a:ln>
          <a:noFill/>
        </a:ln>
        <a:effectLst/>
      </c:spPr>
    </c:plotArea>
    <c:legend>
      <c:legendPos val="b"/>
      <c:legendEntry>
        <c:idx val="2"/>
        <c:delete val="1"/>
      </c:legendEntry>
      <c:layout/>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ru-RU"/>
        </a:p>
      </c:txPr>
    </c:legend>
    <c:plotVisOnly val="1"/>
    <c:dispBlanksAs val="gap"/>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ru-RU"/>
    </a:p>
  </c:txPr>
  <c:externalData r:id="rId1"/>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9144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3794760" y="1267730"/>
            <a:ext cx="155448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3886200" y="1267731"/>
            <a:ext cx="1371600" cy="548640"/>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71281" y="2091263"/>
            <a:ext cx="6801440" cy="2590800"/>
          </a:xfrm>
        </p:spPr>
        <p:txBody>
          <a:bodyPr tIns="45720" bIns="4572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Subtitle 2"/>
          <p:cNvSpPr>
            <a:spLocks noGrp="1"/>
          </p:cNvSpPr>
          <p:nvPr>
            <p:ph type="subTitle" idx="1"/>
          </p:nvPr>
        </p:nvSpPr>
        <p:spPr>
          <a:xfrm>
            <a:off x="1171575" y="4682062"/>
            <a:ext cx="6803136" cy="502920"/>
          </a:xfrm>
        </p:spPr>
        <p:txBody>
          <a:bodyPr>
            <a:normAutofit/>
          </a:bodyPr>
          <a:lstStyle>
            <a:lvl1pPr marL="0" indent="0" algn="ctr">
              <a:spcBef>
                <a:spcPts val="0"/>
              </a:spcBef>
              <a:buNone/>
              <a:defRPr sz="1400" spc="80" baseline="0">
                <a:solidFill>
                  <a:schemeClr val="tx1"/>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ru-RU" smtClean="0"/>
              <a:t>Образец подзаголовка</a:t>
            </a:r>
            <a:endParaRPr lang="en-US" dirty="0"/>
          </a:p>
        </p:txBody>
      </p:sp>
      <p:sp>
        <p:nvSpPr>
          <p:cNvPr id="20" name="Date Placeholder 19"/>
          <p:cNvSpPr>
            <a:spLocks noGrp="1"/>
          </p:cNvSpPr>
          <p:nvPr>
            <p:ph type="dt" sz="half" idx="10"/>
          </p:nvPr>
        </p:nvSpPr>
        <p:spPr>
          <a:xfrm>
            <a:off x="3931920" y="1327188"/>
            <a:ext cx="1280160" cy="457200"/>
          </a:xfrm>
        </p:spPr>
        <p:txBody>
          <a:bodyPr/>
          <a:lstStyle>
            <a:lvl1pPr algn="ctr">
              <a:defRPr sz="1100" spc="0" baseline="0">
                <a:solidFill>
                  <a:schemeClr val="tx1"/>
                </a:solidFill>
                <a:latin typeface="+mn-lt"/>
              </a:defRPr>
            </a:lvl1pPr>
          </a:lstStyle>
          <a:p>
            <a:fld id="{ADBE760E-9D1B-45A7-B45B-824E865032C1}" type="datetimeFigureOut">
              <a:rPr lang="ru-RU" smtClean="0"/>
              <a:pPr/>
              <a:t>18.11.2022</a:t>
            </a:fld>
            <a:endParaRPr lang="ru-RU"/>
          </a:p>
        </p:txBody>
      </p:sp>
      <p:sp>
        <p:nvSpPr>
          <p:cNvPr id="21" name="Footer Placeholder 20"/>
          <p:cNvSpPr>
            <a:spLocks noGrp="1"/>
          </p:cNvSpPr>
          <p:nvPr>
            <p:ph type="ftr" sz="quarter" idx="11"/>
          </p:nvPr>
        </p:nvSpPr>
        <p:spPr>
          <a:xfrm>
            <a:off x="1104936" y="5211060"/>
            <a:ext cx="4429125" cy="228600"/>
          </a:xfrm>
        </p:spPr>
        <p:txBody>
          <a:bodyPr/>
          <a:lstStyle>
            <a:lvl1pPr algn="l">
              <a:defRPr sz="900">
                <a:solidFill>
                  <a:schemeClr val="tx1">
                    <a:lumMod val="75000"/>
                    <a:lumOff val="25000"/>
                  </a:schemeClr>
                </a:solidFill>
              </a:defRPr>
            </a:lvl1pPr>
          </a:lstStyle>
          <a:p>
            <a:endParaRPr lang="ru-RU"/>
          </a:p>
        </p:txBody>
      </p:sp>
      <p:sp>
        <p:nvSpPr>
          <p:cNvPr id="22" name="Slide Number Placeholder 21"/>
          <p:cNvSpPr>
            <a:spLocks noGrp="1"/>
          </p:cNvSpPr>
          <p:nvPr>
            <p:ph type="sldNum" sz="quarter" idx="12"/>
          </p:nvPr>
        </p:nvSpPr>
        <p:spPr>
          <a:xfrm>
            <a:off x="6455190" y="5212080"/>
            <a:ext cx="1583911" cy="228600"/>
          </a:xfrm>
        </p:spPr>
        <p:txBody>
          <a:bodyPr/>
          <a:lstStyle>
            <a:lvl1pPr>
              <a:defRPr>
                <a:solidFill>
                  <a:schemeClr val="tx1">
                    <a:lumMod val="75000"/>
                    <a:lumOff val="25000"/>
                  </a:schemeClr>
                </a:solidFill>
              </a:defRPr>
            </a:lvl1p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5620634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1451853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0"/>
            <a:ext cx="1771650" cy="5257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762000"/>
            <a:ext cx="6057900" cy="5257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274867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221227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9144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3794760" y="1267730"/>
            <a:ext cx="155448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3886200" y="1267731"/>
            <a:ext cx="1371600" cy="548640"/>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172717" y="2094309"/>
            <a:ext cx="6803136" cy="2587752"/>
          </a:xfrm>
        </p:spPr>
        <p:txBody>
          <a:bodyPr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72718" y="4682062"/>
            <a:ext cx="6803136" cy="502920"/>
          </a:xfrm>
        </p:spPr>
        <p:txBody>
          <a:bodyPr anchor="t">
            <a:normAutofit/>
          </a:bodyPr>
          <a:lstStyle>
            <a:lvl1pPr marL="0" indent="0" algn="ctr">
              <a:buNone/>
              <a:defRPr sz="1400">
                <a:solidFill>
                  <a:schemeClr val="tx1"/>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3931920" y="1325880"/>
            <a:ext cx="1280160" cy="457200"/>
          </a:xfrm>
        </p:spPr>
        <p:txBody>
          <a:bodyPr/>
          <a:lstStyle>
            <a:lvl1pPr algn="ctr">
              <a:defRPr lang="en-US" sz="1100" kern="1200" spc="0" baseline="0">
                <a:solidFill>
                  <a:schemeClr val="tx1"/>
                </a:solidFill>
                <a:latin typeface="+mn-lt"/>
                <a:ea typeface="+mn-ea"/>
                <a:cs typeface="+mn-cs"/>
              </a:defRPr>
            </a:lvl1pPr>
          </a:lstStyle>
          <a:p>
            <a:fld id="{ADBE760E-9D1B-45A7-B45B-824E865032C1}" type="datetimeFigureOut">
              <a:rPr lang="ru-RU" smtClean="0"/>
              <a:pPr/>
              <a:t>18.11.2022</a:t>
            </a:fld>
            <a:endParaRPr lang="ru-RU"/>
          </a:p>
        </p:txBody>
      </p:sp>
      <p:sp>
        <p:nvSpPr>
          <p:cNvPr id="5" name="Footer Placeholder 4"/>
          <p:cNvSpPr>
            <a:spLocks noGrp="1"/>
          </p:cNvSpPr>
          <p:nvPr>
            <p:ph type="ftr" sz="quarter" idx="11"/>
          </p:nvPr>
        </p:nvSpPr>
        <p:spPr>
          <a:xfrm>
            <a:off x="1104679" y="5211060"/>
            <a:ext cx="4430268" cy="228600"/>
          </a:xfrm>
        </p:spPr>
        <p:txBody>
          <a:bodyPr/>
          <a:lstStyle>
            <a:lvl1pPr algn="l">
              <a:defRPr/>
            </a:lvl1pPr>
          </a:lstStyle>
          <a:p>
            <a:endParaRPr lang="ru-RU"/>
          </a:p>
        </p:txBody>
      </p:sp>
      <p:sp>
        <p:nvSpPr>
          <p:cNvPr id="6" name="Slide Number Placeholder 5"/>
          <p:cNvSpPr>
            <a:spLocks noGrp="1"/>
          </p:cNvSpPr>
          <p:nvPr>
            <p:ph type="sldNum" sz="quarter" idx="12"/>
          </p:nvPr>
        </p:nvSpPr>
        <p:spPr>
          <a:xfrm>
            <a:off x="6453378" y="5211060"/>
            <a:ext cx="1584198" cy="228600"/>
          </a:xfrm>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3508609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73152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5488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1379369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731520" y="2074334"/>
            <a:ext cx="36576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31520" y="2755898"/>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2074334"/>
            <a:ext cx="36576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756581"/>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3199247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728334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3783722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6" name="Rectangle 15"/>
          <p:cNvSpPr/>
          <p:nvPr/>
        </p:nvSpPr>
        <p:spPr>
          <a:xfrm>
            <a:off x="184147" y="173736"/>
            <a:ext cx="6398514" cy="6510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6765290" y="173736"/>
            <a:ext cx="219456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7392"/>
            <a:ext cx="1823085"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rgbClr val="FFFFFF"/>
                </a:solidFill>
                <a:effectLst/>
                <a:latin typeface="+mj-lt"/>
                <a:ea typeface="+mn-ea"/>
                <a:cs typeface="+mn-cs"/>
              </a:defRPr>
            </a:lvl1pPr>
          </a:lstStyle>
          <a:p>
            <a:r>
              <a:rPr lang="ru-RU" smtClean="0"/>
              <a:t>Образец заголовка</a:t>
            </a:r>
            <a:endParaRPr lang="en-US" dirty="0"/>
          </a:p>
        </p:txBody>
      </p:sp>
      <p:sp>
        <p:nvSpPr>
          <p:cNvPr id="3" name="Content Placeholder 2"/>
          <p:cNvSpPr>
            <a:spLocks noGrp="1"/>
          </p:cNvSpPr>
          <p:nvPr>
            <p:ph idx="1"/>
          </p:nvPr>
        </p:nvSpPr>
        <p:spPr>
          <a:xfrm>
            <a:off x="668976" y="907143"/>
            <a:ext cx="5428856"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972300" y="2286000"/>
            <a:ext cx="1823085" cy="3505200"/>
          </a:xfrm>
        </p:spPr>
        <p:txBody>
          <a:bodyPr>
            <a:normAutofit/>
          </a:bodyPr>
          <a:lstStyle>
            <a:lvl1pPr marL="0" indent="0">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ADBE760E-9D1B-45A7-B45B-824E865032C1}" type="datetimeFigureOut">
              <a:rPr lang="ru-RU" smtClean="0"/>
              <a:pPr/>
              <a:t>18.11.2022</a:t>
            </a:fld>
            <a:endParaRPr lang="ru-RU"/>
          </a:p>
        </p:txBody>
      </p:sp>
      <p:sp>
        <p:nvSpPr>
          <p:cNvPr id="9" name="Footer Placeholder 8"/>
          <p:cNvSpPr>
            <a:spLocks noGrp="1"/>
          </p:cNvSpPr>
          <p:nvPr>
            <p:ph type="ftr" sz="quarter" idx="11"/>
          </p:nvPr>
        </p:nvSpPr>
        <p:spPr/>
        <p:txBody>
          <a:bodyPr/>
          <a:lstStyle>
            <a:lvl1pPr algn="r">
              <a:defRPr/>
            </a:lvl1pPr>
          </a:lstStyle>
          <a:p>
            <a:endParaRPr lang="ru-RU"/>
          </a:p>
        </p:txBody>
      </p:sp>
      <p:sp>
        <p:nvSpPr>
          <p:cNvPr id="11" name="Slide Number Placeholder 10"/>
          <p:cNvSpPr>
            <a:spLocks noGrp="1"/>
          </p:cNvSpPr>
          <p:nvPr>
            <p:ph type="sldNum" sz="quarter" idx="12"/>
          </p:nvPr>
        </p:nvSpPr>
        <p:spPr>
          <a:xfrm>
            <a:off x="7795258" y="6310086"/>
            <a:ext cx="1097280" cy="274320"/>
          </a:xfrm>
        </p:spPr>
        <p:txBody>
          <a:bodyPr/>
          <a:lstStyle>
            <a:lvl1pPr>
              <a:defRPr>
                <a:solidFill>
                  <a:srgbClr val="FFFFFF"/>
                </a:solidFill>
              </a:defRPr>
            </a:lvl1pPr>
          </a:lstStyle>
          <a:p>
            <a:fld id="{4BA095BB-4EF5-4833-A0EC-C48676938AF6}" type="slidenum">
              <a:rPr lang="ru-RU" smtClean="0"/>
              <a:pPr/>
              <a:t>‹#›</a:t>
            </a:fld>
            <a:endParaRPr lang="ru-RU"/>
          </a:p>
        </p:txBody>
      </p:sp>
      <p:sp>
        <p:nvSpPr>
          <p:cNvPr id="12" name="Rectangle 11"/>
          <p:cNvSpPr/>
          <p:nvPr/>
        </p:nvSpPr>
        <p:spPr>
          <a:xfrm>
            <a:off x="6868160" y="274320"/>
            <a:ext cx="198882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903099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6765290" y="173736"/>
            <a:ext cx="219456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3504"/>
            <a:ext cx="1824228" cy="1645920"/>
          </a:xfrm>
        </p:spPr>
        <p:txBody>
          <a:bodyPr anchor="b">
            <a:noAutofit/>
          </a:bodyPr>
          <a:lstStyle>
            <a:lvl1pPr algn="l">
              <a:defRPr sz="2400" b="0">
                <a:solidFill>
                  <a:srgbClr val="FFFFFF"/>
                </a:solidFill>
                <a:latin typeface="+mj-lt"/>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71449" y="173736"/>
            <a:ext cx="6398514" cy="6510528"/>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972300" y="2286000"/>
            <a:ext cx="1824228" cy="3502152"/>
          </a:xfrm>
        </p:spPr>
        <p:txBody>
          <a:bodyPr>
            <a:normAutofit/>
          </a:bodyPr>
          <a:lstStyle>
            <a:lvl1pPr marL="0" indent="0" algn="l">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DBE760E-9D1B-45A7-B45B-824E865032C1}" type="datetimeFigureOut">
              <a:rPr lang="ru-RU" smtClean="0"/>
              <a:pPr/>
              <a:t>18.11.2022</a:t>
            </a:fld>
            <a:endParaRPr lang="ru-RU"/>
          </a:p>
        </p:txBody>
      </p:sp>
      <p:sp>
        <p:nvSpPr>
          <p:cNvPr id="6" name="Footer Placeholder 5"/>
          <p:cNvSpPr>
            <a:spLocks noGrp="1"/>
          </p:cNvSpPr>
          <p:nvPr>
            <p:ph type="ftr" sz="quarter" idx="11"/>
          </p:nvPr>
        </p:nvSpPr>
        <p:spPr/>
        <p:txBody>
          <a:bodyPr/>
          <a:lstStyle>
            <a:lvl1pPr marL="0" algn="r" defTabSz="914400" rtl="0" eaLnBrk="1" latinLnBrk="0" hangingPunct="1">
              <a:defRPr lang="en-US" sz="9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ru-RU"/>
          </a:p>
        </p:txBody>
      </p:sp>
      <p:sp>
        <p:nvSpPr>
          <p:cNvPr id="7" name="Slide Number Placeholder 6"/>
          <p:cNvSpPr>
            <a:spLocks noGrp="1"/>
          </p:cNvSpPr>
          <p:nvPr>
            <p:ph type="sldNum" sz="quarter" idx="12"/>
          </p:nvPr>
        </p:nvSpPr>
        <p:spPr>
          <a:xfrm>
            <a:off x="7797546" y="6309360"/>
            <a:ext cx="1097280" cy="274320"/>
          </a:xfrm>
        </p:spPr>
        <p:txBody>
          <a:bodyPr/>
          <a:lstStyle>
            <a:lvl1pPr>
              <a:defRPr>
                <a:solidFill>
                  <a:srgbClr val="FFFFFF"/>
                </a:solidFill>
              </a:defRPr>
            </a:lvl1pPr>
          </a:lstStyle>
          <a:p>
            <a:fld id="{4BA095BB-4EF5-4833-A0EC-C48676938AF6}" type="slidenum">
              <a:rPr lang="ru-RU" smtClean="0"/>
              <a:pPr/>
              <a:t>‹#›</a:t>
            </a:fld>
            <a:endParaRPr lang="ru-RU"/>
          </a:p>
        </p:txBody>
      </p:sp>
      <p:sp>
        <p:nvSpPr>
          <p:cNvPr id="11" name="Rectangle 10"/>
          <p:cNvSpPr/>
          <p:nvPr/>
        </p:nvSpPr>
        <p:spPr>
          <a:xfrm>
            <a:off x="6868160" y="274320"/>
            <a:ext cx="198882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988877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76022" y="173736"/>
            <a:ext cx="8791956" cy="6510528"/>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731520" y="642594"/>
            <a:ext cx="7680960" cy="1371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31520" y="2103120"/>
            <a:ext cx="7680960" cy="39319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34768" y="6309360"/>
            <a:ext cx="2057400" cy="274320"/>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fld id="{ADBE760E-9D1B-45A7-B45B-824E865032C1}" type="datetimeFigureOut">
              <a:rPr lang="ru-RU" smtClean="0"/>
              <a:pPr/>
              <a:t>18.11.2022</a:t>
            </a:fld>
            <a:endParaRPr lang="ru-RU"/>
          </a:p>
        </p:txBody>
      </p:sp>
      <p:sp>
        <p:nvSpPr>
          <p:cNvPr id="5" name="Footer Placeholder 4"/>
          <p:cNvSpPr>
            <a:spLocks noGrp="1"/>
          </p:cNvSpPr>
          <p:nvPr>
            <p:ph type="ftr" sz="quarter" idx="3"/>
          </p:nvPr>
        </p:nvSpPr>
        <p:spPr>
          <a:xfrm>
            <a:off x="2596896" y="6309360"/>
            <a:ext cx="3950208" cy="274320"/>
          </a:xfrm>
          <a:prstGeom prst="rect">
            <a:avLst/>
          </a:prstGeom>
        </p:spPr>
        <p:txBody>
          <a:bodyPr vert="horz" lIns="91440" tIns="45720" rIns="91440" bIns="45720" rtlCol="0" anchor="b"/>
          <a:lstStyle>
            <a:lvl1pPr algn="ctr">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7823382" y="6309360"/>
            <a:ext cx="1097280" cy="274320"/>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4BA095BB-4EF5-4833-A0EC-C48676938AF6}" type="slidenum">
              <a:rPr lang="ru-RU" smtClean="0"/>
              <a:pPr/>
              <a:t>‹#›</a:t>
            </a:fld>
            <a:endParaRPr lang="ru-RU"/>
          </a:p>
        </p:txBody>
      </p:sp>
    </p:spTree>
    <p:extLst>
      <p:ext uri="{BB962C8B-B14F-4D97-AF65-F5344CB8AC3E}">
        <p14:creationId xmlns="" xmlns:p14="http://schemas.microsoft.com/office/powerpoint/2010/main" val="127424731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lang="en-US" sz="40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0781" y="-1"/>
            <a:ext cx="9164781" cy="6858001"/>
          </a:xfrm>
          <a:prstGeom prst="rect">
            <a:avLst/>
          </a:prstGeom>
        </p:spPr>
      </p:pic>
      <p:sp>
        <p:nvSpPr>
          <p:cNvPr id="5" name="TextBox 4"/>
          <p:cNvSpPr txBox="1"/>
          <p:nvPr/>
        </p:nvSpPr>
        <p:spPr>
          <a:xfrm>
            <a:off x="-159326" y="-1"/>
            <a:ext cx="6186053" cy="1446550"/>
          </a:xfrm>
          <a:prstGeom prst="rect">
            <a:avLst/>
          </a:prstGeom>
          <a:noFill/>
        </p:spPr>
        <p:txBody>
          <a:bodyPr wrap="square" rtlCol="0">
            <a:spAutoFit/>
          </a:bodyPr>
          <a:lstStyle/>
          <a:p>
            <a:pPr algn="ctr"/>
            <a:r>
              <a:rPr lang="ru-RU" sz="4400" dirty="0" smtClean="0">
                <a:solidFill>
                  <a:schemeClr val="bg1"/>
                </a:solidFill>
                <a:latin typeface="Courier New" panose="02070309020205020404" pitchFamily="49" charset="0"/>
                <a:cs typeface="Courier New" panose="02070309020205020404" pitchFamily="49" charset="0"/>
              </a:rPr>
              <a:t>Вейпинг: </a:t>
            </a:r>
            <a:br>
              <a:rPr lang="ru-RU" sz="4400" dirty="0" smtClean="0">
                <a:solidFill>
                  <a:schemeClr val="bg1"/>
                </a:solidFill>
                <a:latin typeface="Courier New" panose="02070309020205020404" pitchFamily="49" charset="0"/>
                <a:cs typeface="Courier New" panose="02070309020205020404" pitchFamily="49" charset="0"/>
              </a:rPr>
            </a:br>
            <a:r>
              <a:rPr lang="ru-RU" sz="4400" dirty="0" smtClean="0">
                <a:solidFill>
                  <a:schemeClr val="bg1"/>
                </a:solidFill>
                <a:latin typeface="Courier New" panose="02070309020205020404" pitchFamily="49" charset="0"/>
                <a:cs typeface="Courier New" panose="02070309020205020404" pitchFamily="49" charset="0"/>
              </a:rPr>
              <a:t>«Парю где хочу…?»</a:t>
            </a:r>
            <a:endParaRPr lang="ru-RU" sz="4400" dirty="0">
              <a:solidFill>
                <a:schemeClr val="bg1"/>
              </a:solidFill>
              <a:latin typeface="Courier New" panose="02070309020205020404" pitchFamily="49" charset="0"/>
              <a:cs typeface="Courier New" panose="02070309020205020404" pitchFamily="49" charset="0"/>
            </a:endParaRPr>
          </a:p>
        </p:txBody>
      </p:sp>
      <p:sp>
        <p:nvSpPr>
          <p:cNvPr id="6" name="TextBox 5"/>
          <p:cNvSpPr txBox="1"/>
          <p:nvPr/>
        </p:nvSpPr>
        <p:spPr>
          <a:xfrm>
            <a:off x="1586347" y="5246909"/>
            <a:ext cx="7557653" cy="1569660"/>
          </a:xfrm>
          <a:prstGeom prst="rect">
            <a:avLst/>
          </a:prstGeom>
          <a:noFill/>
        </p:spPr>
        <p:txBody>
          <a:bodyPr wrap="square" rtlCol="0">
            <a:spAutoFit/>
          </a:bodyPr>
          <a:lstStyle/>
          <a:p>
            <a:pPr algn="r"/>
            <a:r>
              <a:rPr lang="ru-RU" sz="2400" b="1" dirty="0" smtClean="0">
                <a:solidFill>
                  <a:srgbClr val="C00000"/>
                </a:solidFill>
                <a:latin typeface="Century Gothic" panose="020B0502020202020204" pitchFamily="34" charset="0"/>
                <a:cs typeface="Courier New" panose="02070309020205020404" pitchFamily="49" charset="0"/>
              </a:rPr>
              <a:t>Авторы: Уланова Кристина Евгеньевна</a:t>
            </a:r>
          </a:p>
          <a:p>
            <a:pPr algn="r"/>
            <a:r>
              <a:rPr lang="ru-RU" sz="2400" b="1" dirty="0">
                <a:solidFill>
                  <a:srgbClr val="C00000"/>
                </a:solidFill>
                <a:latin typeface="Century Gothic" panose="020B0502020202020204" pitchFamily="34" charset="0"/>
                <a:cs typeface="Courier New" panose="02070309020205020404" pitchFamily="49" charset="0"/>
              </a:rPr>
              <a:t> </a:t>
            </a:r>
            <a:r>
              <a:rPr lang="ru-RU" sz="2400" b="1" dirty="0" smtClean="0">
                <a:solidFill>
                  <a:srgbClr val="C00000"/>
                </a:solidFill>
                <a:latin typeface="Century Gothic" panose="020B0502020202020204" pitchFamily="34" charset="0"/>
                <a:cs typeface="Courier New" panose="02070309020205020404" pitchFamily="49" charset="0"/>
              </a:rPr>
              <a:t>               Колпаков Данияр Андреевич</a:t>
            </a:r>
          </a:p>
          <a:p>
            <a:pPr algn="r"/>
            <a:r>
              <a:rPr lang="ru-RU" sz="2400" b="1" dirty="0">
                <a:solidFill>
                  <a:srgbClr val="C00000"/>
                </a:solidFill>
                <a:latin typeface="Century Gothic" panose="020B0502020202020204" pitchFamily="34" charset="0"/>
                <a:cs typeface="Courier New" panose="02070309020205020404" pitchFamily="49" charset="0"/>
              </a:rPr>
              <a:t>у</a:t>
            </a:r>
            <a:r>
              <a:rPr lang="ru-RU" sz="2400" b="1" dirty="0" smtClean="0">
                <a:solidFill>
                  <a:srgbClr val="C00000"/>
                </a:solidFill>
                <a:latin typeface="Century Gothic" panose="020B0502020202020204" pitchFamily="34" charset="0"/>
                <a:cs typeface="Courier New" panose="02070309020205020404" pitchFamily="49" charset="0"/>
              </a:rPr>
              <a:t>чащиеся 11 класса МКОУ Кондинская СОШ</a:t>
            </a:r>
          </a:p>
          <a:p>
            <a:pPr algn="r"/>
            <a:r>
              <a:rPr lang="ru-RU" sz="2400" b="1" dirty="0" smtClean="0">
                <a:solidFill>
                  <a:srgbClr val="C00000"/>
                </a:solidFill>
                <a:latin typeface="Century Gothic" panose="020B0502020202020204" pitchFamily="34" charset="0"/>
                <a:cs typeface="Courier New" panose="02070309020205020404" pitchFamily="49" charset="0"/>
              </a:rPr>
              <a:t>Руководитель: </a:t>
            </a:r>
            <a:r>
              <a:rPr lang="ru-RU" sz="2400" b="1" dirty="0" err="1" smtClean="0">
                <a:solidFill>
                  <a:srgbClr val="C00000"/>
                </a:solidFill>
                <a:latin typeface="Century Gothic" panose="020B0502020202020204" pitchFamily="34" charset="0"/>
                <a:cs typeface="Courier New" panose="02070309020205020404" pitchFamily="49" charset="0"/>
              </a:rPr>
              <a:t>Воложанина</a:t>
            </a:r>
            <a:r>
              <a:rPr lang="ru-RU" sz="2400" b="1" dirty="0" smtClean="0">
                <a:solidFill>
                  <a:srgbClr val="C00000"/>
                </a:solidFill>
                <a:latin typeface="Century Gothic" panose="020B0502020202020204" pitchFamily="34" charset="0"/>
                <a:cs typeface="Courier New" panose="02070309020205020404" pitchFamily="49" charset="0"/>
              </a:rPr>
              <a:t> Ольга Петровна</a:t>
            </a:r>
            <a:endParaRPr lang="ru-RU" sz="2400" b="1" dirty="0">
              <a:solidFill>
                <a:srgbClr val="C00000"/>
              </a:solidFill>
              <a:latin typeface="Century Gothic" panose="020B0502020202020204" pitchFamily="34" charset="0"/>
              <a:cs typeface="Courier New" panose="02070309020205020404" pitchFamily="49" charset="0"/>
            </a:endParaRPr>
          </a:p>
        </p:txBody>
      </p:sp>
    </p:spTree>
    <p:extLst>
      <p:ext uri="{BB962C8B-B14F-4D97-AF65-F5344CB8AC3E}">
        <p14:creationId xmlns="" xmlns:p14="http://schemas.microsoft.com/office/powerpoint/2010/main" val="3107652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3" name="Объект 2"/>
          <p:cNvSpPr>
            <a:spLocks noGrp="1"/>
          </p:cNvSpPr>
          <p:nvPr>
            <p:ph idx="1"/>
          </p:nvPr>
        </p:nvSpPr>
        <p:spPr>
          <a:xfrm>
            <a:off x="1744901" y="4117278"/>
            <a:ext cx="6798736" cy="3444997"/>
          </a:xfrm>
        </p:spPr>
        <p:txBody>
          <a:bodyPr>
            <a:normAutofit/>
          </a:bodyPr>
          <a:lstStyle/>
          <a:p>
            <a:pPr marL="0" indent="0">
              <a:buNone/>
            </a:pPr>
            <a:r>
              <a:rPr lang="ru-RU" sz="2400" dirty="0"/>
              <a:t>Используется как пищевая добавка. Может вызвать заложенность носа, кожную сыпь и прочие аллергические реакции.</a:t>
            </a:r>
          </a:p>
          <a:p>
            <a:endParaRPr lang="ru-RU" sz="2400"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30014" y="331335"/>
            <a:ext cx="4500230" cy="3365718"/>
          </a:xfrm>
          <a:prstGeom prst="rect">
            <a:avLst/>
          </a:prstGeom>
        </p:spPr>
      </p:pic>
    </p:spTree>
    <p:extLst>
      <p:ext uri="{BB962C8B-B14F-4D97-AF65-F5344CB8AC3E}">
        <p14:creationId xmlns="" xmlns:p14="http://schemas.microsoft.com/office/powerpoint/2010/main" val="5574185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397" y="0"/>
            <a:ext cx="6798734" cy="1303867"/>
          </a:xfrm>
        </p:spPr>
        <p:txBody>
          <a:bodyPr/>
          <a:lstStyle/>
          <a:p>
            <a:r>
              <a:rPr lang="ru-RU" dirty="0" smtClean="0"/>
              <a:t> </a:t>
            </a:r>
            <a:r>
              <a:rPr lang="ru-RU" dirty="0" err="1" smtClean="0"/>
              <a:t>Ароматизаторы</a:t>
            </a:r>
            <a:endParaRPr lang="ru-RU" dirty="0"/>
          </a:p>
        </p:txBody>
      </p:sp>
      <p:sp>
        <p:nvSpPr>
          <p:cNvPr id="3" name="Объект 2"/>
          <p:cNvSpPr>
            <a:spLocks noGrp="1"/>
          </p:cNvSpPr>
          <p:nvPr>
            <p:ph idx="1"/>
          </p:nvPr>
        </p:nvSpPr>
        <p:spPr>
          <a:xfrm>
            <a:off x="747374" y="4983953"/>
            <a:ext cx="6798736" cy="3444997"/>
          </a:xfrm>
        </p:spPr>
        <p:txBody>
          <a:bodyPr/>
          <a:lstStyle/>
          <a:p>
            <a:pPr marL="0" indent="0">
              <a:buNone/>
            </a:pPr>
            <a:r>
              <a:rPr lang="ru-RU" sz="2400" dirty="0"/>
              <a:t>Вызывают ускорение всасывания никотина в кровь и тем самым увеличивают его поражающее действие.</a:t>
            </a:r>
          </a:p>
          <a:p>
            <a:endParaRPr lang="ru-RU" dirty="0"/>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546764" y="1105177"/>
            <a:ext cx="5098472" cy="3670900"/>
          </a:xfrm>
          <a:prstGeom prst="rect">
            <a:avLst/>
          </a:prstGeom>
        </p:spPr>
      </p:pic>
    </p:spTree>
    <p:extLst>
      <p:ext uri="{BB962C8B-B14F-4D97-AF65-F5344CB8AC3E}">
        <p14:creationId xmlns="" xmlns:p14="http://schemas.microsoft.com/office/powerpoint/2010/main" val="5556856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94725" y="4236931"/>
            <a:ext cx="9310254" cy="3444997"/>
          </a:xfrm>
        </p:spPr>
        <p:txBody>
          <a:bodyPr>
            <a:normAutofit/>
          </a:bodyPr>
          <a:lstStyle/>
          <a:p>
            <a:pPr marL="0" indent="0">
              <a:buNone/>
            </a:pPr>
            <a:r>
              <a:rPr lang="ru-RU" sz="2400" dirty="0"/>
              <a:t>Угнетает нервную систему, ухудшает зрение, вызывает поражение органов пищеварения. Вызывает выработку адреналина, что увеличивает нагрузку на сердце. Провоцирует выработку </a:t>
            </a:r>
            <a:r>
              <a:rPr lang="ru-RU" sz="2400" dirty="0" err="1"/>
              <a:t>дефомина</a:t>
            </a:r>
            <a:r>
              <a:rPr lang="ru-RU" sz="2400" dirty="0"/>
              <a:t> – гормона удовольствия, из-за чего считается наркотическим веществом.</a:t>
            </a:r>
          </a:p>
          <a:p>
            <a:endParaRPr lang="ru-RU" sz="2400"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94725" y="327698"/>
            <a:ext cx="6623378" cy="3909233"/>
          </a:xfrm>
          <a:prstGeom prst="rect">
            <a:avLst/>
          </a:prstGeom>
        </p:spPr>
      </p:pic>
    </p:spTree>
    <p:extLst>
      <p:ext uri="{BB962C8B-B14F-4D97-AF65-F5344CB8AC3E}">
        <p14:creationId xmlns="" xmlns:p14="http://schemas.microsoft.com/office/powerpoint/2010/main" val="16760820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2719" y="167192"/>
            <a:ext cx="9088582" cy="1303867"/>
          </a:xfrm>
        </p:spPr>
        <p:txBody>
          <a:bodyPr/>
          <a:lstStyle/>
          <a:p>
            <a:r>
              <a:rPr lang="ru-RU" dirty="0" smtClean="0"/>
              <a:t>Сравнение ежемесячных затрат</a:t>
            </a:r>
            <a:endParaRPr lang="ru-RU" dirty="0"/>
          </a:p>
        </p:txBody>
      </p:sp>
      <p:graphicFrame>
        <p:nvGraphicFramePr>
          <p:cNvPr id="5" name="Объект 4"/>
          <p:cNvGraphicFramePr>
            <a:graphicFrameLocks noGrp="1"/>
          </p:cNvGraphicFramePr>
          <p:nvPr>
            <p:ph idx="1"/>
            <p:extLst>
              <p:ext uri="{D42A27DB-BD31-4B8C-83A1-F6EECF244321}">
                <p14:modId xmlns="" xmlns:p14="http://schemas.microsoft.com/office/powerpoint/2010/main" val="4056112876"/>
              </p:ext>
            </p:extLst>
          </p:nvPr>
        </p:nvGraphicFramePr>
        <p:xfrm>
          <a:off x="829974" y="1257734"/>
          <a:ext cx="7468898" cy="3549794"/>
        </p:xfrm>
        <a:graphic>
          <a:graphicData uri="http://schemas.openxmlformats.org/drawingml/2006/table">
            <a:tbl>
              <a:tblPr firstRow="1" bandRow="1">
                <a:tableStyleId>{C083E6E3-FA7D-4D7B-A595-EF9225AFEA82}</a:tableStyleId>
              </a:tblPr>
              <a:tblGrid>
                <a:gridCol w="3734449">
                  <a:extLst>
                    <a:ext uri="{9D8B030D-6E8A-4147-A177-3AD203B41FA5}">
                      <a16:colId xmlns="" xmlns:a16="http://schemas.microsoft.com/office/drawing/2014/main" val="2995945957"/>
                    </a:ext>
                  </a:extLst>
                </a:gridCol>
                <a:gridCol w="3734449">
                  <a:extLst>
                    <a:ext uri="{9D8B030D-6E8A-4147-A177-3AD203B41FA5}">
                      <a16:colId xmlns="" xmlns:a16="http://schemas.microsoft.com/office/drawing/2014/main" val="2285889699"/>
                    </a:ext>
                  </a:extLst>
                </a:gridCol>
              </a:tblGrid>
              <a:tr h="717825">
                <a:tc>
                  <a:txBody>
                    <a:bodyPr/>
                    <a:lstStyle/>
                    <a:p>
                      <a:r>
                        <a:rPr lang="ru-RU" sz="2800" dirty="0" smtClean="0"/>
                        <a:t>Вейпинг</a:t>
                      </a:r>
                      <a:endParaRPr lang="ru-RU" sz="2800" dirty="0"/>
                    </a:p>
                  </a:txBody>
                  <a:tcPr/>
                </a:tc>
                <a:tc>
                  <a:txBody>
                    <a:bodyPr/>
                    <a:lstStyle/>
                    <a:p>
                      <a:r>
                        <a:rPr lang="ru-RU" sz="2400" dirty="0" smtClean="0"/>
                        <a:t>Курение</a:t>
                      </a:r>
                      <a:endParaRPr lang="ru-RU" sz="2400" dirty="0"/>
                    </a:p>
                  </a:txBody>
                  <a:tcPr/>
                </a:tc>
                <a:extLst>
                  <a:ext uri="{0D108BD9-81ED-4DB2-BD59-A6C34878D82A}">
                    <a16:rowId xmlns="" xmlns:a16="http://schemas.microsoft.com/office/drawing/2014/main" val="3387808223"/>
                  </a:ext>
                </a:extLst>
              </a:tr>
              <a:tr h="2831969">
                <a:tc>
                  <a:txBody>
                    <a:bodyPr/>
                    <a:lstStyle/>
                    <a:p>
                      <a:pPr marL="285750" indent="-285750">
                        <a:buFont typeface="Arial" panose="020B0604020202020204" pitchFamily="34" charset="0"/>
                        <a:buChar char="•"/>
                      </a:pPr>
                      <a:r>
                        <a:rPr lang="ru-RU" sz="2400" dirty="0" smtClean="0"/>
                        <a:t>10 000р (первые 2-3 месяца на покупку собственного</a:t>
                      </a:r>
                      <a:r>
                        <a:rPr lang="ru-RU" sz="2400" baseline="0" dirty="0" smtClean="0"/>
                        <a:t> мода, аксессуаров)</a:t>
                      </a:r>
                    </a:p>
                    <a:p>
                      <a:pPr marL="285750" indent="-285750">
                        <a:buFont typeface="Arial" panose="020B0604020202020204" pitchFamily="34" charset="0"/>
                        <a:buChar char="•"/>
                      </a:pPr>
                      <a:r>
                        <a:rPr lang="ru-RU" sz="2400" dirty="0" smtClean="0"/>
                        <a:t>2 000р (на покупку </a:t>
                      </a:r>
                      <a:r>
                        <a:rPr lang="ru-RU" sz="2400" dirty="0" err="1" smtClean="0"/>
                        <a:t>жижки</a:t>
                      </a:r>
                      <a:r>
                        <a:rPr lang="ru-RU" sz="2400" dirty="0" smtClean="0"/>
                        <a:t>)</a:t>
                      </a:r>
                      <a:endParaRPr lang="ru-RU" sz="2400" dirty="0"/>
                    </a:p>
                  </a:txBody>
                  <a:tcPr/>
                </a:tc>
                <a:tc>
                  <a:txBody>
                    <a:bodyPr/>
                    <a:lstStyle/>
                    <a:p>
                      <a:pPr marL="285750" indent="-285750">
                        <a:buFont typeface="Arial" panose="020B0604020202020204" pitchFamily="34" charset="0"/>
                        <a:buChar char="•"/>
                      </a:pPr>
                      <a:r>
                        <a:rPr lang="ru-RU" sz="2400" dirty="0" smtClean="0"/>
                        <a:t>85р</a:t>
                      </a:r>
                      <a:r>
                        <a:rPr lang="en-US" sz="2400" dirty="0" smtClean="0"/>
                        <a:t> </a:t>
                      </a:r>
                      <a:r>
                        <a:rPr lang="ru-RU" sz="2400" dirty="0" smtClean="0"/>
                        <a:t>(пачка сигарет </a:t>
                      </a:r>
                      <a:r>
                        <a:rPr lang="en-US" sz="2400" dirty="0" smtClean="0"/>
                        <a:t>LD</a:t>
                      </a:r>
                      <a:r>
                        <a:rPr lang="en-US" sz="2400" baseline="0" dirty="0" smtClean="0"/>
                        <a:t> RED)*30=2 550</a:t>
                      </a:r>
                      <a:r>
                        <a:rPr lang="ru-RU" sz="2400" baseline="0" dirty="0" smtClean="0"/>
                        <a:t>р</a:t>
                      </a:r>
                    </a:p>
                    <a:p>
                      <a:pPr marL="285750" indent="-285750">
                        <a:buFont typeface="Arial" panose="020B0604020202020204" pitchFamily="34" charset="0"/>
                        <a:buChar char="•"/>
                      </a:pPr>
                      <a:r>
                        <a:rPr lang="ru-RU" sz="2400" baseline="0" dirty="0" smtClean="0"/>
                        <a:t>+200р (мелкие затраты на зажигалки/спички)</a:t>
                      </a:r>
                    </a:p>
                  </a:txBody>
                  <a:tcPr/>
                </a:tc>
                <a:extLst>
                  <a:ext uri="{0D108BD9-81ED-4DB2-BD59-A6C34878D82A}">
                    <a16:rowId xmlns="" xmlns:a16="http://schemas.microsoft.com/office/drawing/2014/main" val="1359861232"/>
                  </a:ext>
                </a:extLst>
              </a:tr>
            </a:tbl>
          </a:graphicData>
        </a:graphic>
      </p:graphicFrame>
      <p:sp>
        <p:nvSpPr>
          <p:cNvPr id="6" name="TextBox 5"/>
          <p:cNvSpPr txBox="1"/>
          <p:nvPr/>
        </p:nvSpPr>
        <p:spPr>
          <a:xfrm>
            <a:off x="829974" y="5140903"/>
            <a:ext cx="7994072" cy="830997"/>
          </a:xfrm>
          <a:prstGeom prst="rect">
            <a:avLst/>
          </a:prstGeom>
          <a:noFill/>
        </p:spPr>
        <p:txBody>
          <a:bodyPr wrap="square" rtlCol="0">
            <a:spAutoFit/>
          </a:bodyPr>
          <a:lstStyle/>
          <a:p>
            <a:r>
              <a:rPr lang="ru-RU" sz="2400" dirty="0" smtClean="0"/>
              <a:t>* Данные собраны на основе интернет ресурсов и опроса людей, которые увлечены данными направлениями</a:t>
            </a:r>
            <a:endParaRPr lang="ru-RU" sz="2400" dirty="0"/>
          </a:p>
        </p:txBody>
      </p:sp>
    </p:spTree>
    <p:extLst>
      <p:ext uri="{BB962C8B-B14F-4D97-AF65-F5344CB8AC3E}">
        <p14:creationId xmlns="" xmlns:p14="http://schemas.microsoft.com/office/powerpoint/2010/main" val="3066080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6101" y="-124690"/>
            <a:ext cx="7680960" cy="1371600"/>
          </a:xfrm>
        </p:spPr>
        <p:txBody>
          <a:bodyPr/>
          <a:lstStyle/>
          <a:p>
            <a:pPr algn="ctr"/>
            <a:r>
              <a:rPr lang="ru-RU" dirty="0" smtClean="0"/>
              <a:t>Выводы</a:t>
            </a:r>
            <a:endParaRPr lang="ru-RU" dirty="0"/>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079804657"/>
              </p:ext>
            </p:extLst>
          </p:nvPr>
        </p:nvGraphicFramePr>
        <p:xfrm>
          <a:off x="338049" y="1036636"/>
          <a:ext cx="8611986" cy="5803229"/>
        </p:xfrm>
        <a:graphic>
          <a:graphicData uri="http://schemas.openxmlformats.org/drawingml/2006/table">
            <a:tbl>
              <a:tblPr firstRow="1" bandRow="1">
                <a:tableStyleId>{21E4AEA4-8DFA-4A89-87EB-49C32662AFE0}</a:tableStyleId>
              </a:tblPr>
              <a:tblGrid>
                <a:gridCol w="4305993">
                  <a:extLst>
                    <a:ext uri="{9D8B030D-6E8A-4147-A177-3AD203B41FA5}">
                      <a16:colId xmlns="" xmlns:a16="http://schemas.microsoft.com/office/drawing/2014/main" val="545566"/>
                    </a:ext>
                  </a:extLst>
                </a:gridCol>
                <a:gridCol w="4305993">
                  <a:extLst>
                    <a:ext uri="{9D8B030D-6E8A-4147-A177-3AD203B41FA5}">
                      <a16:colId xmlns="" xmlns:a16="http://schemas.microsoft.com/office/drawing/2014/main" val="2691112550"/>
                    </a:ext>
                  </a:extLst>
                </a:gridCol>
              </a:tblGrid>
              <a:tr h="499709">
                <a:tc>
                  <a:txBody>
                    <a:bodyPr/>
                    <a:lstStyle/>
                    <a:p>
                      <a:pPr algn="ctr"/>
                      <a:r>
                        <a:rPr lang="ru-RU" sz="2400" dirty="0" smtClean="0">
                          <a:latin typeface="+mn-lt"/>
                        </a:rPr>
                        <a:t>Положительные </a:t>
                      </a:r>
                      <a:endParaRPr lang="ru-RU" sz="2400" dirty="0">
                        <a:latin typeface="+mn-lt"/>
                      </a:endParaRPr>
                    </a:p>
                  </a:txBody>
                  <a:tcPr/>
                </a:tc>
                <a:tc>
                  <a:txBody>
                    <a:bodyPr/>
                    <a:lstStyle/>
                    <a:p>
                      <a:pPr algn="ctr"/>
                      <a:r>
                        <a:rPr lang="ru-RU" sz="2400" dirty="0" smtClean="0"/>
                        <a:t>Отрицательные</a:t>
                      </a:r>
                      <a:endParaRPr lang="ru-RU" sz="2400" dirty="0"/>
                    </a:p>
                  </a:txBody>
                  <a:tcPr/>
                </a:tc>
                <a:extLst>
                  <a:ext uri="{0D108BD9-81ED-4DB2-BD59-A6C34878D82A}">
                    <a16:rowId xmlns="" xmlns:a16="http://schemas.microsoft.com/office/drawing/2014/main" val="1086042698"/>
                  </a:ext>
                </a:extLst>
              </a:tr>
              <a:tr h="4822892">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dirty="0" smtClean="0"/>
                        <a:t>Единственная положительная сторона вейпинга – отсутствие резкого, неприятного запаха при парении, а также отсутствие этих запахов на коже, волосах и одежде.</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ru-RU" dirty="0" smtClean="0"/>
                    </a:p>
                    <a:p>
                      <a:endParaRPr lang="ru-RU"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dirty="0" smtClean="0"/>
                        <a:t>Вейпинг вызывает сильнейшую психологическую зависимость (это касается тех людей, которые не имели пристрастия к </a:t>
                      </a:r>
                      <a:r>
                        <a:rPr lang="ru-RU" dirty="0" err="1" smtClean="0"/>
                        <a:t>табакокурению</a:t>
                      </a:r>
                      <a:r>
                        <a:rPr lang="ru-RU" dirty="0" smtClean="0"/>
                        <a:t>), а также может вызвать пристрастие и у тех, кто давно «знаком» с обычными сигаретами.</a:t>
                      </a:r>
                    </a:p>
                    <a:p>
                      <a:pPr marL="285750" lvl="0" indent="-285750">
                        <a:buFont typeface="Arial" panose="020B0604020202020204" pitchFamily="34" charset="0"/>
                        <a:buChar char="•"/>
                      </a:pPr>
                      <a:r>
                        <a:rPr lang="ru-RU" dirty="0" smtClean="0"/>
                        <a:t>Несмотря на то, что вейпинг так громко пропагандируется, как безопасное увлечение, он имеет отрицательное воздействие на организм и не может стать абсолютно безвредной частью человеческой жизни.</a:t>
                      </a:r>
                    </a:p>
                    <a:p>
                      <a:endParaRPr lang="ru-RU"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ru-RU" dirty="0" smtClean="0"/>
                    </a:p>
                  </a:txBody>
                  <a:tcPr/>
                </a:tc>
                <a:extLst>
                  <a:ext uri="{0D108BD9-81ED-4DB2-BD59-A6C34878D82A}">
                    <a16:rowId xmlns="" xmlns:a16="http://schemas.microsoft.com/office/drawing/2014/main" val="997396242"/>
                  </a:ext>
                </a:extLst>
              </a:tr>
            </a:tbl>
          </a:graphicData>
        </a:graphic>
      </p:graphicFrame>
    </p:spTree>
    <p:extLst>
      <p:ext uri="{BB962C8B-B14F-4D97-AF65-F5344CB8AC3E}">
        <p14:creationId xmlns="" xmlns:p14="http://schemas.microsoft.com/office/powerpoint/2010/main" val="4558320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110" y="0"/>
            <a:ext cx="9144000" cy="1371600"/>
          </a:xfrm>
        </p:spPr>
        <p:txBody>
          <a:bodyPr/>
          <a:lstStyle/>
          <a:p>
            <a:r>
              <a:rPr lang="ru-RU" dirty="0" smtClean="0"/>
              <a:t>+ или -, к какой стороне отнести?</a:t>
            </a:r>
            <a:endParaRPr lang="ru-RU" dirty="0"/>
          </a:p>
        </p:txBody>
      </p:sp>
      <p:pic>
        <p:nvPicPr>
          <p:cNvPr id="4" name="Объект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5390626" y="3166581"/>
            <a:ext cx="3753374" cy="3801005"/>
          </a:xfrm>
          <a:prstGeom prst="rect">
            <a:avLst/>
          </a:prstGeom>
          <a:ln>
            <a:noFill/>
          </a:ln>
          <a:effectLst>
            <a:softEdge rad="112500"/>
          </a:effectLst>
        </p:spPr>
      </p:pic>
      <p:sp>
        <p:nvSpPr>
          <p:cNvPr id="5" name="TextBox 4"/>
          <p:cNvSpPr txBox="1"/>
          <p:nvPr/>
        </p:nvSpPr>
        <p:spPr>
          <a:xfrm>
            <a:off x="443346" y="1371600"/>
            <a:ext cx="8188036" cy="2092881"/>
          </a:xfrm>
          <a:prstGeom prst="rect">
            <a:avLst/>
          </a:prstGeom>
          <a:noFill/>
        </p:spPr>
        <p:txBody>
          <a:bodyPr wrap="square" rtlCol="0">
            <a:spAutoFit/>
          </a:bodyPr>
          <a:lstStyle/>
          <a:p>
            <a:pPr lvl="0" algn="ctr"/>
            <a:r>
              <a:rPr lang="ru-RU" sz="2800" dirty="0" smtClean="0">
                <a:solidFill>
                  <a:srgbClr val="7030A0"/>
                </a:solidFill>
              </a:rPr>
              <a:t>Вейпинг может помочь бросить курить, </a:t>
            </a:r>
            <a:r>
              <a:rPr lang="ru-RU" sz="2800" u="sng" dirty="0" smtClean="0">
                <a:solidFill>
                  <a:srgbClr val="7030A0"/>
                </a:solidFill>
              </a:rPr>
              <a:t>НО</a:t>
            </a:r>
            <a:r>
              <a:rPr lang="ru-RU" sz="2800" dirty="0" smtClean="0">
                <a:solidFill>
                  <a:srgbClr val="7030A0"/>
                </a:solidFill>
              </a:rPr>
              <a:t> нет  гарантии, что человек сможет окончательно расстаться с этой пагубной привычкой и не стать зависимым от вейпа.</a:t>
            </a:r>
          </a:p>
          <a:p>
            <a:endParaRPr lang="ru-RU" dirty="0"/>
          </a:p>
        </p:txBody>
      </p:sp>
    </p:spTree>
    <p:extLst>
      <p:ext uri="{BB962C8B-B14F-4D97-AF65-F5344CB8AC3E}">
        <p14:creationId xmlns="" xmlns:p14="http://schemas.microsoft.com/office/powerpoint/2010/main" val="3584095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583459" y="310085"/>
            <a:ext cx="7971796" cy="618769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 xmlns:p14="http://schemas.microsoft.com/office/powerpoint/2010/main" val="14924564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 y="0"/>
            <a:ext cx="9118567" cy="7190509"/>
          </a:xfrm>
        </p:spPr>
      </p:pic>
    </p:spTree>
    <p:extLst>
      <p:ext uri="{BB962C8B-B14F-4D97-AF65-F5344CB8AC3E}">
        <p14:creationId xmlns="" xmlns:p14="http://schemas.microsoft.com/office/powerpoint/2010/main" val="395791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0763" y="1903358"/>
            <a:ext cx="11596254" cy="2460824"/>
          </a:xfrm>
        </p:spPr>
        <p:txBody>
          <a:bodyPr>
            <a:noAutofit/>
          </a:bodyPr>
          <a:lstStyle/>
          <a:p>
            <a:pPr algn="ctr"/>
            <a:r>
              <a:rPr lang="ru-RU"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Спасибо </a:t>
            </a:r>
            <a:br>
              <a:rPr lang="ru-RU"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ru-RU"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за </a:t>
            </a:r>
            <a:br>
              <a:rPr lang="ru-RU"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ru-RU"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внимание!</a:t>
            </a:r>
            <a:endParaRPr lang="ru-RU" sz="9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 xmlns:p14="http://schemas.microsoft.com/office/powerpoint/2010/main" val="2407008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24400" y="148936"/>
            <a:ext cx="3528291" cy="2646218"/>
          </a:xfrm>
          <a:prstGeom prst="ellipse">
            <a:avLst/>
          </a:prstGeom>
          <a:ln>
            <a:noFill/>
          </a:ln>
          <a:effectLst>
            <a:softEdge rad="112500"/>
          </a:effectLst>
        </p:spPr>
      </p:pic>
      <p:pic>
        <p:nvPicPr>
          <p:cNvPr id="6" name="Рисунок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5755697" y="4171084"/>
            <a:ext cx="3242830" cy="2686916"/>
          </a:xfrm>
          <a:prstGeom prst="ellipse">
            <a:avLst/>
          </a:prstGeom>
          <a:ln>
            <a:noFill/>
          </a:ln>
          <a:effectLst>
            <a:softEdge rad="112500"/>
          </a:effectLst>
        </p:spPr>
      </p:pic>
      <p:pic>
        <p:nvPicPr>
          <p:cNvPr id="7" name="Рисунок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6040581" y="0"/>
            <a:ext cx="2944091" cy="2944091"/>
          </a:xfrm>
          <a:prstGeom prst="ellipse">
            <a:avLst/>
          </a:prstGeom>
          <a:ln>
            <a:noFill/>
          </a:ln>
          <a:effectLst>
            <a:softEdge rad="112500"/>
          </a:effectLst>
        </p:spPr>
      </p:pic>
      <p:pic>
        <p:nvPicPr>
          <p:cNvPr id="8" name="Рисунок 7"/>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8312" y="4496666"/>
            <a:ext cx="3793717" cy="2361334"/>
          </a:xfrm>
          <a:prstGeom prst="ellipse">
            <a:avLst/>
          </a:prstGeom>
          <a:ln>
            <a:noFill/>
          </a:ln>
          <a:effectLst>
            <a:softEdge rad="112500"/>
          </a:effectLst>
        </p:spPr>
      </p:pic>
    </p:spTree>
    <p:extLst>
      <p:ext uri="{BB962C8B-B14F-4D97-AF65-F5344CB8AC3E}">
        <p14:creationId xmlns="" xmlns:p14="http://schemas.microsoft.com/office/powerpoint/2010/main" val="619203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33519" y="730608"/>
            <a:ext cx="7676190" cy="5379247"/>
          </a:xfrm>
        </p:spPr>
        <p:txBody>
          <a:bodyPr/>
          <a:lstStyle/>
          <a:p>
            <a:pPr marL="0" indent="0">
              <a:buNone/>
            </a:pPr>
            <a:r>
              <a:rPr lang="ru-RU" sz="2000" b="1" dirty="0"/>
              <a:t>Объект исследования</a:t>
            </a:r>
            <a:r>
              <a:rPr lang="ru-RU" sz="2000" b="1" dirty="0" smtClean="0"/>
              <a:t>: </a:t>
            </a:r>
            <a:r>
              <a:rPr lang="ru-RU" sz="2000" dirty="0" smtClean="0"/>
              <a:t>Новое </a:t>
            </a:r>
            <a:r>
              <a:rPr lang="ru-RU" sz="2000" dirty="0"/>
              <a:t>модное направление – Вейпинг.</a:t>
            </a:r>
            <a:br>
              <a:rPr lang="ru-RU" sz="2000" dirty="0"/>
            </a:br>
            <a:r>
              <a:rPr lang="ru-RU" sz="2000" b="1" dirty="0"/>
              <a:t>Предмет исследования: </a:t>
            </a:r>
            <a:r>
              <a:rPr lang="ru-RU" sz="2000" dirty="0"/>
              <a:t>влияние паров электронной сигареты на человека, вредные воздействия, плюсы и минусы направления.</a:t>
            </a:r>
            <a:br>
              <a:rPr lang="ru-RU" sz="2000" dirty="0"/>
            </a:br>
            <a:r>
              <a:rPr lang="ru-RU" sz="2000" b="1" dirty="0"/>
              <a:t>Гипотеза</a:t>
            </a:r>
            <a:r>
              <a:rPr lang="ru-RU" sz="2000" b="1" dirty="0" smtClean="0"/>
              <a:t>: </a:t>
            </a:r>
            <a:r>
              <a:rPr lang="ru-RU" sz="2000" dirty="0" smtClean="0"/>
              <a:t>Правда </a:t>
            </a:r>
            <a:r>
              <a:rPr lang="ru-RU" sz="2000" dirty="0"/>
              <a:t>ли, что вейп не оказывает такое же пагубное воздействие, как и сигарета.</a:t>
            </a:r>
          </a:p>
          <a:p>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84991" y="3034145"/>
            <a:ext cx="5973246" cy="3583947"/>
          </a:xfrm>
          <a:prstGeom prst="rect">
            <a:avLst/>
          </a:prstGeom>
          <a:ln>
            <a:noFill/>
          </a:ln>
          <a:effectLst>
            <a:softEdge rad="112500"/>
          </a:effectLst>
        </p:spPr>
      </p:pic>
    </p:spTree>
    <p:extLst>
      <p:ext uri="{BB962C8B-B14F-4D97-AF65-F5344CB8AC3E}">
        <p14:creationId xmlns="" xmlns:p14="http://schemas.microsoft.com/office/powerpoint/2010/main" val="26304415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783707" y="578861"/>
            <a:ext cx="7585051" cy="5688789"/>
          </a:xfrm>
        </p:spPr>
      </p:pic>
      <p:sp>
        <p:nvSpPr>
          <p:cNvPr id="6" name="Скругленная прямоугольная выноска 5"/>
          <p:cNvSpPr/>
          <p:nvPr/>
        </p:nvSpPr>
        <p:spPr>
          <a:xfrm rot="20476825">
            <a:off x="1011034" y="1277948"/>
            <a:ext cx="2826327" cy="1882512"/>
          </a:xfrm>
          <a:prstGeom prst="wedgeRoundRectCallou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ru-RU"/>
          </a:p>
        </p:txBody>
      </p:sp>
      <p:pic>
        <p:nvPicPr>
          <p:cNvPr id="7" name="Рисунок 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rot="20380146">
            <a:off x="1117298" y="1252444"/>
            <a:ext cx="2613798" cy="1960349"/>
          </a:xfrm>
          <a:prstGeom prst="rect">
            <a:avLst/>
          </a:prstGeom>
          <a:ln>
            <a:noFill/>
          </a:ln>
          <a:effectLst>
            <a:softEdge rad="112500"/>
          </a:effectLst>
        </p:spPr>
      </p:pic>
    </p:spTree>
    <p:extLst>
      <p:ext uri="{BB962C8B-B14F-4D97-AF65-F5344CB8AC3E}">
        <p14:creationId xmlns="" xmlns:p14="http://schemas.microsoft.com/office/powerpoint/2010/main" val="9234746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301818" y="268522"/>
            <a:ext cx="8551237" cy="6413429"/>
          </a:xfrm>
          <a:prstGeom prst="rect">
            <a:avLst/>
          </a:prstGeom>
          <a:ln>
            <a:noFill/>
          </a:ln>
          <a:effectLst>
            <a:softEdge rad="112500"/>
          </a:effectLst>
        </p:spPr>
      </p:pic>
    </p:spTree>
    <p:extLst>
      <p:ext uri="{BB962C8B-B14F-4D97-AF65-F5344CB8AC3E}">
        <p14:creationId xmlns="" xmlns:p14="http://schemas.microsoft.com/office/powerpoint/2010/main" val="3903540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6256" y="1243226"/>
            <a:ext cx="8742218" cy="5379247"/>
          </a:xfrm>
        </p:spPr>
        <p:txBody>
          <a:bodyPr>
            <a:normAutofit fontScale="55000" lnSpcReduction="20000"/>
          </a:bodyPr>
          <a:lstStyle/>
          <a:p>
            <a:r>
              <a:rPr lang="ru-RU" sz="3600" dirty="0" smtClean="0">
                <a:solidFill>
                  <a:srgbClr val="FF0000"/>
                </a:solidFill>
              </a:rPr>
              <a:t>«Меня бы это не прикололо, если бы моя компания не начала курить кальян (о воздействие кальяна на организации следует отметить отдельно) + нравится сам процесс выдыхания пара. Также есть некоторая причина во внимании окружающих, я слышу много негатива в свою сторону, но мне все равно. Зато нахожусь в центре внимания. И сам удар никотина в голову тоже по кайфу, придаёт расслабленное ощущение. Кстати, благодаря тому, что я парю, у меня появилось много знакомых и даже друзей, ведь меня часто зовут курить/парить. Хотя я не курю, а только парю.»</a:t>
            </a:r>
          </a:p>
          <a:p>
            <a:r>
              <a:rPr lang="ru-RU" sz="3600" dirty="0" smtClean="0">
                <a:solidFill>
                  <a:srgbClr val="00B050"/>
                </a:solidFill>
              </a:rPr>
              <a:t>«Парить довелось попробовать почти год назад. Делаю это не так часто т.к. у меня вейпа нет, так у знакомых иногда беру. Уже имеется привычка, ничего не чувствую, когда вдыхаю. А вообще я парю пустые </a:t>
            </a:r>
            <a:r>
              <a:rPr lang="ru-RU" sz="3600" dirty="0" err="1" smtClean="0">
                <a:solidFill>
                  <a:srgbClr val="00B050"/>
                </a:solidFill>
              </a:rPr>
              <a:t>жижки</a:t>
            </a:r>
            <a:r>
              <a:rPr lang="ru-RU" sz="3600" dirty="0" smtClean="0">
                <a:solidFill>
                  <a:srgbClr val="00B050"/>
                </a:solidFill>
              </a:rPr>
              <a:t>, так чисто, пар нравится пускать»</a:t>
            </a:r>
          </a:p>
          <a:p>
            <a:r>
              <a:rPr lang="ru-RU" sz="3600" dirty="0" smtClean="0">
                <a:solidFill>
                  <a:srgbClr val="FF0000"/>
                </a:solidFill>
              </a:rPr>
              <a:t>«Вейпингом как таковым не увлекаюсь, однако если в компании есть вейп не упускаю возможности им воспользоваться. Парю спокойно, практически не чувствую ничего характерного, однако несмотря на то, что уже давно курю, при вдыхании большого количества пара начинается дикий кашель.»</a:t>
            </a:r>
          </a:p>
          <a:p>
            <a:endParaRPr lang="ru-RU" dirty="0"/>
          </a:p>
        </p:txBody>
      </p:sp>
      <p:sp>
        <p:nvSpPr>
          <p:cNvPr id="4" name="TextBox 3"/>
          <p:cNvSpPr txBox="1"/>
          <p:nvPr/>
        </p:nvSpPr>
        <p:spPr>
          <a:xfrm>
            <a:off x="1524001" y="249382"/>
            <a:ext cx="6470072" cy="769441"/>
          </a:xfrm>
          <a:prstGeom prst="rect">
            <a:avLst/>
          </a:prstGeom>
          <a:noFill/>
        </p:spPr>
        <p:txBody>
          <a:bodyPr wrap="square" rtlCol="0">
            <a:spAutoFit/>
          </a:bodyPr>
          <a:lstStyle/>
          <a:p>
            <a:r>
              <a:rPr lang="ru-RU" sz="4400" dirty="0" smtClean="0">
                <a:solidFill>
                  <a:srgbClr val="0070C0"/>
                </a:solidFill>
                <a:latin typeface="+mj-lt"/>
              </a:rPr>
              <a:t>Опрос сверстников</a:t>
            </a:r>
            <a:endParaRPr lang="ru-RU" sz="4400" dirty="0">
              <a:solidFill>
                <a:srgbClr val="0070C0"/>
              </a:solidFill>
              <a:latin typeface="+mj-lt"/>
            </a:endParaRPr>
          </a:p>
        </p:txBody>
      </p:sp>
    </p:spTree>
    <p:extLst>
      <p:ext uri="{BB962C8B-B14F-4D97-AF65-F5344CB8AC3E}">
        <p14:creationId xmlns="" xmlns:p14="http://schemas.microsoft.com/office/powerpoint/2010/main" val="2896128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Объект 9"/>
          <p:cNvGraphicFramePr>
            <a:graphicFrameLocks noGrp="1"/>
          </p:cNvGraphicFramePr>
          <p:nvPr>
            <p:ph idx="1"/>
            <p:extLst>
              <p:ext uri="{D42A27DB-BD31-4B8C-83A1-F6EECF244321}">
                <p14:modId xmlns="" xmlns:p14="http://schemas.microsoft.com/office/powerpoint/2010/main" val="266055200"/>
              </p:ext>
            </p:extLst>
          </p:nvPr>
        </p:nvGraphicFramePr>
        <p:xfrm>
          <a:off x="691428" y="717406"/>
          <a:ext cx="7732135" cy="551713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2839952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 xmlns:p14="http://schemas.microsoft.com/office/powerpoint/2010/main" val="2267092352"/>
              </p:ext>
            </p:extLst>
          </p:nvPr>
        </p:nvGraphicFramePr>
        <p:xfrm>
          <a:off x="678873" y="581892"/>
          <a:ext cx="7772399" cy="56803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298595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a:extLst>
              <a:ext uri="{28A0092B-C50C-407E-A947-70E740481C1C}">
                <a14:useLocalDpi xmlns="" xmlns:a14="http://schemas.microsoft.com/office/drawing/2010/main" val="0"/>
              </a:ext>
            </a:extLst>
          </a:blip>
          <a:srcRect l="3410" t="6818" r="3636" b="17424"/>
          <a:stretch/>
        </p:blipFill>
        <p:spPr>
          <a:xfrm>
            <a:off x="3172690" y="304799"/>
            <a:ext cx="5666509" cy="3463637"/>
          </a:xfrm>
          <a:prstGeom prst="rect">
            <a:avLst/>
          </a:prstGeom>
        </p:spPr>
      </p:pic>
      <p:sp>
        <p:nvSpPr>
          <p:cNvPr id="3" name="Объект 2"/>
          <p:cNvSpPr>
            <a:spLocks noGrp="1"/>
          </p:cNvSpPr>
          <p:nvPr>
            <p:ph idx="1"/>
          </p:nvPr>
        </p:nvSpPr>
        <p:spPr>
          <a:xfrm>
            <a:off x="207046" y="3925621"/>
            <a:ext cx="8798408" cy="3444997"/>
          </a:xfrm>
        </p:spPr>
        <p:txBody>
          <a:bodyPr/>
          <a:lstStyle/>
          <a:p>
            <a:pPr marL="0" indent="0">
              <a:buNone/>
            </a:pPr>
            <a:r>
              <a:rPr lang="ru-RU" sz="2400" dirty="0"/>
              <a:t>Однозначного ответа, вредны ли пары глицерина на, сегодняшний момент нет. Используется в парфюмерии для смягчения кожи и в </a:t>
            </a:r>
            <a:r>
              <a:rPr lang="ru-RU" sz="2400" dirty="0" smtClean="0"/>
              <a:t>пищевой </a:t>
            </a:r>
            <a:r>
              <a:rPr lang="ru-RU" sz="2400" dirty="0"/>
              <a:t>промышленности как загуститель. Вызывает сухость во рту. Может ухудшать состояние кровеносных сосудов и нарушать кровообращение. Является хорошей средой для развития бактерий.</a:t>
            </a:r>
          </a:p>
          <a:p>
            <a:endParaRPr lang="ru-RU" dirty="0"/>
          </a:p>
        </p:txBody>
      </p:sp>
    </p:spTree>
    <p:extLst>
      <p:ext uri="{BB962C8B-B14F-4D97-AF65-F5344CB8AC3E}">
        <p14:creationId xmlns="" xmlns:p14="http://schemas.microsoft.com/office/powerpoint/2010/main" val="24696277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
  <a:themeElements>
    <a:clrScheme name="Синий">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Савон">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авон">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Савон</Template>
  <TotalTime>380</TotalTime>
  <Words>559</Words>
  <Application>Microsoft Office PowerPoint</Application>
  <PresentationFormat>Экран (4:3)</PresentationFormat>
  <Paragraphs>34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Савон</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 Ароматизаторы</vt:lpstr>
      <vt:lpstr>Слайд 12</vt:lpstr>
      <vt:lpstr>Сравнение ежемесячных затрат</vt:lpstr>
      <vt:lpstr>Выводы</vt:lpstr>
      <vt:lpstr>+ или -, к какой стороне отнести?</vt:lpstr>
      <vt:lpstr>Слайд 16</vt:lpstr>
      <vt:lpstr>Слайд 17</vt:lpstr>
      <vt:lpstr>Спасибо  за  внимание!</vt:lpstr>
    </vt:vector>
  </TitlesOfParts>
  <Company>diakov.net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KRIS</dc:creator>
  <cp:lastModifiedBy>111</cp:lastModifiedBy>
  <cp:revision>28</cp:revision>
  <dcterms:created xsi:type="dcterms:W3CDTF">2017-03-19T15:02:37Z</dcterms:created>
  <dcterms:modified xsi:type="dcterms:W3CDTF">2022-11-18T09:44:38Z</dcterms:modified>
</cp:coreProperties>
</file>