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93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8D338B3-301C-4910-B500-AC9F68E5F848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0655716-2C8A-41D2-AB4A-10401B25E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metronom2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&#1076;&#1077;&#1085;&#1100;%20&#1087;&#1086;&#1073;&#1077;&#1076;&#1099;.wma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historydoc.edu.ru/attach.asp?a_no=117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visualrian.ru/storage/PreviewWM/0611/21/06112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www.orel-story.ru/gallery/albums/userpics/10001/normal_25-%CF%E0%ED%EE%F0%E0%EC%E0.jpe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&#1086;&#1073;&#1098;&#1103;&#1074;&#1083;&#1077;&#1085;&#1080;&#1077;%20&#1074;&#1086;&#1081;&#1085;&#1099;.wma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83;&#1080;&#1085;&#1077;&#1081;&#1082;&#1072;,%20&#1087;&#1086;&#1089;&#1074;&#1103;&#1097;&#1077;&#1085;&#1085;&#1072;&#1103;%209%20&#1084;&#1072;&#1103;\&#1089;&#1074;&#1103;&#1097;&#1077;&#1085;&#1085;&#1072;&#1103;%20&#1074;&#1086;&#1081;&#1085;&#1072;.wm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Великая  Отечественная</a:t>
            </a: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война- </a:t>
            </a:r>
            <a:r>
              <a:rPr lang="ru-RU" b="1" dirty="0" smtClean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  <a:t>трагедия   и  </a:t>
            </a:r>
            <a:r>
              <a:rPr lang="ru-RU" b="1" dirty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  <a:t>подвиг  </a:t>
            </a:r>
            <a:r>
              <a:rPr lang="ru-RU" b="1" dirty="0" smtClean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  <a:t>                                                                                       </a:t>
            </a:r>
            <a:br>
              <a:rPr lang="ru-RU" b="1" dirty="0" smtClean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</a:br>
            <a:r>
              <a:rPr lang="ru-RU" b="1" dirty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  <a:t>                                               народа</a:t>
            </a:r>
            <a:r>
              <a:rPr lang="ru-RU" b="1" dirty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tx1">
                    <a:lumMod val="65000"/>
                  </a:schemeClr>
                </a:solidFill>
                <a:latin typeface="Georgia" pitchFamily="18" charset="0"/>
              </a:rPr>
            </a:br>
            <a:endParaRPr lang="ru-RU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4" name="Picture 2" descr="https://avatars.dzeninfra.ru/get-zen_doc/4423710/pub_6095990c7ffcba2d9e9b5fa1_60959aab7ffcba2d9e9f8fea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79"/>
            <a:ext cx="6957392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860032" y="6165303"/>
            <a:ext cx="3816424" cy="538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 подготовила </a:t>
            </a:r>
            <a:r>
              <a:rPr lang="ru-RU" smtClean="0"/>
              <a:t>ученица </a:t>
            </a:r>
            <a:r>
              <a:rPr lang="ru-RU" smtClean="0"/>
              <a:t>11 кл</a:t>
            </a:r>
            <a:r>
              <a:rPr lang="ru-RU" dirty="0" smtClean="0"/>
              <a:t>. </a:t>
            </a:r>
            <a:r>
              <a:rPr lang="ru-RU" dirty="0" err="1" smtClean="0"/>
              <a:t>Габоева</a:t>
            </a:r>
            <a:r>
              <a:rPr lang="ru-RU" dirty="0" smtClean="0"/>
              <a:t> Алина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942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4"/>
                </a:solidFill>
              </a:rPr>
              <a:t>Основные события </a:t>
            </a:r>
            <a:br>
              <a:rPr lang="ru-RU" sz="5400" b="1" dirty="0" smtClean="0">
                <a:solidFill>
                  <a:schemeClr val="accent4"/>
                </a:solidFill>
              </a:rPr>
            </a:br>
            <a:r>
              <a:rPr lang="ru-RU" sz="5400" b="1" dirty="0">
                <a:solidFill>
                  <a:schemeClr val="accent4"/>
                </a:solidFill>
              </a:rPr>
              <a:t> </a:t>
            </a:r>
            <a:r>
              <a:rPr lang="ru-RU" sz="5400" b="1" dirty="0" smtClean="0">
                <a:solidFill>
                  <a:schemeClr val="accent4"/>
                </a:solidFill>
              </a:rPr>
              <a:t>  и сражения ВОВ</a:t>
            </a:r>
            <a:endParaRPr lang="ru-RU" sz="5400" b="1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22.06.1941-20.07.1941- защита Брестской крепости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Бессмертный подвиг защитников Брестской крепости (г. Брест-Белоруссия)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Отважно сражался взвод лейтенанта  Алексея Наганова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Майор Гаврилов- попал в плен, его страшно мучили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Защитники крепости изнемогали от жажды и  голода</a:t>
            </a:r>
          </a:p>
          <a:p>
            <a:pPr marL="64008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6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5472608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 июле 1941 года погибли последние защитники крепости.</a:t>
            </a:r>
          </a:p>
          <a:p>
            <a:pPr marL="64008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На стенах сохранились записи, оставленные героями:</a:t>
            </a:r>
          </a:p>
          <a:p>
            <a:pPr marL="64008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« Я умираю, но не сдаюсь. Прощай , Родина! 20.07.41г.»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5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10.07- 10.09.1941г.-Смоленское сражение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 длилось  2 месяца. Именно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тогда и родилась </a:t>
            </a:r>
            <a:r>
              <a:rPr lang="ru-RU" sz="3200" b="1" dirty="0">
                <a:solidFill>
                  <a:srgbClr val="002060"/>
                </a:solidFill>
              </a:rPr>
              <a:t>советская </a:t>
            </a:r>
            <a:r>
              <a:rPr lang="ru-RU" sz="3200" b="1" dirty="0" smtClean="0">
                <a:solidFill>
                  <a:srgbClr val="002060"/>
                </a:solidFill>
              </a:rPr>
              <a:t>гвардия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30.09.1941-10.01.1942-Битва за Москву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Гитлеровское кодовое название «Тайфун»</a:t>
            </a:r>
          </a:p>
          <a:p>
            <a:pPr marL="64008" indent="0" algn="ctr">
              <a:buNone/>
            </a:pPr>
            <a:r>
              <a:rPr lang="ru-RU" sz="2400" b="1" dirty="0">
                <a:solidFill>
                  <a:schemeClr val="bg1"/>
                </a:solidFill>
              </a:rPr>
              <a:t>Срыв плана Германии молниеносной </a:t>
            </a:r>
            <a:r>
              <a:rPr lang="ru-RU" sz="2400" b="1" dirty="0" smtClean="0">
                <a:solidFill>
                  <a:schemeClr val="bg1"/>
                </a:solidFill>
              </a:rPr>
              <a:t>войны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30- градусный мороз- немецкая техника теряла способность передвигаться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Героически сражались- женщина- снайпер М. Поливанова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Отряд 28 чел. Под руководством генерала Панфилова- за 6 дней подбили  80 танков и уничтожили сотни гитлеровцев.</a:t>
            </a:r>
          </a:p>
          <a:p>
            <a:pPr marL="64008" lvl="0" indent="0" algn="ctr"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Военный парад 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в Москве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7 ноября 1941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.- в честь 24- годовщины ВОСР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8.09.1941- 27.01.1944  гг.-   Блокада Ленинграда </a:t>
            </a:r>
            <a:r>
              <a:rPr lang="ru-RU" b="1" dirty="0" smtClean="0">
                <a:solidFill>
                  <a:schemeClr val="bg1"/>
                </a:solidFill>
              </a:rPr>
              <a:t>( 900 дней и ночей)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sz="2600" b="1" dirty="0" smtClean="0">
                <a:solidFill>
                  <a:schemeClr val="bg1"/>
                </a:solidFill>
              </a:rPr>
              <a:t>Прорыв блокады – советская операция «Искра» 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Люди умирали от голода, холода (истощение организма).Обстрел города. Налет вражеской авиации</a:t>
            </a:r>
          </a:p>
          <a:p>
            <a:pPr marL="64008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Нормы хлеба: </a:t>
            </a:r>
          </a:p>
          <a:p>
            <a:pPr marL="64008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                       250гр.- рабочий</a:t>
            </a:r>
          </a:p>
          <a:p>
            <a:pPr marL="64008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                  125 гр.- остальные жители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«Дорога жизни»- Ладожское озеро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Немцы разбрасывали листовки с изображением еды и предложением сдаться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Город работал- собирали танки, производили снаряды, ремонтировали военную технику.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Март 1942 года- симфонический концерт-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7 симфония Шостаковича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1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НАЧАЛО КОРЕННОГО ПЕРЕЛОМА в ВОВ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Что значит «коренной перелом»?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Перехват стратегической инициативы, переход от обороны к наступлению?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17.07. 1942- 2.02.1943 гг.- Сталинградская битва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Шестая армия генерала фон Паулюса вышла к р.    Волге с северо- запада- начали штурм города Сталинграда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Приказ Сталина № 227- «Ни шагу назад»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План Жукова – кодовое название: «Уран»: 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три фронта- юго- </a:t>
            </a:r>
            <a:r>
              <a:rPr lang="ru-RU" sz="2000" b="1" dirty="0" err="1" smtClean="0">
                <a:solidFill>
                  <a:schemeClr val="bg1"/>
                </a:solidFill>
              </a:rPr>
              <a:t>зап.</a:t>
            </a:r>
            <a:r>
              <a:rPr lang="ru-RU" sz="2000" b="1" dirty="0" smtClean="0">
                <a:solidFill>
                  <a:schemeClr val="bg1"/>
                </a:solidFill>
              </a:rPr>
              <a:t> - И.Ф.Ватутин, сталинград.-А.И.Ерёменко, донской- К.К. Рокоссовский- окружение немцев между Волгой и Доном- операция «Кольцо», взяли Мамаев курган и окружили армию Паулюса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 февраля- День воинской славы России- ФЗ</a:t>
            </a:r>
          </a:p>
          <a:p>
            <a:pPr marL="64008" indent="0" algn="ctr">
              <a:buNone/>
            </a:pP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4" name="metronom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91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457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5 июля- 23 августа- 1943 г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.- Курская битва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Кодовое название операции немцев «Цитадель» . План немцев был сорван. 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Освобождены города-Орел, Белгород, Харьков- 5 августа 1943г. </a:t>
            </a:r>
            <a:r>
              <a:rPr lang="ru-RU" b="1" dirty="0">
                <a:solidFill>
                  <a:schemeClr val="bg1"/>
                </a:solidFill>
              </a:rPr>
              <a:t>п</a:t>
            </a:r>
            <a:r>
              <a:rPr lang="ru-RU" b="1" dirty="0" smtClean="0">
                <a:solidFill>
                  <a:schemeClr val="bg1"/>
                </a:solidFill>
              </a:rPr>
              <a:t>роизведен Салют</a:t>
            </a:r>
          </a:p>
          <a:p>
            <a:pPr marL="64008" indent="0"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12 июля 1943г.- танковое сражение под д. Прохоровка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Произошло лобовое столкновение 1200 советских и немецких танков.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64008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Самое крупное танковое сражение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9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5377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1943г.- начало масштабной рельсовой  партизанской войны. Операция «Концерт»</a:t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пускались под откос десятки эшелонов и немецкой военной техники, продовольствия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475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Август- декабрь 1943 г.- битва за Днепр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Очень тяжелые условия для Советской армии-с низкого (равнинного), левого берега приходилось в плавь на плотах форсировать р. Днепр и штурмовать высокий, гористый , правый берег, который был напичканный немецкими оборонительными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сооружениями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6 ноября 1943г. – был освобожден г. Киев </a:t>
            </a:r>
            <a:r>
              <a:rPr lang="ru-RU" sz="2400" b="1" dirty="0" smtClean="0">
                <a:solidFill>
                  <a:schemeClr val="bg1"/>
                </a:solidFill>
              </a:rPr>
              <a:t>и прорван «восточный вал»- оборонительное сооружение немцев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За форсирование Днепра- 2438 воинов были удостоены звания Героя Советского Союза</a:t>
            </a:r>
          </a:p>
          <a:p>
            <a:pPr marL="64008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( октябрь- ноябрь месяц: ледяная вода, плохая погода-дождь, снег)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258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Май-июнь 1944г.- </a:t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открытие второго фронта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высадка англо-американских войск в Нормандии (Франция) и их наступление на Германию с запада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b="1" dirty="0" smtClean="0"/>
              <a:t>Весна –лето-1944г.-</a:t>
            </a:r>
            <a:r>
              <a:rPr lang="ru-RU" sz="3600" b="1" dirty="0" smtClean="0">
                <a:solidFill>
                  <a:schemeClr val="bg1"/>
                </a:solidFill>
              </a:rPr>
              <a:t>завершающий этап освобождения СССР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освобождение  Прибалтики, Молдовы, Украины- «Ясско-Кишиневская» операция</a:t>
            </a:r>
            <a:r>
              <a:rPr lang="ru-RU" sz="2800" b="1" smtClean="0">
                <a:solidFill>
                  <a:schemeClr val="bg1"/>
                </a:solidFill>
              </a:rPr>
              <a:t>, Белоруссии - </a:t>
            </a:r>
            <a:r>
              <a:rPr lang="ru-RU" sz="2800" b="1" dirty="0" smtClean="0">
                <a:solidFill>
                  <a:schemeClr val="bg1"/>
                </a:solidFill>
              </a:rPr>
              <a:t>операция «Багратион»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5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057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16 апреля - 8 мая 1945г.- Берлинская операция</a:t>
            </a:r>
            <a:br>
              <a:rPr lang="ru-RU" b="1" dirty="0" smtClean="0"/>
            </a:br>
            <a:r>
              <a:rPr lang="ru-RU" sz="3100" b="1" dirty="0" smtClean="0">
                <a:solidFill>
                  <a:schemeClr val="bg1"/>
                </a:solidFill>
              </a:rPr>
              <a:t>30 апреля1945г.- взят Берлин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штурм рейхстага- сержанты М. Егоров и М. Кантарий- вооружили красное знамя- флаг СССР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Гитлер покончил жизнь самоубийством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8 мая 1945г.- в Карлхорсте (пригород Берлина) был подписан акт о полной и безоговорочной капитуляции Германии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( маршал Жуков, фельдмаршал Кейтель)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361227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925" y="3294791"/>
            <a:ext cx="6047619" cy="12107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fs.znanio.ru/d5af0e/4f/82/07fc8d6eed742b8272e54ff61fc55de3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617"/>
            <a:ext cx="9144000" cy="693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18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2580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9 мая 1945г.- </a:t>
            </a:r>
            <a:br>
              <a:rPr lang="ru-RU" sz="4800" b="1" dirty="0" smtClean="0"/>
            </a:br>
            <a:r>
              <a:rPr lang="ru-RU" sz="4800" b="1" dirty="0" smtClean="0"/>
              <a:t>День ПОБЕДЫ</a:t>
            </a:r>
            <a:br>
              <a:rPr lang="ru-RU" sz="4800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24 июня 1945 г.- парад на Красной площади в Москве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командовал-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К. К. Рокоссовский,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принимал-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Г. К. Жуков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5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260275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0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Праздничный Салют</a:t>
            </a:r>
            <a:r>
              <a:rPr lang="ru-RU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5604" name="Picture 6" descr="F:\день победы\29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2833688"/>
            <a:ext cx="9525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день победы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27984" y="198884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87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36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56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F:\20070509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716338"/>
            <a:ext cx="42672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7" descr="F:\Foto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271462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Прямоугольник 11"/>
          <p:cNvSpPr>
            <a:spLocks noChangeArrowheads="1"/>
          </p:cNvSpPr>
          <p:nvPr/>
        </p:nvSpPr>
        <p:spPr bwMode="auto">
          <a:xfrm>
            <a:off x="3708400" y="692150"/>
            <a:ext cx="518477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F411"/>
                </a:solidFill>
              </a:rPr>
              <a:t>Победа в Великой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Отечественной войне — подвиг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и слава нашего народа.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Каждый год на 9 мая мы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поздравляем ветеранов и 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вспоминаем тех, 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кто не вернулся с этой</a:t>
            </a:r>
          </a:p>
          <a:p>
            <a:pPr algn="ctr"/>
            <a:r>
              <a:rPr lang="ru-RU" sz="2400" b="1" dirty="0">
                <a:solidFill>
                  <a:srgbClr val="FFF411"/>
                </a:solidFill>
              </a:rPr>
              <a:t> холодной войны.</a:t>
            </a:r>
            <a:endParaRPr lang="ru-RU" sz="2400" dirty="0">
              <a:solidFill>
                <a:srgbClr val="FFF411"/>
              </a:solidFill>
            </a:endParaRPr>
          </a:p>
        </p:txBody>
      </p:sp>
      <p:pic>
        <p:nvPicPr>
          <p:cNvPr id="2253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24400"/>
            <a:ext cx="1571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0772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686800" cy="8382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F411"/>
                </a:solidFill>
              </a:rPr>
              <a:t> «Города-герои»</a:t>
            </a: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428625" y="4500563"/>
            <a:ext cx="16732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F411"/>
                </a:solidFill>
              </a:rPr>
              <a:t>Москва</a:t>
            </a:r>
          </a:p>
        </p:txBody>
      </p:sp>
      <p:sp>
        <p:nvSpPr>
          <p:cNvPr id="8196" name="TextBox 8"/>
          <p:cNvSpPr txBox="1">
            <a:spLocks noChangeArrowheads="1"/>
          </p:cNvSpPr>
          <p:nvPr/>
        </p:nvSpPr>
        <p:spPr bwMode="auto">
          <a:xfrm>
            <a:off x="6500813" y="2500313"/>
            <a:ext cx="2606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Ленинград</a:t>
            </a:r>
          </a:p>
        </p:txBody>
      </p:sp>
      <p:pic>
        <p:nvPicPr>
          <p:cNvPr id="8197" name="Picture 9" descr="Картинка 16 из 7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34290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http://upload.wikimedia.org/wikipedia/commons/thumb/6/66/Blokada_Leningrad_diorama.jpg/320px-Blokada_Leningrad_dioram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4688"/>
            <a:ext cx="3954463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8462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286125" y="6273800"/>
            <a:ext cx="184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Одесса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285750" y="2714625"/>
            <a:ext cx="318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Севастополь</a:t>
            </a: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6572250" y="3214688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Киев</a:t>
            </a:r>
          </a:p>
        </p:txBody>
      </p:sp>
      <p:pic>
        <p:nvPicPr>
          <p:cNvPr id="9221" name="Picture 9" descr="Картинка 3 из 2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3929063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1" descr="Картинка 20 из 66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28625"/>
            <a:ext cx="4043363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3" descr="http://vitrenko.at.ua/_nw/1/4466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571875"/>
            <a:ext cx="4071937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591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714375" y="2357438"/>
            <a:ext cx="2568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Волгоград</a:t>
            </a:r>
          </a:p>
        </p:txBody>
      </p: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5572125" y="3286125"/>
            <a:ext cx="3465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Новороссийск</a:t>
            </a:r>
          </a:p>
        </p:txBody>
      </p:sp>
      <p:pic>
        <p:nvPicPr>
          <p:cNvPr id="10244" name="Picture 8" descr="http://pics.livejournal.com/fil_spb/pic/000tqpaf/s320x2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500438"/>
            <a:ext cx="4370387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0" descr="http://www.connect.ru/images/upload/4499_Новороссийск-был-разрушен-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57188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9140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/>
          <p:cNvSpPr txBox="1">
            <a:spLocks noChangeArrowheads="1"/>
          </p:cNvSpPr>
          <p:nvPr/>
        </p:nvSpPr>
        <p:spPr bwMode="auto">
          <a:xfrm>
            <a:off x="5857875" y="5929313"/>
            <a:ext cx="1604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Минск</a:t>
            </a:r>
          </a:p>
        </p:txBody>
      </p:sp>
      <p:sp>
        <p:nvSpPr>
          <p:cNvPr id="11267" name="TextBox 8"/>
          <p:cNvSpPr txBox="1">
            <a:spLocks noChangeArrowheads="1"/>
          </p:cNvSpPr>
          <p:nvPr/>
        </p:nvSpPr>
        <p:spPr bwMode="auto">
          <a:xfrm>
            <a:off x="1071563" y="5929313"/>
            <a:ext cx="1543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Керчь</a:t>
            </a:r>
          </a:p>
        </p:txBody>
      </p:sp>
      <p:sp>
        <p:nvSpPr>
          <p:cNvPr id="11268" name="TextBox 10"/>
          <p:cNvSpPr txBox="1">
            <a:spLocks noChangeArrowheads="1"/>
          </p:cNvSpPr>
          <p:nvPr/>
        </p:nvSpPr>
        <p:spPr bwMode="auto">
          <a:xfrm>
            <a:off x="4357688" y="2071688"/>
            <a:ext cx="1262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Тула</a:t>
            </a:r>
          </a:p>
        </p:txBody>
      </p:sp>
      <p:pic>
        <p:nvPicPr>
          <p:cNvPr id="11270" name="Picture 12" descr="http://tula-web.ru/photo/foto/min_wyc640fi_1204487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8625"/>
            <a:ext cx="364331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4" descr="http://www.mos-edu.ru/book/ww2/img/tmp4FF-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357563"/>
            <a:ext cx="3865563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6" descr="http://content.nlb.by/content/dav/nlb/portal/content/File/Portal/O%20biblioteke/History/Mins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14688"/>
            <a:ext cx="40989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887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1000125" y="2643188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Брест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000125"/>
            <a:ext cx="4214813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4724400" y="428625"/>
            <a:ext cx="473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411"/>
                </a:solidFill>
              </a:rPr>
              <a:t>Брестская крепость</a:t>
            </a:r>
          </a:p>
        </p:txBody>
      </p:sp>
      <p:pic>
        <p:nvPicPr>
          <p:cNvPr id="12293" name="Picture 8" descr="http://img.vip.lenta.ru/topic/victory/bre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00438"/>
            <a:ext cx="47561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806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428625" y="2714625"/>
            <a:ext cx="79930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 b="1" dirty="0">
                <a:solidFill>
                  <a:srgbClr val="FF6600"/>
                </a:solidFill>
              </a:rPr>
              <a:t> </a:t>
            </a:r>
            <a:r>
              <a:rPr lang="ru-RU" sz="4800" b="1" dirty="0" smtClean="0">
                <a:solidFill>
                  <a:srgbClr val="FF6600"/>
                </a:solidFill>
              </a:rPr>
              <a:t>     «Герои </a:t>
            </a:r>
            <a:r>
              <a:rPr lang="ru-RU" sz="4800" b="1" dirty="0">
                <a:solidFill>
                  <a:srgbClr val="FF6600"/>
                </a:solidFill>
              </a:rPr>
              <a:t>и подвиги»</a:t>
            </a:r>
          </a:p>
        </p:txBody>
      </p:sp>
      <p:pic>
        <p:nvPicPr>
          <p:cNvPr id="13315" name="Picture 3" descr="F:\6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7363" y="369888"/>
            <a:ext cx="1811337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F:\6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722938" y="3778250"/>
            <a:ext cx="2100262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F:\21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5143500"/>
            <a:ext cx="13573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F:\21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786438"/>
            <a:ext cx="6953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F:\21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429125"/>
            <a:ext cx="10033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06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1928813" y="214313"/>
            <a:ext cx="7000875" cy="54467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    </a:t>
            </a:r>
            <a:endParaRPr lang="ru-RU" sz="2400" i="1" smtClean="0">
              <a:solidFill>
                <a:srgbClr val="0070C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Дважды направлялась в тыл противника. В конце ноября 1941 года была схвачена фашистами, которые её пытали.  От неё требовали признания, кто и зачем ее послал. Мужественная девочка не ответила ни на один вопрос немцев. Она даже не назвала своего подлинного имени и фамилии. После долгих и мучительных истязаний девочку убили. </a:t>
            </a:r>
            <a:b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</a:b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Ей дали звание Героя Советского Союза  за мужество и героизм, проявленные в борьбе с немецкими фашистами. </a:t>
            </a:r>
          </a:p>
        </p:txBody>
      </p:sp>
      <p:pic>
        <p:nvPicPr>
          <p:cNvPr id="14339" name="Picture 5" descr="kosmodemianska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17145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211638" y="6165850"/>
            <a:ext cx="446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Зоя Космодемьянская</a:t>
            </a:r>
          </a:p>
        </p:txBody>
      </p:sp>
    </p:spTree>
    <p:extLst>
      <p:ext uri="{BB962C8B-B14F-4D97-AF65-F5344CB8AC3E}">
        <p14:creationId xmlns:p14="http://schemas.microsoft.com/office/powerpoint/2010/main" val="34729075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14375" y="1143000"/>
            <a:ext cx="7329488" cy="8382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Ответьте на вопросы: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148263" y="2708275"/>
            <a:ext cx="338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F411"/>
                </a:solidFill>
              </a:rPr>
              <a:t>22.06.1941- 9.05.1945</a:t>
            </a:r>
            <a:r>
              <a:rPr lang="ru-RU" sz="2000" b="1" dirty="0">
                <a:solidFill>
                  <a:srgbClr val="FFF411"/>
                </a:solidFill>
              </a:rPr>
              <a:t>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227763" y="3500438"/>
            <a:ext cx="1655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F411"/>
                </a:solidFill>
              </a:rPr>
              <a:t>4 года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686425" y="4724400"/>
            <a:ext cx="3457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Адольф Гитлер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50825" y="2205038"/>
            <a:ext cx="8642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solidFill>
                  <a:srgbClr val="FF6600"/>
                </a:solidFill>
              </a:rPr>
              <a:t>1. </a:t>
            </a:r>
            <a:r>
              <a:rPr lang="ru-RU" sz="2000" b="1" dirty="0">
                <a:solidFill>
                  <a:srgbClr val="FF6600"/>
                </a:solidFill>
              </a:rPr>
              <a:t>Когда началась и закончилась Великая Отечественная война?</a:t>
            </a:r>
            <a:r>
              <a:rPr lang="ru-RU" sz="2000" dirty="0">
                <a:solidFill>
                  <a:srgbClr val="FF6600"/>
                </a:solidFill>
              </a:rPr>
              <a:t> </a:t>
            </a:r>
            <a:endParaRPr lang="ru-RU" sz="2000" dirty="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50825" y="3357563"/>
            <a:ext cx="4464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solidFill>
                  <a:srgbClr val="FF6600"/>
                </a:solidFill>
              </a:rPr>
              <a:t>2. </a:t>
            </a:r>
            <a:r>
              <a:rPr lang="ru-RU" sz="2000" b="1" dirty="0">
                <a:solidFill>
                  <a:srgbClr val="FF6600"/>
                </a:solidFill>
              </a:rPr>
              <a:t>Сколько лет длилась война?</a:t>
            </a:r>
            <a:r>
              <a:rPr lang="ru-RU" sz="2000" dirty="0">
                <a:solidFill>
                  <a:srgbClr val="FF6600"/>
                </a:solidFill>
              </a:rPr>
              <a:t> </a:t>
            </a:r>
            <a:endParaRPr lang="ru-RU" sz="2000" dirty="0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0825" y="4365625"/>
            <a:ext cx="6048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6600"/>
                </a:solidFill>
              </a:rPr>
              <a:t>3. </a:t>
            </a:r>
            <a:r>
              <a:rPr lang="ru-RU" sz="2000" b="1" dirty="0">
                <a:solidFill>
                  <a:srgbClr val="FF6600"/>
                </a:solidFill>
              </a:rPr>
              <a:t>Кто был предводителем германских войск?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79388" y="5084763"/>
            <a:ext cx="8351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b="1" dirty="0">
                <a:solidFill>
                  <a:srgbClr val="FF6600"/>
                </a:solidFill>
              </a:rPr>
              <a:t>4. </a:t>
            </a:r>
            <a:r>
              <a:rPr lang="ru-RU" sz="2000" b="1" dirty="0">
                <a:solidFill>
                  <a:srgbClr val="FF6600"/>
                </a:solidFill>
              </a:rPr>
              <a:t>Что хотел Гитлер от войны? Получилось ли это у него? Почему?</a:t>
            </a:r>
            <a:endParaRPr lang="ru-RU" sz="2000" dirty="0"/>
          </a:p>
        </p:txBody>
      </p:sp>
      <p:pic>
        <p:nvPicPr>
          <p:cNvPr id="12" name="объявление войны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60932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67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6125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146" grpId="0"/>
      <p:bldP spid="6152" grpId="0"/>
      <p:bldP spid="6153" grpId="0"/>
      <p:bldP spid="6154" grpId="0"/>
      <p:bldP spid="6155" grpId="0"/>
      <p:bldP spid="615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224088" y="714375"/>
            <a:ext cx="6919912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Была создана подпольная организация "Юные мстители", и Зину избрали членом ее комитета. Она участвовала в операциях против врага, распространяла листовки, вела разведку.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   В декабре 1943 года девочку схватили фашисты и пытали. Ответом врагу было молчание Зины.   Отважная юная пионерка была зверски замучена, но до последней минуты оставалась стойкой, мужественной, несгибаемой. И Родина посмертно отметила ее подвиг высшим своим званием - Героя Советского Союза. </a:t>
            </a:r>
          </a:p>
          <a:p>
            <a:pPr eaLnBrk="1" hangingPunct="1"/>
            <a:endParaRPr lang="ru-RU" sz="2400" b="1" i="1" smtClean="0">
              <a:solidFill>
                <a:srgbClr val="FFF411"/>
              </a:solidFill>
              <a:latin typeface="Georgia" pitchFamily="18" charset="0"/>
            </a:endParaRPr>
          </a:p>
        </p:txBody>
      </p:sp>
      <p:pic>
        <p:nvPicPr>
          <p:cNvPr id="15363" name="Picture 4" descr="pp_0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20701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076825" y="5589588"/>
            <a:ext cx="2592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Зина Портнова</a:t>
            </a:r>
          </a:p>
        </p:txBody>
      </p:sp>
    </p:spTree>
    <p:extLst>
      <p:ext uri="{BB962C8B-B14F-4D97-AF65-F5344CB8AC3E}">
        <p14:creationId xmlns:p14="http://schemas.microsoft.com/office/powerpoint/2010/main" val="38672930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643188" y="785813"/>
            <a:ext cx="6143625" cy="41560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FF6600"/>
                </a:solidFill>
              </a:rPr>
              <a:t> </a:t>
            </a: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Когда в село Шепетовку ворвались фашисты, Валя вместе с друзьями решил бороться с врагом. После доверили ему быть разведчиком. Он узнавал расположение вражеских постов, порядок смены караула.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   Пионер, которому только-только исполнилось четырнадцать лет, сражался плечом к плечу со взрослыми, освобождая родную землю.  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6600"/>
                </a:solidFill>
                <a:latin typeface="Georgia" pitchFamily="18" charset="0"/>
              </a:rPr>
              <a:t>   Мальчик погиб как герой, и Родина посмертно удостоила его званием Героя Советского Союза. </a:t>
            </a:r>
          </a:p>
        </p:txBody>
      </p:sp>
      <p:pic>
        <p:nvPicPr>
          <p:cNvPr id="16387" name="Picture 6" descr="pk_0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5538"/>
            <a:ext cx="2068512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292725" y="6092825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b="1">
                <a:solidFill>
                  <a:schemeClr val="accent2"/>
                </a:solidFill>
              </a:rPr>
              <a:t>Валя Котик.</a:t>
            </a:r>
          </a:p>
        </p:txBody>
      </p:sp>
    </p:spTree>
    <p:extLst>
      <p:ext uri="{BB962C8B-B14F-4D97-AF65-F5344CB8AC3E}">
        <p14:creationId xmlns:p14="http://schemas.microsoft.com/office/powerpoint/2010/main" val="1328326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857500" y="620713"/>
            <a:ext cx="6286500" cy="46799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0070C0"/>
                </a:solidFill>
              </a:rPr>
              <a:t>     </a:t>
            </a: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Марат ушел к партизанам и стал разведчиком. Проникал во вражеские гарнизоны и доставлял ценные сведения.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    Мальчик участвовал в боях и проявлял отвагу.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FFF411"/>
                </a:solidFill>
                <a:latin typeface="Georgia" pitchFamily="18" charset="0"/>
              </a:rPr>
              <a:t>    Марат погиб в бою. Сражался до последнего патрона, а когда у него осталась лишь одна граната, подпустил врагов поближе и взорвал их... и себя. За мужество и отвагу пионер мальчик был удостоен звания Героя Советского Союза. В городе Минске поставлен памятник юному герою.</a:t>
            </a:r>
          </a:p>
        </p:txBody>
      </p:sp>
      <p:pic>
        <p:nvPicPr>
          <p:cNvPr id="17411" name="Picture 4" descr="pk_0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2328862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87900" y="5516563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Марат Казей.</a:t>
            </a:r>
          </a:p>
        </p:txBody>
      </p:sp>
    </p:spTree>
    <p:extLst>
      <p:ext uri="{BB962C8B-B14F-4D97-AF65-F5344CB8AC3E}">
        <p14:creationId xmlns:p14="http://schemas.microsoft.com/office/powerpoint/2010/main" val="1207081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idx="1"/>
          </p:nvPr>
        </p:nvSpPr>
        <p:spPr>
          <a:xfrm>
            <a:off x="323850" y="908050"/>
            <a:ext cx="5400675" cy="2160588"/>
          </a:xfrm>
        </p:spPr>
        <p:txBody>
          <a:bodyPr>
            <a:normAutofit fontScale="92500"/>
          </a:bodyPr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 </a:t>
            </a:r>
            <a:r>
              <a:rPr lang="ru-RU" b="1" smtClean="0">
                <a:solidFill>
                  <a:srgbClr val="FF6600"/>
                </a:solidFill>
                <a:latin typeface="Arial" charset="0"/>
              </a:rPr>
              <a:t>В гимнастерку влез солдат,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6600"/>
                </a:solidFill>
                <a:latin typeface="Arial" charset="0"/>
              </a:rPr>
              <a:t> А на гимнастерке –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6600"/>
                </a:solidFill>
                <a:latin typeface="Arial" charset="0"/>
              </a:rPr>
              <a:t> Ордена, медали вряд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FF6600"/>
                </a:solidFill>
                <a:latin typeface="Arial" charset="0"/>
              </a:rPr>
              <a:t> Жарким пламенем горят…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3284538"/>
            <a:ext cx="792162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FFF411"/>
                </a:solidFill>
              </a:rPr>
              <a:t> </a:t>
            </a:r>
            <a:r>
              <a:rPr lang="ru-RU" sz="4800" b="1" dirty="0">
                <a:solidFill>
                  <a:srgbClr val="FFF411"/>
                </a:solidFill>
              </a:rPr>
              <a:t>«Награды Родины»</a:t>
            </a:r>
          </a:p>
        </p:txBody>
      </p:sp>
      <p:pic>
        <p:nvPicPr>
          <p:cNvPr id="39941" name="Picture 6" descr="F:\день победы\Медаль Золотая звез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76700"/>
            <a:ext cx="123507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700338" y="5876925"/>
            <a:ext cx="424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411"/>
                </a:solidFill>
              </a:rPr>
              <a:t>Медаль «Золотая звезда» </a:t>
            </a:r>
          </a:p>
        </p:txBody>
      </p:sp>
    </p:spTree>
    <p:extLst>
      <p:ext uri="{BB962C8B-B14F-4D97-AF65-F5344CB8AC3E}">
        <p14:creationId xmlns:p14="http://schemas.microsoft.com/office/powerpoint/2010/main" val="19081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39940" grpId="0"/>
      <p:bldP spid="3994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день победы\За оборону Ленинграда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50739">
            <a:off x="468313" y="1989138"/>
            <a:ext cx="1214437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F:\день победы\Взятие Берли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933825"/>
            <a:ext cx="1071562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F:\день победы\М За оборону Севастопыл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0823">
            <a:off x="7394575" y="2008188"/>
            <a:ext cx="128587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F:\день победы\Медаль за боевые заслуг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933825"/>
            <a:ext cx="10842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4" name="TextBox 19"/>
          <p:cNvSpPr txBox="1">
            <a:spLocks noChangeArrowheads="1"/>
          </p:cNvSpPr>
          <p:nvPr/>
        </p:nvSpPr>
        <p:spPr bwMode="auto">
          <a:xfrm>
            <a:off x="1979613" y="908050"/>
            <a:ext cx="56213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400" b="1">
                <a:solidFill>
                  <a:srgbClr val="FFF411"/>
                </a:solidFill>
              </a:rPr>
              <a:t>«Награды Родины»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1835150" y="198913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400" b="1">
                <a:solidFill>
                  <a:srgbClr val="FF6600"/>
                </a:solidFill>
              </a:rPr>
              <a:t>«За оборону Ленинграда»</a:t>
            </a:r>
            <a:r>
              <a:rPr lang="ru-RU"/>
              <a:t> 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1403350" y="6165850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«Взятие Берлина»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4859338" y="6165850"/>
            <a:ext cx="4033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«За боевые заслуги» 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2916238" y="3068638"/>
            <a:ext cx="4392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«За оборону Севастополя» </a:t>
            </a:r>
          </a:p>
        </p:txBody>
      </p:sp>
    </p:spTree>
    <p:extLst>
      <p:ext uri="{BB962C8B-B14F-4D97-AF65-F5344CB8AC3E}">
        <p14:creationId xmlns:p14="http://schemas.microsoft.com/office/powerpoint/2010/main" val="40943631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6" grpId="0"/>
      <p:bldP spid="21527" grpId="0"/>
      <p:bldP spid="21528" grpId="0"/>
      <p:bldP spid="215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1547813" y="620713"/>
            <a:ext cx="6119812" cy="1143000"/>
          </a:xfrm>
        </p:spPr>
        <p:txBody>
          <a:bodyPr>
            <a:normAutofit fontScale="90000"/>
          </a:bodyPr>
          <a:lstStyle/>
          <a:p>
            <a:r>
              <a:rPr lang="ru-RU" sz="4600" b="1" smtClean="0">
                <a:solidFill>
                  <a:srgbClr val="FFF411"/>
                </a:solidFill>
                <a:latin typeface="Arial" charset="0"/>
              </a:rPr>
              <a:t>«Награды Родины»</a:t>
            </a:r>
          </a:p>
        </p:txBody>
      </p:sp>
      <p:pic>
        <p:nvPicPr>
          <p:cNvPr id="38916" name="Picture 9" descr="F:\день победы\орден побе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73525"/>
            <a:ext cx="1528763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7" descr="F:\день победы\Орден красного знамен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060575"/>
            <a:ext cx="142875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8" descr="F:\день победы\Орден Отечественной войн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292600"/>
            <a:ext cx="1643062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10" descr="F:\день победы\Орден Славы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060575"/>
            <a:ext cx="1500187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468313" y="5949950"/>
            <a:ext cx="3240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Орден «Победы» 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268538" y="4005263"/>
            <a:ext cx="33829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6600"/>
                </a:solidFill>
              </a:rPr>
              <a:t>Орден</a:t>
            </a:r>
          </a:p>
          <a:p>
            <a:r>
              <a:rPr lang="ru-RU" sz="2400" b="1">
                <a:solidFill>
                  <a:srgbClr val="FF6600"/>
                </a:solidFill>
              </a:rPr>
              <a:t>Красного знамени</a:t>
            </a:r>
            <a:r>
              <a:rPr lang="ru-RU">
                <a:solidFill>
                  <a:srgbClr val="FF6600"/>
                </a:solidFill>
              </a:rPr>
              <a:t> 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708400" y="6237288"/>
            <a:ext cx="543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Орден «Отечественная война» 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6804025" y="4149725"/>
            <a:ext cx="233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6600"/>
                </a:solidFill>
              </a:rPr>
              <a:t>Орден Славы</a:t>
            </a:r>
          </a:p>
        </p:txBody>
      </p:sp>
    </p:spTree>
    <p:extLst>
      <p:ext uri="{BB962C8B-B14F-4D97-AF65-F5344CB8AC3E}">
        <p14:creationId xmlns:p14="http://schemas.microsoft.com/office/powerpoint/2010/main" val="26218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20" grpId="0"/>
      <p:bldP spid="38921" grpId="0"/>
      <p:bldP spid="38922" grpId="0"/>
      <p:bldP spid="389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F:\0000008126-34075-3805737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714375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 descr="C:\Documents and Settings\ученик\Рабочий стол\обелис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429125"/>
            <a:ext cx="300037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6" descr="G:\день победы\1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429125"/>
            <a:ext cx="1928812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4071938" y="285750"/>
            <a:ext cx="4572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FFF411"/>
                </a:solidFill>
              </a:rPr>
              <a:t>Прошла война, прошла страда,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Но боль взывает к людям: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Давайте, люди, никогда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Об этом не забудем.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Пусть память верную о ней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Хранят, об этой муке,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И дети нынешних детей,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И наших внуков внуки.</a:t>
            </a:r>
          </a:p>
          <a:p>
            <a:r>
              <a:rPr lang="ru-RU" b="1">
                <a:solidFill>
                  <a:srgbClr val="FFF411"/>
                </a:solidFill>
              </a:rPr>
              <a:t>Поклонимся великим тем годам,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Всем нашим командирам и бойцам,</a:t>
            </a:r>
          </a:p>
          <a:p>
            <a:r>
              <a:rPr lang="ru-RU" b="1">
                <a:solidFill>
                  <a:srgbClr val="FFF411"/>
                </a:solidFill>
              </a:rPr>
              <a:t>Всем маршалам страны и рядовым,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Поклонимся всем мёртвым и живым.</a:t>
            </a:r>
          </a:p>
          <a:p>
            <a:r>
              <a:rPr lang="ru-RU" b="1">
                <a:solidFill>
                  <a:srgbClr val="FFF411"/>
                </a:solidFill>
              </a:rPr>
              <a:t>Всем тем, кого нам забывать нельзя,</a:t>
            </a:r>
            <a:br>
              <a:rPr lang="ru-RU" b="1">
                <a:solidFill>
                  <a:srgbClr val="FFF411"/>
                </a:solidFill>
              </a:rPr>
            </a:br>
            <a:r>
              <a:rPr lang="ru-RU" b="1">
                <a:solidFill>
                  <a:srgbClr val="FFF411"/>
                </a:solidFill>
              </a:rPr>
              <a:t>Поклонимся, поклонимся, друзья.</a:t>
            </a:r>
          </a:p>
        </p:txBody>
      </p:sp>
    </p:spTree>
    <p:extLst>
      <p:ext uri="{BB962C8B-B14F-4D97-AF65-F5344CB8AC3E}">
        <p14:creationId xmlns:p14="http://schemas.microsoft.com/office/powerpoint/2010/main" val="63554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2578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Россия  понесла </a:t>
            </a: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огромные потери </a:t>
            </a: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– </a:t>
            </a:r>
            <a:b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</a:b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27 </a:t>
            </a: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млн. человек. </a:t>
            </a: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</a:b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Это </a:t>
            </a: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убитые на фронтах, пропавшие без вести, погибшие от бомбежек, голода, болезней. Мы понесли большие потери по сравнению с Германией, безвозвратные потери которой составили 5,5 млн. человек. </a:t>
            </a: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/>
            </a:r>
            <a:b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</a:b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Была </a:t>
            </a: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уничтожена треть нашего  национального богатства, война  отбросила страну на 5- 10 лет по основным экономическим показателям. 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645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8178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И</a:t>
            </a: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з </a:t>
            </a: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</a:rPr>
              <a:t>18 млн. человек, попавших в фа­шистские концентрационные лагеря, погибло 11 млн. Практически полностью на оккупированных территориях было истреблено еврейское население. Эта трагедия целого народа вошла в историю как холокост.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805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</a:rPr>
              <a:t>По уточненным данным, Красная Армия потеряла за годы войны около 12 млн. человек (из них 5 млн. — пропавшими без вести и попавшими в плен, при этом 3,3 млн. погибли в не­мецких лагерях для военнопленных). Ранения и ожоги получили 15,2 млн. человек, из которых инвалидами стали 2,6 млн.</a:t>
            </a:r>
            <a:endParaRPr lang="ru-RU" sz="2400" dirty="0">
              <a:solidFill>
                <a:srgbClr val="FFC000"/>
              </a:solidFill>
            </a:endParaRPr>
          </a:p>
          <a:p>
            <a:pPr algn="ctr"/>
            <a:r>
              <a:rPr lang="ru-RU" sz="2400" b="1" dirty="0">
                <a:solidFill>
                  <a:srgbClr val="FFC000"/>
                </a:solidFill>
              </a:rPr>
              <a:t>От бомбежек, репрессий, голода, болезней на оккупированной территории погибло 13 млн. Примерно 5,3 млн. человек было насильственно угнано на работы в Германию, от плохого пита­ния и жестокого обращения умерло 2,2 млн. Около 0,5 млн. че­ловек, так или иначе служивших немцам и сдавшихся англо-­американским войскам, не вернулись на Родину. 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C000"/>
                </a:solidFill>
              </a:rPr>
              <a:t>ПЕРИОДЫ ВОВ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C000"/>
                </a:solidFill>
              </a:rPr>
              <a:t>Первый: </a:t>
            </a:r>
            <a:endParaRPr lang="ru-RU" sz="3600" b="1" dirty="0" smtClean="0">
              <a:solidFill>
                <a:srgbClr val="FFC000"/>
              </a:solidFill>
            </a:endParaRPr>
          </a:p>
          <a:p>
            <a:pPr marL="64008" indent="0">
              <a:buNone/>
            </a:pPr>
            <a:r>
              <a:rPr lang="ru-RU" sz="3600" b="1" dirty="0">
                <a:solidFill>
                  <a:srgbClr val="FFC000"/>
                </a:solidFill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</a:rPr>
              <a:t>       22 </a:t>
            </a:r>
            <a:r>
              <a:rPr lang="ru-RU" sz="3600" b="1" dirty="0">
                <a:solidFill>
                  <a:srgbClr val="FFC000"/>
                </a:solidFill>
              </a:rPr>
              <a:t>июня 1941г. – 18 ноября 1942 г</a:t>
            </a:r>
            <a:r>
              <a:rPr lang="ru-RU" sz="3600" b="1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3600" b="1" dirty="0">
                <a:solidFill>
                  <a:srgbClr val="FFC000"/>
                </a:solidFill>
              </a:rPr>
              <a:t>Второй: </a:t>
            </a:r>
            <a:endParaRPr lang="ru-RU" sz="3600" b="1" dirty="0" smtClean="0">
              <a:solidFill>
                <a:srgbClr val="FFC000"/>
              </a:solidFill>
            </a:endParaRPr>
          </a:p>
          <a:p>
            <a:pPr marL="64008" indent="0">
              <a:buNone/>
            </a:pPr>
            <a:r>
              <a:rPr lang="ru-RU" sz="3600" b="1" dirty="0">
                <a:solidFill>
                  <a:srgbClr val="FFC000"/>
                </a:solidFill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</a:rPr>
              <a:t> 19 </a:t>
            </a:r>
            <a:r>
              <a:rPr lang="ru-RU" sz="3600" b="1" dirty="0">
                <a:solidFill>
                  <a:srgbClr val="FFC000"/>
                </a:solidFill>
              </a:rPr>
              <a:t>ноября 1942 г. – 31 декабря 1943 г</a:t>
            </a:r>
            <a:r>
              <a:rPr lang="ru-RU" sz="3600" b="1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3600" b="1" dirty="0">
                <a:solidFill>
                  <a:srgbClr val="FFC000"/>
                </a:solidFill>
              </a:rPr>
              <a:t>Третий</a:t>
            </a:r>
            <a:r>
              <a:rPr lang="ru-RU" sz="3600" b="1" dirty="0" smtClean="0">
                <a:solidFill>
                  <a:srgbClr val="FFC000"/>
                </a:solidFill>
              </a:rPr>
              <a:t>:</a:t>
            </a:r>
          </a:p>
          <a:p>
            <a:pPr marL="64008" indent="0">
              <a:buNone/>
            </a:pPr>
            <a:r>
              <a:rPr lang="ru-RU" sz="3600" b="1" dirty="0">
                <a:solidFill>
                  <a:srgbClr val="FFC000"/>
                </a:solidFill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</a:rPr>
              <a:t>          </a:t>
            </a:r>
            <a:r>
              <a:rPr lang="ru-RU" sz="3600" b="1" dirty="0">
                <a:solidFill>
                  <a:srgbClr val="FFC000"/>
                </a:solidFill>
              </a:rPr>
              <a:t>1 января 1944 г. – 9 мая 1945 г.</a:t>
            </a:r>
          </a:p>
        </p:txBody>
      </p:sp>
      <p:pic>
        <p:nvPicPr>
          <p:cNvPr id="4" name="священная войн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1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05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КАК назывался план Гитлера по захвату СССР?</a:t>
            </a:r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899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«БАРБОРОССА»</a:t>
            </a:r>
          </a:p>
          <a:p>
            <a:pPr marL="64008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64008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64008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«БЛИЦ-КРИГ»- план  молниеносной войны (закончить войну в течении 6-8 недель)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4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Другие гитлеровские плановые операции: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8062912" cy="1752600"/>
          </a:xfrm>
        </p:spPr>
        <p:txBody>
          <a:bodyPr>
            <a:noAutofit/>
          </a:bodyPr>
          <a:lstStyle/>
          <a:p>
            <a:pPr lvl="0"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«Ост» </a:t>
            </a:r>
            <a:r>
              <a:rPr lang="ru-RU" sz="3200" b="1" dirty="0">
                <a:solidFill>
                  <a:schemeClr val="bg1"/>
                </a:solidFill>
              </a:rPr>
              <a:t>- план выселения и уничтожения 120-140 млн. русских, украинцев, белорусов.</a:t>
            </a:r>
          </a:p>
          <a:p>
            <a:pPr lvl="0" algn="ctr"/>
            <a:r>
              <a:rPr lang="ru-RU" sz="3200" b="1" dirty="0">
                <a:solidFill>
                  <a:schemeClr val="accent6"/>
                </a:solidFill>
              </a:rPr>
              <a:t>«Тайфун» </a:t>
            </a:r>
            <a:r>
              <a:rPr lang="ru-RU" sz="3200" b="1" dirty="0">
                <a:solidFill>
                  <a:schemeClr val="bg1"/>
                </a:solidFill>
              </a:rPr>
              <a:t>- план по захвату немцами Москвы.</a:t>
            </a:r>
          </a:p>
          <a:p>
            <a:pPr lvl="0"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«Цитадель» </a:t>
            </a:r>
            <a:r>
              <a:rPr lang="ru-RU" sz="3200" b="1" dirty="0">
                <a:solidFill>
                  <a:schemeClr val="bg1"/>
                </a:solidFill>
              </a:rPr>
              <a:t>- план наступления немцев на участки Курской дуги.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«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3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1073</Words>
  <Application>Microsoft Office PowerPoint</Application>
  <PresentationFormat>Экран (4:3)</PresentationFormat>
  <Paragraphs>145</Paragraphs>
  <Slides>36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Century Gothic</vt:lpstr>
      <vt:lpstr>Georgia</vt:lpstr>
      <vt:lpstr>Verdana</vt:lpstr>
      <vt:lpstr>Wingdings</vt:lpstr>
      <vt:lpstr>Wingdings 2</vt:lpstr>
      <vt:lpstr>Яркая</vt:lpstr>
      <vt:lpstr>  Великая  Отечественная война- трагедия   и  подвиг                                                                                                                                          народа </vt:lpstr>
      <vt:lpstr>Презентация PowerPoint</vt:lpstr>
      <vt:lpstr>Ответьте на вопросы:</vt:lpstr>
      <vt:lpstr>Россия  понесла огромные потери –  27 млн. человек.  Это убитые на фронтах, пропавшие без вести, погибшие от бомбежек, голода, болезней. Мы понесли большие потери по сравнению с Германией, безвозвратные потери которой составили 5,5 млн. человек.  Была уничтожена треть нашего  национального богатства, война  отбросила страну на 5- 10 лет по основным экономическим показателям. </vt:lpstr>
      <vt:lpstr>Из 18 млн. человек, попавших в фа­шистские концентрационные лагеря, погибло 11 млн. Практически полностью на оккупированных территориях было истреблено еврейское население. Эта трагедия целого народа вошла в историю как холокост.</vt:lpstr>
      <vt:lpstr>Презентация PowerPoint</vt:lpstr>
      <vt:lpstr>ПЕРИОДЫ ВОВ</vt:lpstr>
      <vt:lpstr> КАК назывался план Гитлера по захвату СССР?</vt:lpstr>
      <vt:lpstr>Другие гитлеровские плановые операции:</vt:lpstr>
      <vt:lpstr>Основные события     и сражения ВОВ</vt:lpstr>
      <vt:lpstr>Презентация PowerPoint</vt:lpstr>
      <vt:lpstr>Презентация PowerPoint</vt:lpstr>
      <vt:lpstr>Презентация PowerPoint</vt:lpstr>
      <vt:lpstr>НАЧАЛО КОРЕННОГО ПЕРЕЛОМА в ВОВ</vt:lpstr>
      <vt:lpstr>Презентация PowerPoint</vt:lpstr>
      <vt:lpstr>1943г.- начало масштабной рельсовой  партизанской войны. Операция «Концерт» пускались под откос десятки эшелонов и немецкой военной техники, продовольствия</vt:lpstr>
      <vt:lpstr>Презентация PowerPoint</vt:lpstr>
      <vt:lpstr>Май-июнь 1944г.-  открытие второго фронта высадка англо-американских войск в Нормандии (Франция) и их наступление на Германию с запада Весна –лето-1944г.-завершающий этап освобождения СССР освобождение  Прибалтики, Молдовы, Украины- «Ясско-Кишиневская» операция, Белоруссии - операция «Багратион» </vt:lpstr>
      <vt:lpstr>16 апреля - 8 мая 1945г.- Берлинская операция 30 апреля1945г.- взят Берлин штурм рейхстага- сержанты М. Егоров и М. Кантарий- вооружили красное знамя- флаг СССР Гитлер покончил жизнь самоубийством 8 мая 1945г.- в Карлхорсте (пригород Берлина) был подписан акт о полной и безоговорочной капитуляции Германии ( маршал Жуков, фельдмаршал Кейтель)</vt:lpstr>
      <vt:lpstr>9 мая 1945г.-  День ПОБЕДЫ 24 июня 1945 г.- парад на Красной площади в Москве командовал-  К. К. Рокоссовский,  принимал-  Г. К. Жуков</vt:lpstr>
      <vt:lpstr>Праздничный Салют </vt:lpstr>
      <vt:lpstr>Презентация PowerPoint</vt:lpstr>
      <vt:lpstr> «Города-герои»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«Награды Родины»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  Отечественная война</dc:title>
  <dc:creator>1</dc:creator>
  <cp:lastModifiedBy>7</cp:lastModifiedBy>
  <cp:revision>29</cp:revision>
  <dcterms:created xsi:type="dcterms:W3CDTF">2013-01-30T13:19:58Z</dcterms:created>
  <dcterms:modified xsi:type="dcterms:W3CDTF">2022-11-18T11:03:05Z</dcterms:modified>
</cp:coreProperties>
</file>