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111617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594" y="-270"/>
      </p:cViewPr>
      <p:guideLst>
        <p:guide orient="horz" pos="2160"/>
        <p:guide pos="35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E3C98-D037-43E5-8219-25C1B6CC0F1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39763" y="685800"/>
            <a:ext cx="55784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1EB2C-1AFB-4475-93F3-463CA178B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184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1EB2C-1AFB-4475-93F3-463CA178B5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328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7129" y="2130427"/>
            <a:ext cx="948745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4257" y="3886200"/>
            <a:ext cx="78131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380" y="4365104"/>
            <a:ext cx="1892370" cy="23077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063" y="3678816"/>
            <a:ext cx="3844913" cy="31656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092242" y="274640"/>
            <a:ext cx="251138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8086" y="274640"/>
            <a:ext cx="734812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968" y="5013176"/>
            <a:ext cx="1584176" cy="16792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699" y="4406902"/>
            <a:ext cx="9487456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1699" y="2906713"/>
            <a:ext cx="948745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7776" y="4853585"/>
            <a:ext cx="2434511" cy="20044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8086" y="1600202"/>
            <a:ext cx="49297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73870" y="1600202"/>
            <a:ext cx="492975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8085" y="1535113"/>
            <a:ext cx="493169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8085" y="2174875"/>
            <a:ext cx="493169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69996" y="1535113"/>
            <a:ext cx="49336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69996" y="2174875"/>
            <a:ext cx="49336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69188"/>
            <a:ext cx="1789931" cy="198881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369426" y="4896631"/>
            <a:ext cx="1792287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273050"/>
            <a:ext cx="367212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63919" y="273052"/>
            <a:ext cx="623970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8086" y="1435102"/>
            <a:ext cx="367212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7773" y="4800600"/>
            <a:ext cx="669702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87773" y="612775"/>
            <a:ext cx="669702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87773" y="5367338"/>
            <a:ext cx="669702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350">
              <a:schemeClr val="accent6">
                <a:lumMod val="40000"/>
                <a:lumOff val="60000"/>
              </a:schemeClr>
            </a:gs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274638"/>
            <a:ext cx="100455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8086" y="1600202"/>
            <a:ext cx="1004554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58086" y="6356352"/>
            <a:ext cx="260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13586" y="6356352"/>
            <a:ext cx="3534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99228" y="6356352"/>
            <a:ext cx="260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161713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8760" y="1484784"/>
            <a:ext cx="9487456" cy="219010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/>
            </a:r>
            <a:br>
              <a:rPr lang="ru-RU" sz="2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</a:br>
            <a:r>
              <a:rPr lang="ru-RU" sz="3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>  </a:t>
            </a:r>
            <a:r>
              <a:rPr lang="ru-RU" altLang="ru-RU" sz="4800" b="1" dirty="0" smtClean="0"/>
              <a:t>ВОЗМОЖНОСТИ </a:t>
            </a:r>
            <a:r>
              <a:rPr lang="ru-RU" altLang="ru-RU" sz="4800" b="1" dirty="0"/>
              <a:t>НАСТОЛЬНЫХ ИЗДАТЕЛЬСКИХ </a:t>
            </a:r>
            <a:r>
              <a:rPr lang="ru-RU" altLang="ru-RU" sz="4800" b="1" dirty="0" smtClean="0"/>
              <a:t>СИСТЕМ</a:t>
            </a:r>
            <a:r>
              <a:rPr lang="ru-RU" sz="4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/>
            </a:r>
            <a:br>
              <a:rPr lang="ru-RU" sz="4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4256" y="32760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СПб ПОУ «Обуховское училище № 4»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0256" y="6083785"/>
            <a:ext cx="324036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Рассмотрено методической комиссией  ______ Попов А.Э.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197576" y="6079051"/>
            <a:ext cx="280831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преподаватель</a:t>
            </a:r>
          </a:p>
          <a:p>
            <a:r>
              <a:rPr lang="ru-RU" dirty="0" smtClean="0"/>
              <a:t>Глебова Ирина Юрьевна</a:t>
            </a:r>
          </a:p>
        </p:txBody>
      </p:sp>
    </p:spTree>
    <p:extLst>
      <p:ext uri="{BB962C8B-B14F-4D97-AF65-F5344CB8AC3E}">
        <p14:creationId xmlns:p14="http://schemas.microsoft.com/office/powerpoint/2010/main" val="10105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044113" cy="1143000"/>
          </a:xfrm>
        </p:spPr>
        <p:txBody>
          <a:bodyPr/>
          <a:lstStyle/>
          <a:p>
            <a:r>
              <a:rPr lang="ru-RU" altLang="ru-RU" i="1" dirty="0" smtClean="0"/>
              <a:t>MS </a:t>
            </a:r>
            <a:r>
              <a:rPr lang="ru-RU" altLang="ru-RU" i="1" dirty="0" err="1" smtClean="0"/>
              <a:t>Publisher</a:t>
            </a:r>
            <a:endParaRPr lang="ru-RU" alt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2264" y="1508586"/>
            <a:ext cx="10801200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3200" dirty="0"/>
              <a:t>В 1991 г. </a:t>
            </a:r>
            <a:r>
              <a:rPr lang="ru-RU" altLang="ru-RU" sz="3200" dirty="0" smtClean="0"/>
              <a:t>выпущена </a:t>
            </a:r>
            <a:r>
              <a:rPr lang="ru-RU" altLang="ru-RU" sz="3200" dirty="0"/>
              <a:t>первая версия программы MS </a:t>
            </a:r>
            <a:r>
              <a:rPr lang="ru-RU" altLang="ru-RU" sz="3200" dirty="0" err="1"/>
              <a:t>Publisher</a:t>
            </a:r>
            <a:r>
              <a:rPr lang="ru-RU" altLang="ru-RU" sz="3200" dirty="0"/>
              <a:t>.</a:t>
            </a:r>
          </a:p>
          <a:p>
            <a:r>
              <a:rPr lang="ru-RU" altLang="ru-RU" sz="3200" dirty="0" smtClean="0"/>
              <a:t>Которая и входит в </a:t>
            </a:r>
            <a:r>
              <a:rPr lang="ru-RU" altLang="ru-RU" sz="3200" dirty="0"/>
              <a:t>состав расширенного варианта MS </a:t>
            </a:r>
            <a:r>
              <a:rPr lang="ru-RU" altLang="ru-RU" sz="3200" dirty="0" err="1"/>
              <a:t>Office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для работы в среде </a:t>
            </a:r>
            <a:r>
              <a:rPr lang="ru-RU" altLang="ru-RU" sz="3200" dirty="0" err="1" smtClean="0"/>
              <a:t>Windows</a:t>
            </a:r>
            <a:r>
              <a:rPr lang="ru-RU" altLang="ru-RU" sz="3200" dirty="0" smtClean="0"/>
              <a:t> постоянно.</a:t>
            </a:r>
            <a:endParaRPr lang="ru-RU" altLang="ru-RU" sz="3200" dirty="0"/>
          </a:p>
          <a:p>
            <a:r>
              <a:rPr lang="ru-RU" altLang="ru-RU" sz="3200" dirty="0"/>
              <a:t>Она позволяет любому непрофессионалу создать вполне приемлемые </a:t>
            </a:r>
            <a:r>
              <a:rPr lang="ru-RU" altLang="ru-RU" sz="3200" dirty="0" smtClean="0"/>
              <a:t>макеты </a:t>
            </a:r>
            <a:r>
              <a:rPr lang="ru-RU" altLang="ru-RU" sz="3200" dirty="0"/>
              <a:t>самых необходимых видов продукции.</a:t>
            </a:r>
          </a:p>
          <a:p>
            <a:r>
              <a:rPr lang="ru-RU" altLang="ru-RU" sz="3200" dirty="0"/>
              <a:t>Для изготовления каждого из них – визиток, конвертов, прайс-листов, бланков, буклетов и многого другого – подготовлены десятки макетов, из которых можно выбрать подходящий и, заполнив информацией, отправить на печать.</a:t>
            </a:r>
          </a:p>
        </p:txBody>
      </p:sp>
    </p:spTree>
    <p:extLst>
      <p:ext uri="{BB962C8B-B14F-4D97-AF65-F5344CB8AC3E}">
        <p14:creationId xmlns:p14="http://schemas.microsoft.com/office/powerpoint/2010/main" val="2807776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044113" cy="1143000"/>
          </a:xfrm>
        </p:spPr>
        <p:txBody>
          <a:bodyPr/>
          <a:lstStyle/>
          <a:p>
            <a:r>
              <a:rPr lang="ru-RU" altLang="ru-RU" i="1" dirty="0" err="1"/>
              <a:t>AdobeInDesign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2304" y="1292562"/>
            <a:ext cx="10081120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3200" dirty="0" err="1"/>
              <a:t>Adobe</a:t>
            </a:r>
            <a:r>
              <a:rPr lang="ru-RU" altLang="ru-RU" sz="3200" dirty="0"/>
              <a:t> </a:t>
            </a:r>
            <a:r>
              <a:rPr lang="ru-RU" altLang="ru-RU" sz="3200" dirty="0" err="1"/>
              <a:t>InDesign</a:t>
            </a:r>
            <a:r>
              <a:rPr lang="ru-RU" altLang="ru-RU" sz="3200" dirty="0"/>
              <a:t> 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– профессиональный издательский пакет, оптимизированный под верстку документов самого широкого профиля, от одностраничных буклетов до толстых книг.</a:t>
            </a:r>
          </a:p>
          <a:p>
            <a:r>
              <a:rPr lang="ru-RU" altLang="ru-RU" sz="3200" dirty="0"/>
              <a:t>Поддерживается полноцветная печать.</a:t>
            </a:r>
          </a:p>
          <a:p>
            <a:r>
              <a:rPr lang="ru-RU" altLang="ru-RU" sz="3200" dirty="0"/>
              <a:t>Наиболее интересными возможностями </a:t>
            </a:r>
            <a:r>
              <a:rPr lang="ru-RU" altLang="ru-RU" sz="3200" dirty="0" err="1"/>
              <a:t>Adobe</a:t>
            </a:r>
            <a:r>
              <a:rPr lang="ru-RU" altLang="ru-RU" sz="3200" dirty="0"/>
              <a:t> </a:t>
            </a:r>
            <a:r>
              <a:rPr lang="ru-RU" altLang="ru-RU" sz="3200" dirty="0" err="1"/>
              <a:t>InDesign</a:t>
            </a:r>
            <a:r>
              <a:rPr lang="ru-RU" altLang="ru-RU" sz="3200" dirty="0"/>
              <a:t> являются работа со шрифтами и поддержка прозрачности, при помощи которой можно легко создать эффект отбрасывания тени любого векторного объекта</a:t>
            </a:r>
            <a:r>
              <a:rPr lang="ru-RU" altLang="ru-RU" sz="3200" dirty="0" smtClean="0"/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468520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044113" cy="1143000"/>
          </a:xfrm>
        </p:spPr>
        <p:txBody>
          <a:bodyPr/>
          <a:lstStyle/>
          <a:p>
            <a:r>
              <a:rPr lang="ru-RU" altLang="ru-RU" i="1" dirty="0" err="1"/>
              <a:t>AdobePageMaker</a:t>
            </a:r>
            <a:r>
              <a:rPr lang="ru-RU" altLang="ru-RU" i="1" dirty="0"/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0295" y="1196752"/>
            <a:ext cx="10153127" cy="5509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3200" dirty="0" err="1"/>
              <a:t>Adobe</a:t>
            </a:r>
            <a:r>
              <a:rPr lang="ru-RU" altLang="ru-RU" sz="3200" dirty="0"/>
              <a:t> </a:t>
            </a:r>
            <a:r>
              <a:rPr lang="ru-RU" altLang="ru-RU" sz="3200" dirty="0" err="1" smtClean="0"/>
              <a:t>PageMaker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– широко распространенная профессиональная программа верстки.</a:t>
            </a:r>
          </a:p>
          <a:p>
            <a:r>
              <a:rPr lang="ru-RU" altLang="ru-RU" sz="3200" dirty="0"/>
              <a:t>Самая ценная особенность </a:t>
            </a:r>
            <a:r>
              <a:rPr lang="ru-RU" altLang="ru-RU" sz="3200" dirty="0" err="1"/>
              <a:t>Adobe</a:t>
            </a:r>
            <a:r>
              <a:rPr lang="ru-RU" altLang="ru-RU" sz="3200" dirty="0"/>
              <a:t> </a:t>
            </a:r>
            <a:r>
              <a:rPr lang="ru-RU" altLang="ru-RU" sz="3200" dirty="0" err="1"/>
              <a:t>PageMaker</a:t>
            </a:r>
            <a:r>
              <a:rPr lang="ru-RU" altLang="ru-RU" sz="3200" dirty="0"/>
              <a:t> при подготовке бумажных публикаций – это мощнейший механизм работы с цветом.</a:t>
            </a:r>
          </a:p>
          <a:p>
            <a:r>
              <a:rPr lang="ru-RU" altLang="ru-RU" sz="3200" i="1" dirty="0"/>
              <a:t>Преимущества</a:t>
            </a:r>
            <a:r>
              <a:rPr lang="ru-RU" altLang="ru-RU" sz="3200" dirty="0"/>
              <a:t>: </a:t>
            </a:r>
            <a:r>
              <a:rPr lang="ru-RU" altLang="ru-RU" sz="3200" dirty="0" err="1"/>
              <a:t>Adobe</a:t>
            </a:r>
            <a:r>
              <a:rPr lang="ru-RU" altLang="ru-RU" sz="3200" dirty="0"/>
              <a:t> </a:t>
            </a:r>
            <a:r>
              <a:rPr lang="ru-RU" altLang="ru-RU" sz="3200" dirty="0" err="1"/>
              <a:t>PageMaker</a:t>
            </a:r>
            <a:r>
              <a:rPr lang="ru-RU" altLang="ru-RU" sz="3200" dirty="0"/>
              <a:t> – это классическая и простая в работе программа (простая организация рабочего процесса – электронный "рабочий стол", мощные инструменты вывода). </a:t>
            </a:r>
            <a:r>
              <a:rPr lang="ru-RU" altLang="ru-RU" sz="3200" dirty="0" smtClean="0"/>
              <a:t>К </a:t>
            </a:r>
            <a:r>
              <a:rPr lang="ru-RU" altLang="ru-RU" sz="3200" dirty="0"/>
              <a:t>достоинствам пакета следует отнести интегрированность с другими продуктами </a:t>
            </a:r>
            <a:r>
              <a:rPr lang="ru-RU" altLang="ru-RU" sz="3200" dirty="0" err="1"/>
              <a:t>Adobe</a:t>
            </a:r>
            <a:r>
              <a:rPr lang="ru-RU" altLang="ru-RU" sz="3200" dirty="0"/>
              <a:t> – </a:t>
            </a:r>
            <a:r>
              <a:rPr lang="ru-RU" altLang="ru-RU" sz="3200" dirty="0" err="1"/>
              <a:t>Adobe</a:t>
            </a:r>
            <a:r>
              <a:rPr lang="ru-RU" altLang="ru-RU" sz="3200" dirty="0"/>
              <a:t> </a:t>
            </a:r>
            <a:r>
              <a:rPr lang="ru-RU" altLang="ru-RU" sz="3200" dirty="0" err="1"/>
              <a:t>Illustrator</a:t>
            </a:r>
            <a:r>
              <a:rPr lang="ru-RU" altLang="ru-RU" sz="3200" dirty="0"/>
              <a:t> и </a:t>
            </a:r>
            <a:r>
              <a:rPr lang="ru-RU" altLang="ru-RU" sz="3200" dirty="0" err="1"/>
              <a:t>Adobe</a:t>
            </a:r>
            <a:r>
              <a:rPr lang="ru-RU" altLang="ru-RU" sz="3200" dirty="0"/>
              <a:t> </a:t>
            </a:r>
            <a:r>
              <a:rPr lang="ru-RU" altLang="ru-RU" sz="3200" dirty="0" err="1"/>
              <a:t>Photoshop</a:t>
            </a:r>
            <a:r>
              <a:rPr lang="ru-RU" alt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69070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044113" cy="1143000"/>
          </a:xfrm>
        </p:spPr>
        <p:txBody>
          <a:bodyPr/>
          <a:lstStyle/>
          <a:p>
            <a:r>
              <a:rPr lang="ru-RU" altLang="ru-RU" i="1" dirty="0" err="1"/>
              <a:t>Corel</a:t>
            </a:r>
            <a:r>
              <a:rPr lang="ru-RU" altLang="ru-RU" i="1" dirty="0"/>
              <a:t> </a:t>
            </a:r>
            <a:r>
              <a:rPr lang="ru-RU" altLang="ru-RU" i="1" dirty="0" err="1"/>
              <a:t>Ventura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2304" y="1196752"/>
            <a:ext cx="10153128" cy="5509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3200" dirty="0" err="1"/>
              <a:t>Ventura</a:t>
            </a:r>
            <a:r>
              <a:rPr lang="ru-RU" altLang="ru-RU" sz="3200" dirty="0"/>
              <a:t> – мощная профессиональная настольная издательская система.</a:t>
            </a:r>
          </a:p>
          <a:p>
            <a:r>
              <a:rPr lang="ru-RU" altLang="ru-RU" sz="3200" dirty="0"/>
              <a:t>Первоначально программа называлась </a:t>
            </a:r>
            <a:r>
              <a:rPr lang="ru-RU" altLang="ru-RU" sz="3200" dirty="0" err="1"/>
              <a:t>Xerox</a:t>
            </a:r>
            <a:r>
              <a:rPr lang="ru-RU" altLang="ru-RU" sz="3200" dirty="0"/>
              <a:t> </a:t>
            </a:r>
            <a:r>
              <a:rPr lang="ru-RU" altLang="ru-RU" sz="3200" dirty="0" err="1"/>
              <a:t>Ventura</a:t>
            </a:r>
            <a:r>
              <a:rPr lang="ru-RU" altLang="ru-RU" sz="3200" dirty="0"/>
              <a:t> </a:t>
            </a:r>
            <a:r>
              <a:rPr lang="ru-RU" altLang="ru-RU" sz="3200" dirty="0" err="1"/>
              <a:t>Publisher</a:t>
            </a:r>
            <a:r>
              <a:rPr lang="ru-RU" altLang="ru-RU" sz="3200" dirty="0"/>
              <a:t> и работала под DOS 6.22.</a:t>
            </a:r>
          </a:p>
          <a:p>
            <a:r>
              <a:rPr lang="ru-RU" altLang="ru-RU" sz="3200" dirty="0"/>
              <a:t>Уже в то время </a:t>
            </a:r>
            <a:r>
              <a:rPr lang="ru-RU" altLang="ru-RU" sz="3200" dirty="0" err="1"/>
              <a:t>Ventura</a:t>
            </a:r>
            <a:r>
              <a:rPr lang="ru-RU" altLang="ru-RU" sz="3200" dirty="0"/>
              <a:t> обладала всеми необходимыми инструментами для качественной верстки.</a:t>
            </a:r>
          </a:p>
          <a:p>
            <a:r>
              <a:rPr lang="ru-RU" altLang="ru-RU" sz="3200" dirty="0"/>
              <a:t>Затем пакет купила фирма </a:t>
            </a:r>
            <a:r>
              <a:rPr lang="ru-RU" altLang="ru-RU" sz="3200" dirty="0" err="1"/>
              <a:t>Corel</a:t>
            </a:r>
            <a:r>
              <a:rPr lang="ru-RU" altLang="ru-RU" sz="3200" dirty="0"/>
              <a:t>.</a:t>
            </a:r>
          </a:p>
          <a:p>
            <a:r>
              <a:rPr lang="ru-RU" altLang="ru-RU" sz="3200" dirty="0" err="1"/>
              <a:t>Corel</a:t>
            </a:r>
            <a:r>
              <a:rPr lang="ru-RU" altLang="ru-RU" sz="3200" dirty="0"/>
              <a:t> </a:t>
            </a:r>
            <a:r>
              <a:rPr lang="ru-RU" altLang="ru-RU" sz="3200" dirty="0" err="1"/>
              <a:t>Ventura</a:t>
            </a:r>
            <a:r>
              <a:rPr lang="ru-RU" altLang="ru-RU" sz="3200" dirty="0"/>
              <a:t> предлагает большое количество заготовленных разработчиками шаблонов, которые выполняют практически любой запрос пользователя. </a:t>
            </a:r>
            <a:r>
              <a:rPr lang="ru-RU" altLang="ru-RU" sz="3200" dirty="0" smtClean="0"/>
              <a:t>Есть возможность </a:t>
            </a:r>
            <a:r>
              <a:rPr lang="ru-RU" altLang="ru-RU" sz="3200" dirty="0"/>
              <a:t>публикации документов в Интернете.</a:t>
            </a:r>
          </a:p>
        </p:txBody>
      </p:sp>
    </p:spTree>
    <p:extLst>
      <p:ext uri="{BB962C8B-B14F-4D97-AF65-F5344CB8AC3E}">
        <p14:creationId xmlns:p14="http://schemas.microsoft.com/office/powerpoint/2010/main" val="884772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044113" cy="1143000"/>
          </a:xfrm>
        </p:spPr>
        <p:txBody>
          <a:bodyPr/>
          <a:lstStyle/>
          <a:p>
            <a:r>
              <a:rPr lang="ru-RU" altLang="ru-RU" i="1" dirty="0" err="1"/>
              <a:t>Corel</a:t>
            </a:r>
            <a:r>
              <a:rPr lang="ru-RU" altLang="ru-RU" i="1" dirty="0"/>
              <a:t> </a:t>
            </a:r>
            <a:r>
              <a:rPr lang="ru-RU" altLang="ru-RU" i="1" dirty="0" err="1"/>
              <a:t>Ventura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0296" y="1364570"/>
            <a:ext cx="10081119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3200" i="1" dirty="0"/>
              <a:t>Преимущества</a:t>
            </a:r>
            <a:r>
              <a:rPr lang="ru-RU" altLang="ru-RU" sz="3200" dirty="0"/>
              <a:t>: хорошая работа программы с длинными документами.</a:t>
            </a:r>
          </a:p>
          <a:p>
            <a:r>
              <a:rPr lang="ru-RU" altLang="ru-RU" sz="3200" i="1" dirty="0"/>
              <a:t>Недостатки</a:t>
            </a:r>
            <a:r>
              <a:rPr lang="ru-RU" altLang="ru-RU" sz="3200" dirty="0"/>
              <a:t>: высокая сложность обучения и политика фирмы </a:t>
            </a:r>
            <a:r>
              <a:rPr lang="ru-RU" altLang="ru-RU" sz="3200" dirty="0" err="1"/>
              <a:t>Corel</a:t>
            </a:r>
            <a:r>
              <a:rPr lang="ru-RU" altLang="ru-RU" sz="3200" dirty="0"/>
              <a:t> не дают этой программе стать лидером верстки.</a:t>
            </a:r>
          </a:p>
          <a:p>
            <a:r>
              <a:rPr lang="ru-RU" altLang="ru-RU" sz="3200" dirty="0"/>
              <a:t>К недостаткам программы можно отнести и тот факт, что интерфейс перегружен (не оптимизирован).</a:t>
            </a:r>
          </a:p>
          <a:p>
            <a:r>
              <a:rPr lang="ru-RU" altLang="ru-RU" sz="3200" dirty="0"/>
              <a:t>Найти необходимую кнопку среди бесчисленных панелей инструментов, заполонивших экран, порой сложно.</a:t>
            </a:r>
          </a:p>
        </p:txBody>
      </p:sp>
    </p:spTree>
    <p:extLst>
      <p:ext uri="{BB962C8B-B14F-4D97-AF65-F5344CB8AC3E}">
        <p14:creationId xmlns:p14="http://schemas.microsoft.com/office/powerpoint/2010/main" val="2423261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044113" cy="1143000"/>
          </a:xfrm>
        </p:spPr>
        <p:txBody>
          <a:bodyPr/>
          <a:lstStyle/>
          <a:p>
            <a:r>
              <a:rPr lang="ru-RU" altLang="ru-RU" i="1" dirty="0" err="1"/>
              <a:t>Adobe</a:t>
            </a:r>
            <a:r>
              <a:rPr lang="ru-RU" altLang="ru-RU" i="1" dirty="0"/>
              <a:t> </a:t>
            </a:r>
            <a:r>
              <a:rPr lang="ru-RU" altLang="ru-RU" i="1" dirty="0" err="1"/>
              <a:t>FrameMaker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0336" y="1412776"/>
            <a:ext cx="9793087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3200" dirty="0" err="1"/>
              <a:t>Adobe</a:t>
            </a:r>
            <a:r>
              <a:rPr lang="ru-RU" altLang="ru-RU" sz="3200" dirty="0"/>
              <a:t> </a:t>
            </a:r>
            <a:r>
              <a:rPr lang="ru-RU" altLang="ru-RU" sz="3200" dirty="0" err="1"/>
              <a:t>FrameMaker</a:t>
            </a:r>
            <a:r>
              <a:rPr lang="ru-RU" altLang="ru-RU" sz="3200" dirty="0"/>
              <a:t> – один из лучших инструментов для верстки длинных и сложно организованных публикаций.</a:t>
            </a:r>
          </a:p>
          <a:p>
            <a:r>
              <a:rPr lang="ru-RU" altLang="ru-RU" sz="3200" i="1" dirty="0"/>
              <a:t>Преимущества:</a:t>
            </a:r>
            <a:r>
              <a:rPr lang="ru-RU" altLang="ru-RU" sz="3200" dirty="0"/>
              <a:t> </a:t>
            </a:r>
            <a:r>
              <a:rPr lang="ru-RU" altLang="ru-RU" sz="3200" dirty="0" err="1"/>
              <a:t>Adobe</a:t>
            </a:r>
            <a:r>
              <a:rPr lang="ru-RU" altLang="ru-RU" sz="3200" dirty="0"/>
              <a:t> </a:t>
            </a:r>
            <a:r>
              <a:rPr lang="ru-RU" altLang="ru-RU" sz="3200" dirty="0" err="1"/>
              <a:t>FrameMaker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идеально подходит для верстки больших сложных книг со множеством иллюстраций и таблиц, что является ее главным преимуществом.</a:t>
            </a:r>
          </a:p>
          <a:p>
            <a:r>
              <a:rPr lang="ru-RU" altLang="ru-RU" sz="3200" dirty="0"/>
              <a:t> Особенно удобна эта программа для разработки технической документации.</a:t>
            </a:r>
          </a:p>
        </p:txBody>
      </p:sp>
    </p:spTree>
    <p:extLst>
      <p:ext uri="{BB962C8B-B14F-4D97-AF65-F5344CB8AC3E}">
        <p14:creationId xmlns:p14="http://schemas.microsoft.com/office/powerpoint/2010/main" val="2395964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044113" cy="1143000"/>
          </a:xfrm>
        </p:spPr>
        <p:txBody>
          <a:bodyPr/>
          <a:lstStyle/>
          <a:p>
            <a:r>
              <a:rPr lang="ru-RU" altLang="ru-RU" i="1" dirty="0" err="1"/>
              <a:t>Adobe</a:t>
            </a:r>
            <a:r>
              <a:rPr lang="ru-RU" altLang="ru-RU" i="1" dirty="0"/>
              <a:t> </a:t>
            </a:r>
            <a:r>
              <a:rPr lang="ru-RU" altLang="ru-RU" i="1" dirty="0" err="1"/>
              <a:t>FrameMaker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6320" y="1374096"/>
            <a:ext cx="10009112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447675"/>
            <a:r>
              <a:rPr lang="ru-RU" altLang="ru-RU" sz="3200" i="1" dirty="0"/>
              <a:t>Преимущества</a:t>
            </a:r>
            <a:r>
              <a:rPr lang="ru-RU" altLang="ru-RU" sz="3200" dirty="0"/>
              <a:t>: хорошая работа программы с длинными документами.</a:t>
            </a:r>
          </a:p>
          <a:p>
            <a:pPr indent="447675"/>
            <a:r>
              <a:rPr lang="ru-RU" altLang="ru-RU" sz="3200" i="1" dirty="0"/>
              <a:t>Недостатки</a:t>
            </a:r>
            <a:r>
              <a:rPr lang="ru-RU" altLang="ru-RU" sz="3200" dirty="0"/>
              <a:t>: высокая сложность обучения и политика фирмы </a:t>
            </a:r>
            <a:r>
              <a:rPr lang="ru-RU" altLang="ru-RU" sz="3200" dirty="0" err="1"/>
              <a:t>Corel</a:t>
            </a:r>
            <a:r>
              <a:rPr lang="ru-RU" altLang="ru-RU" sz="3200" dirty="0"/>
              <a:t> не дают этой программе стать лидером верстки.</a:t>
            </a:r>
          </a:p>
          <a:p>
            <a:pPr indent="447675"/>
            <a:r>
              <a:rPr lang="ru-RU" altLang="ru-RU" sz="3200" dirty="0"/>
              <a:t>К недостаткам программы можно отнести и тот факт, что интерфейс перегружен (не оптимизирован).</a:t>
            </a:r>
          </a:p>
          <a:p>
            <a:pPr indent="447675"/>
            <a:r>
              <a:rPr lang="ru-RU" altLang="ru-RU" sz="3200" dirty="0"/>
              <a:t>Найти необходимую кнопку среди бесчисленных панелей инструментов, заполонивших экран, порой сложно.</a:t>
            </a:r>
          </a:p>
        </p:txBody>
      </p:sp>
    </p:spTree>
    <p:extLst>
      <p:ext uri="{BB962C8B-B14F-4D97-AF65-F5344CB8AC3E}">
        <p14:creationId xmlns:p14="http://schemas.microsoft.com/office/powerpoint/2010/main" val="3029259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044113" cy="1143000"/>
          </a:xfrm>
        </p:spPr>
        <p:txBody>
          <a:bodyPr/>
          <a:lstStyle/>
          <a:p>
            <a:r>
              <a:rPr lang="ru-RU" altLang="ru-RU" i="1" dirty="0" err="1"/>
              <a:t>QuarkXPress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60376" y="1628800"/>
            <a:ext cx="8928991" cy="4031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447675"/>
            <a:r>
              <a:rPr lang="ru-RU" altLang="ru-RU" sz="3200" dirty="0"/>
              <a:t>QuarkXPress6.0 – мировой лидер верстки. Очень надежная, быстрая и качественная программа.</a:t>
            </a:r>
          </a:p>
          <a:p>
            <a:pPr indent="447675"/>
            <a:r>
              <a:rPr lang="ru-RU" altLang="ru-RU" sz="3200" dirty="0"/>
              <a:t>К </a:t>
            </a:r>
            <a:r>
              <a:rPr lang="ru-RU" altLang="ru-RU" sz="3200" i="1" dirty="0"/>
              <a:t>недостаткам</a:t>
            </a:r>
            <a:r>
              <a:rPr lang="ru-RU" altLang="ru-RU" sz="3200" dirty="0"/>
              <a:t> этой программы следует отнести пользовательский интерфейс, который остался на уровне стандартов середины 90-х годов 20-го века, отсутствие горячих клавиш для многих часто используемых функций.</a:t>
            </a:r>
          </a:p>
        </p:txBody>
      </p:sp>
    </p:spTree>
    <p:extLst>
      <p:ext uri="{BB962C8B-B14F-4D97-AF65-F5344CB8AC3E}">
        <p14:creationId xmlns:p14="http://schemas.microsoft.com/office/powerpoint/2010/main" val="3699042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044113" cy="1143000"/>
          </a:xfrm>
        </p:spPr>
        <p:txBody>
          <a:bodyPr/>
          <a:lstStyle/>
          <a:p>
            <a:r>
              <a:rPr lang="ru-RU" altLang="ru-RU" i="1" dirty="0" err="1"/>
              <a:t>QuarkXPress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0296" y="1364570"/>
            <a:ext cx="10153128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528638"/>
            <a:r>
              <a:rPr lang="ru-RU" altLang="ru-RU" sz="3200" dirty="0"/>
              <a:t>Проводя сравнительные оценки рассмотренных программ, можно сделать вывод, что многолетний лидер издательской отрасли – </a:t>
            </a:r>
            <a:r>
              <a:rPr lang="ru-RU" altLang="ru-RU" sz="3200" dirty="0" err="1"/>
              <a:t>QuarkXPress</a:t>
            </a:r>
            <a:r>
              <a:rPr lang="ru-RU" altLang="ru-RU" sz="3200" dirty="0"/>
              <a:t>– по сей день остается одним из самых привлекательных продуктов.</a:t>
            </a:r>
          </a:p>
          <a:p>
            <a:pPr indent="528638"/>
            <a:r>
              <a:rPr lang="ru-RU" altLang="ru-RU" sz="3200" dirty="0"/>
              <a:t>Привлекателен пакет </a:t>
            </a:r>
            <a:r>
              <a:rPr lang="ru-RU" altLang="ru-RU" sz="3200" dirty="0" err="1"/>
              <a:t>AdobeInDesign</a:t>
            </a:r>
            <a:r>
              <a:rPr lang="ru-RU" altLang="ru-RU" sz="3200" dirty="0"/>
              <a:t>.</a:t>
            </a:r>
          </a:p>
          <a:p>
            <a:pPr indent="528638"/>
            <a:r>
              <a:rPr lang="ru-RU" altLang="ru-RU" sz="3200" dirty="0"/>
              <a:t>Он демонстрирует наиболее широкий спектр возможностей, хотя и сложен в освоении. К сожалению, обе эти программы достаточно дороги.</a:t>
            </a:r>
          </a:p>
          <a:p>
            <a:pPr indent="528638"/>
            <a:r>
              <a:rPr lang="ru-RU" altLang="ru-RU" sz="3200" dirty="0"/>
              <a:t>Для начального знакомства с DTP рекомендуется </a:t>
            </a:r>
            <a:r>
              <a:rPr lang="ru-RU" altLang="ru-RU" sz="3200" dirty="0" err="1"/>
              <a:t>MSPublisher</a:t>
            </a:r>
            <a:r>
              <a:rPr lang="ru-RU" alt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65745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8369" y="1064925"/>
            <a:ext cx="972107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/>
            <a:r>
              <a:rPr lang="ru-RU" altLang="ru-RU" sz="3200" dirty="0" smtClean="0"/>
              <a:t>Под</a:t>
            </a:r>
            <a:r>
              <a:rPr lang="ru-RU" altLang="ru-RU" sz="3200" dirty="0"/>
              <a:t> </a:t>
            </a:r>
            <a:r>
              <a:rPr lang="ru-RU" altLang="ru-RU" sz="3200" i="1" dirty="0"/>
              <a:t>настольными издательскими системами</a:t>
            </a:r>
            <a:r>
              <a:rPr lang="ru-RU" altLang="ru-RU" sz="3200" dirty="0"/>
              <a:t> понимают компьютерную цифровую полиграфию в </a:t>
            </a:r>
            <a:r>
              <a:rPr lang="ru-RU" altLang="ru-RU" sz="3200" dirty="0" smtClean="0"/>
              <a:t>целом или  </a:t>
            </a:r>
            <a:r>
              <a:rPr lang="ru-RU" altLang="ru-RU" sz="3200" dirty="0"/>
              <a:t>программы верстки документов.</a:t>
            </a:r>
          </a:p>
          <a:p>
            <a:pPr indent="447675"/>
            <a:r>
              <a:rPr lang="ru-RU" altLang="ru-RU" sz="3200" i="1" dirty="0"/>
              <a:t>DTP (</a:t>
            </a:r>
            <a:r>
              <a:rPr lang="ru-RU" altLang="ru-RU" sz="3200" i="1" dirty="0" err="1"/>
              <a:t>DeskTop</a:t>
            </a:r>
            <a:r>
              <a:rPr lang="ru-RU" altLang="ru-RU" sz="3200" i="1" dirty="0"/>
              <a:t> </a:t>
            </a:r>
            <a:r>
              <a:rPr lang="ru-RU" altLang="ru-RU" sz="3200" i="1" dirty="0" err="1"/>
              <a:t>Publishing</a:t>
            </a:r>
            <a:r>
              <a:rPr lang="ru-RU" altLang="ru-RU" sz="3200" i="1" dirty="0"/>
              <a:t> </a:t>
            </a:r>
            <a:r>
              <a:rPr lang="ru-RU" altLang="ru-RU" sz="3200" i="1" dirty="0" err="1"/>
              <a:t>System</a:t>
            </a:r>
            <a:r>
              <a:rPr lang="ru-RU" altLang="ru-RU" sz="3200" i="1" dirty="0"/>
              <a:t>, настольная издательская система)</a:t>
            </a:r>
            <a:r>
              <a:rPr lang="ru-RU" altLang="ru-RU" sz="3200" dirty="0"/>
              <a:t> — комплекс аппаратного и программного обеспечения, предназначенный для подготовки публикации из текста и изображений для </a:t>
            </a:r>
            <a:r>
              <a:rPr lang="ru-RU" altLang="ru-RU" sz="3200" dirty="0" smtClean="0"/>
              <a:t>печати.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5585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4392" y="1196752"/>
            <a:ext cx="89289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/>
            <a:r>
              <a:rPr lang="ru-RU" altLang="ru-RU" sz="3200" dirty="0"/>
              <a:t>Также возможна </a:t>
            </a:r>
            <a:r>
              <a:rPr lang="ru-RU" altLang="ru-RU" sz="3200" dirty="0" smtClean="0"/>
              <a:t>подготовка </a:t>
            </a:r>
            <a:r>
              <a:rPr lang="ru-RU" altLang="ru-RU" sz="3200" dirty="0"/>
              <a:t>документа публикации для распространения не в виде твердой копии, а в электронном виде, т. е. электронная верстка в </a:t>
            </a:r>
            <a:r>
              <a:rPr lang="ru-RU" altLang="ru-RU" sz="3200" dirty="0" smtClean="0"/>
              <a:t>PDF– </a:t>
            </a:r>
            <a:r>
              <a:rPr lang="ru-RU" altLang="ru-RU" sz="3200" dirty="0"/>
              <a:t>и </a:t>
            </a:r>
            <a:r>
              <a:rPr lang="ru-RU" altLang="ru-RU" sz="3200" dirty="0" smtClean="0"/>
              <a:t>HTML</a:t>
            </a:r>
            <a:r>
              <a:rPr lang="ru-RU" altLang="ru-RU" sz="3200" dirty="0"/>
              <a:t>– </a:t>
            </a:r>
            <a:r>
              <a:rPr lang="ru-RU" altLang="ru-RU" sz="3200" dirty="0" smtClean="0"/>
              <a:t> форматах</a:t>
            </a:r>
            <a:r>
              <a:rPr lang="ru-RU" altLang="ru-RU" sz="3200" dirty="0"/>
              <a:t>.</a:t>
            </a:r>
          </a:p>
          <a:p>
            <a:pPr indent="447675"/>
            <a:r>
              <a:rPr lang="ru-RU" altLang="ru-RU" sz="3200" dirty="0"/>
              <a:t>Настольное издательство, в отличие от традиционного типографского, подразумевает полиграфическую работу не в типографии, а дома или в офисе.</a:t>
            </a:r>
          </a:p>
        </p:txBody>
      </p:sp>
    </p:spTree>
    <p:extLst>
      <p:ext uri="{BB962C8B-B14F-4D97-AF65-F5344CB8AC3E}">
        <p14:creationId xmlns:p14="http://schemas.microsoft.com/office/powerpoint/2010/main" val="416555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4392" y="764704"/>
            <a:ext cx="9001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28638"/>
            <a:r>
              <a:rPr lang="ru-RU" altLang="ru-RU" sz="3200" dirty="0"/>
              <a:t>В связи с широким распространением в последние годы мультимедийных и сетевых электронных изданий, принято </a:t>
            </a:r>
            <a:r>
              <a:rPr lang="ru-RU" altLang="ru-RU" sz="3200" i="1" dirty="0"/>
              <a:t>различать настольные издательские системы двух типов</a:t>
            </a:r>
            <a:r>
              <a:rPr lang="ru-RU" altLang="ru-RU" sz="3200" dirty="0" smtClean="0"/>
              <a:t>:</a:t>
            </a:r>
          </a:p>
          <a:p>
            <a:pPr indent="528638"/>
            <a:endParaRPr lang="ru-RU" altLang="ru-RU" sz="1200" dirty="0"/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ru-RU" altLang="ru-RU" sz="3200" dirty="0"/>
              <a:t>для подготовки полиграфических изданий;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ru-RU" altLang="ru-RU" sz="3200" dirty="0"/>
              <a:t>системы верстки электронных документов</a:t>
            </a:r>
            <a:r>
              <a:rPr lang="ru-RU" altLang="ru-RU" sz="3200" dirty="0" smtClean="0"/>
              <a:t>.</a:t>
            </a:r>
          </a:p>
          <a:p>
            <a:pPr>
              <a:lnSpc>
                <a:spcPct val="150000"/>
              </a:lnSpc>
            </a:pPr>
            <a:endParaRPr lang="ru-RU" altLang="ru-RU" sz="1200" dirty="0"/>
          </a:p>
          <a:p>
            <a:r>
              <a:rPr lang="ru-RU" altLang="ru-RU" sz="3200" dirty="0"/>
              <a:t>Наиболее популярными считаются системы </a:t>
            </a:r>
            <a:r>
              <a:rPr lang="ru-RU" altLang="ru-RU" sz="3200" dirty="0" err="1"/>
              <a:t>QuarkXPress</a:t>
            </a:r>
            <a:r>
              <a:rPr lang="ru-RU" altLang="ru-RU" sz="3200" dirty="0"/>
              <a:t>, </a:t>
            </a:r>
            <a:r>
              <a:rPr lang="ru-RU" altLang="ru-RU" sz="3200" dirty="0" err="1"/>
              <a:t>Adobe</a:t>
            </a:r>
            <a:r>
              <a:rPr lang="ru-RU" altLang="ru-RU" sz="3200" dirty="0"/>
              <a:t> </a:t>
            </a:r>
            <a:r>
              <a:rPr lang="ru-RU" altLang="ru-RU" sz="3200" dirty="0" err="1"/>
              <a:t>PageMaker</a:t>
            </a:r>
            <a:r>
              <a:rPr lang="ru-RU" altLang="ru-RU" sz="3200" dirty="0"/>
              <a:t> и </a:t>
            </a:r>
            <a:r>
              <a:rPr lang="ru-RU" altLang="ru-RU" sz="3200" dirty="0" err="1"/>
              <a:t>Adobe</a:t>
            </a:r>
            <a:r>
              <a:rPr lang="ru-RU" altLang="ru-RU" sz="3200" dirty="0"/>
              <a:t> </a:t>
            </a:r>
            <a:r>
              <a:rPr lang="ru-RU" altLang="ru-RU" sz="3200" dirty="0" err="1"/>
              <a:t>InDesign</a:t>
            </a:r>
            <a:r>
              <a:rPr lang="ru-RU" alt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7918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2424" y="1052736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/>
            <a:r>
              <a:rPr lang="ru-RU" altLang="ru-RU" sz="3200" i="1" dirty="0"/>
              <a:t>Основным отличием настольных издательских систем от текстовых редакторов</a:t>
            </a:r>
            <a:r>
              <a:rPr lang="ru-RU" altLang="ru-RU" sz="3200" dirty="0"/>
              <a:t> (таких, например, как MS </a:t>
            </a:r>
            <a:r>
              <a:rPr lang="ru-RU" altLang="ru-RU" sz="3200" dirty="0" err="1"/>
              <a:t>Word</a:t>
            </a:r>
            <a:r>
              <a:rPr lang="ru-RU" altLang="ru-RU" sz="3200" dirty="0"/>
              <a:t>) является то, что они предназначены в первую очередь для оформления (верстки) документа, а не для его создания "с нуля" (ввода текста, проверки правописания, создания изображений), хотя в определенной степени могут выполнять и эти функции.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60786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2384" y="1689770"/>
            <a:ext cx="9001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i="1" dirty="0"/>
              <a:t>Процесс верстки</a:t>
            </a:r>
            <a:r>
              <a:rPr lang="ru-RU" altLang="ru-RU" sz="3200" dirty="0"/>
              <a:t> </a:t>
            </a:r>
            <a:r>
              <a:rPr lang="ru-RU" altLang="ru-RU" sz="3200" i="1" dirty="0"/>
              <a:t>документа</a:t>
            </a:r>
            <a:r>
              <a:rPr lang="ru-RU" altLang="ru-RU" sz="3200" dirty="0"/>
              <a:t> состоит в оформлении текста и задании условий взаимного расположения текста и иллюстраций.</a:t>
            </a:r>
          </a:p>
          <a:p>
            <a:endParaRPr lang="ru-RU" altLang="ru-RU" sz="3200" dirty="0"/>
          </a:p>
          <a:p>
            <a:r>
              <a:rPr lang="ru-RU" altLang="ru-RU" sz="3200" i="1" dirty="0"/>
              <a:t>Целью верстки</a:t>
            </a:r>
            <a:r>
              <a:rPr lang="ru-RU" altLang="ru-RU" sz="3200" dirty="0"/>
              <a:t> является создание оригинал-макета, пригодного для размножения документа полиграфическими методами.</a:t>
            </a:r>
          </a:p>
        </p:txBody>
      </p:sp>
    </p:spTree>
    <p:extLst>
      <p:ext uri="{BB962C8B-B14F-4D97-AF65-F5344CB8AC3E}">
        <p14:creationId xmlns:p14="http://schemas.microsoft.com/office/powerpoint/2010/main" val="613344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2424" y="548680"/>
            <a:ext cx="856895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i="1" dirty="0"/>
              <a:t>Оригинал-макет</a:t>
            </a:r>
            <a:r>
              <a:rPr lang="ru-RU" sz="3200" dirty="0"/>
              <a:t> – оригинал, каждая страница которого полностью совпадает с соответствующей страницей будущего издания.</a:t>
            </a:r>
          </a:p>
          <a:p>
            <a:pPr>
              <a:defRPr/>
            </a:pPr>
            <a:r>
              <a:rPr lang="ru-RU" sz="3200" dirty="0"/>
              <a:t>Он может быть: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i="1" dirty="0"/>
              <a:t>кодированным </a:t>
            </a:r>
            <a:r>
              <a:rPr lang="ru-RU" sz="3200" dirty="0"/>
              <a:t>– на магнитном или оптическом диске – и в таком виде отсылаться на полиграфическое предприятие для набора и печати тиража;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i="1" dirty="0"/>
              <a:t>твердой копией</a:t>
            </a:r>
            <a:r>
              <a:rPr lang="ru-RU" sz="3200" dirty="0"/>
              <a:t>, подготовленной для изготовления фотоформ или печатных форм;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i="1" dirty="0"/>
              <a:t>фотомеханическим</a:t>
            </a:r>
            <a:r>
              <a:rPr lang="ru-RU" sz="3200" dirty="0"/>
              <a:t> и др.</a:t>
            </a:r>
          </a:p>
        </p:txBody>
      </p:sp>
    </p:spTree>
    <p:extLst>
      <p:ext uri="{BB962C8B-B14F-4D97-AF65-F5344CB8AC3E}">
        <p14:creationId xmlns:p14="http://schemas.microsoft.com/office/powerpoint/2010/main" val="1802371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i="1" dirty="0" smtClean="0"/>
              <a:t>Программы верстки</a:t>
            </a:r>
            <a:endParaRPr lang="ru-RU" alt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188368" y="1484784"/>
            <a:ext cx="92890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dirty="0"/>
              <a:t>Самым первым настольным верстальным пакетом в мире был </a:t>
            </a:r>
            <a:r>
              <a:rPr lang="ru-RU" altLang="ru-RU" sz="3600" dirty="0" err="1"/>
              <a:t>Adobe</a:t>
            </a:r>
            <a:r>
              <a:rPr lang="ru-RU" altLang="ru-RU" sz="3600" dirty="0"/>
              <a:t> </a:t>
            </a:r>
            <a:r>
              <a:rPr lang="ru-RU" altLang="ru-RU" sz="3600" dirty="0" err="1" smtClean="0"/>
              <a:t>PageMaker</a:t>
            </a: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600" dirty="0" smtClean="0"/>
              <a:t> </a:t>
            </a:r>
            <a:r>
              <a:rPr lang="ru-RU" altLang="ru-RU" sz="3600" dirty="0"/>
              <a:t>(1985 г. – версия для </a:t>
            </a:r>
            <a:r>
              <a:rPr lang="ru-RU" altLang="ru-RU" sz="3600" dirty="0" err="1"/>
              <a:t>Macintosh</a:t>
            </a:r>
            <a:r>
              <a:rPr lang="ru-RU" altLang="ru-RU" sz="3600" dirty="0"/>
              <a:t>).</a:t>
            </a:r>
          </a:p>
          <a:p>
            <a:r>
              <a:rPr lang="ru-RU" altLang="ru-RU" sz="3600" dirty="0"/>
              <a:t>Следом за которым появился пакет </a:t>
            </a:r>
            <a:r>
              <a:rPr lang="ru-RU" altLang="ru-RU" sz="3600" dirty="0" err="1"/>
              <a:t>Ventura</a:t>
            </a:r>
            <a:r>
              <a:rPr lang="ru-RU" altLang="ru-RU" sz="3600" dirty="0"/>
              <a:t> </a:t>
            </a:r>
            <a:r>
              <a:rPr lang="ru-RU" altLang="ru-RU" sz="3600" dirty="0" err="1"/>
              <a:t>Publisher</a:t>
            </a:r>
            <a:r>
              <a:rPr lang="ru-RU" altLang="ru-RU" sz="3600" dirty="0"/>
              <a:t> (1986 г.) и версия </a:t>
            </a:r>
            <a:r>
              <a:rPr lang="ru-RU" altLang="ru-RU" sz="3600" dirty="0" err="1"/>
              <a:t>Adobe</a:t>
            </a:r>
            <a:r>
              <a:rPr lang="ru-RU" altLang="ru-RU" sz="3600" dirty="0"/>
              <a:t> </a:t>
            </a:r>
            <a:r>
              <a:rPr lang="ru-RU" altLang="ru-RU" sz="3600" dirty="0" err="1"/>
              <a:t>PageMaker</a:t>
            </a:r>
            <a:r>
              <a:rPr lang="ru-RU" altLang="ru-RU" sz="3600" dirty="0"/>
              <a:t> для PC.</a:t>
            </a:r>
          </a:p>
          <a:p>
            <a:r>
              <a:rPr lang="ru-RU" altLang="ru-RU" sz="3600" dirty="0"/>
              <a:t>А через год после этого – </a:t>
            </a:r>
            <a:r>
              <a:rPr lang="ru-RU" altLang="ru-RU" sz="3600" dirty="0" err="1"/>
              <a:t>QuarkXPress</a:t>
            </a:r>
            <a:r>
              <a:rPr lang="ru-RU" altLang="ru-RU" sz="3600" dirty="0"/>
              <a:t> (1987 г).</a:t>
            </a:r>
          </a:p>
        </p:txBody>
      </p:sp>
    </p:spTree>
    <p:extLst>
      <p:ext uri="{BB962C8B-B14F-4D97-AF65-F5344CB8AC3E}">
        <p14:creationId xmlns:p14="http://schemas.microsoft.com/office/powerpoint/2010/main" val="3646175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044113" cy="1143000"/>
          </a:xfrm>
        </p:spPr>
        <p:txBody>
          <a:bodyPr/>
          <a:lstStyle/>
          <a:p>
            <a:r>
              <a:rPr lang="ru-RU" altLang="ru-RU" i="1" dirty="0" smtClean="0"/>
              <a:t>MS </a:t>
            </a:r>
            <a:r>
              <a:rPr lang="ru-RU" altLang="ru-RU" i="1" dirty="0" err="1" smtClean="0"/>
              <a:t>Publisher</a:t>
            </a:r>
            <a:endParaRPr lang="ru-RU" alt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56320" y="1292562"/>
            <a:ext cx="9865096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447675"/>
            <a:r>
              <a:rPr lang="ru-RU" altLang="ru-RU" sz="3200" dirty="0"/>
              <a:t>Подавляющее большинство умеющих работать на компьютере </a:t>
            </a:r>
            <a:r>
              <a:rPr lang="ru-RU" altLang="ru-RU" sz="3200" dirty="0" smtClean="0"/>
              <a:t>владеет </a:t>
            </a:r>
            <a:r>
              <a:rPr lang="ru-RU" altLang="ru-RU" sz="3200" dirty="0"/>
              <a:t>двумя программами – MS </a:t>
            </a:r>
            <a:r>
              <a:rPr lang="ru-RU" altLang="ru-RU" sz="3200" dirty="0" err="1"/>
              <a:t>Word</a:t>
            </a:r>
            <a:r>
              <a:rPr lang="ru-RU" altLang="ru-RU" sz="3200" dirty="0"/>
              <a:t> и MS </a:t>
            </a:r>
            <a:r>
              <a:rPr lang="ru-RU" altLang="ru-RU" sz="3200" dirty="0" err="1"/>
              <a:t>Excel</a:t>
            </a:r>
            <a:r>
              <a:rPr lang="ru-RU" altLang="ru-RU" sz="3200" dirty="0"/>
              <a:t>, которых им для работы вполне хватает.</a:t>
            </a:r>
          </a:p>
          <a:p>
            <a:pPr indent="447675"/>
            <a:r>
              <a:rPr lang="ru-RU" altLang="ru-RU" sz="3200" dirty="0"/>
              <a:t>Подготовка макета к печати – под силу лишь профессионалу.</a:t>
            </a:r>
          </a:p>
          <a:p>
            <a:pPr indent="447675"/>
            <a:r>
              <a:rPr lang="ru-RU" altLang="ru-RU" sz="3200" dirty="0"/>
              <a:t>А что делать, если нет опыта допечатной подготовки, времени и лишних средств? </a:t>
            </a:r>
          </a:p>
          <a:p>
            <a:pPr indent="447675"/>
            <a:r>
              <a:rPr lang="ru-RU" altLang="ru-RU" sz="3200" dirty="0"/>
              <a:t>Решение проблемы нашла фирма </a:t>
            </a:r>
            <a:r>
              <a:rPr lang="ru-RU" altLang="ru-RU" sz="3200" dirty="0" err="1"/>
              <a:t>Microsoft</a:t>
            </a:r>
            <a:r>
              <a:rPr lang="ru-RU" altLang="ru-RU" sz="3200" dirty="0"/>
              <a:t> – для этого случая она предлагает использовать программный продукт под названием MS </a:t>
            </a:r>
            <a:r>
              <a:rPr lang="ru-RU" altLang="ru-RU" sz="3200" dirty="0" err="1"/>
              <a:t>Publisher</a:t>
            </a:r>
            <a:r>
              <a:rPr lang="ru-RU" alt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27212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224</TotalTime>
  <Words>417</Words>
  <Application>Microsoft Office PowerPoint</Application>
  <PresentationFormat>Произвольный</PresentationFormat>
  <Paragraphs>75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ВОЗМОЖНОСТИ НАСТОЛЬНЫХ ИЗДАТЕЛЬСКИХ СИСТЕМ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Программы верстки</vt:lpstr>
      <vt:lpstr>MS Publisher</vt:lpstr>
      <vt:lpstr>MS Publisher</vt:lpstr>
      <vt:lpstr>AdobeInDesign</vt:lpstr>
      <vt:lpstr>AdobePageMaker </vt:lpstr>
      <vt:lpstr>Corel Ventura</vt:lpstr>
      <vt:lpstr>Corel Ventura</vt:lpstr>
      <vt:lpstr>Adobe FrameMaker</vt:lpstr>
      <vt:lpstr>Adobe FrameMaker</vt:lpstr>
      <vt:lpstr>QuarkXPress</vt:lpstr>
      <vt:lpstr>QuarkXPress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к5омп</cp:lastModifiedBy>
  <cp:revision>17</cp:revision>
  <dcterms:created xsi:type="dcterms:W3CDTF">2017-07-13T07:53:02Z</dcterms:created>
  <dcterms:modified xsi:type="dcterms:W3CDTF">2022-11-18T17:45:37Z</dcterms:modified>
</cp:coreProperties>
</file>