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163648_050995221c2261c2e7e28d1ebf6f6553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068961"/>
            <a:ext cx="518457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 в дисциплину. Краткая история латинского языка.  Латинский алфавит.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486916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Преподаватель Рубан Т.Л.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Изучение курса латинского языка в медицинском образовательном учреждении преследует сугубо профессиональную цель - подготовить терминологически грамотного специалиста.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63292">
            <a:off x="683568" y="2852936"/>
            <a:ext cx="286166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5169699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522391">
            <a:off x="4467255" y="2602499"/>
            <a:ext cx="3628713" cy="364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латинских афоризмов, изречений и пословиц давно стали крылатыми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выражениями.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Отдельные латинские афоризмы и изречения касаются вопросов жизни и смерти, здоровья человека, поведения врача. Некоторые из них представляют собой медицинские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деонтологические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(греч.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deon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deonios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"должное" +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logos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"учение") заповеди, например: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Solus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aegroti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suprema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lex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medkorum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"Благо больного - высший закон врачей";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Primum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noli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nocere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! - "Прежде всего, не вреди!" (первая заповедь врача).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565591"/>
            <a:ext cx="84249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интернациональном словарном фонде многих языков мира, особенно европейских, значительное место занимают латинизмы: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декан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доктор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доцент, ассистент,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лаборант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препаратор, студент,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аудитория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кредит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декрет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кредо, курс, куратор,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прокурор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курсант,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конкурент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конкурс, экскурсия,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градус,,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агрессия,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прогресс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юрист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интеллект,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коллега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аппетит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репетиция,, консерватор, резервуар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валентность,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валюта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инвалид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эквивалент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статуя, монумент, орнамент, стиль, иллюстрация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6792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Большинство букв латинского алфавита произносятся так же, как в различных западноевропейских языках, однако  в латинском языке не было шипящих звуков, таких как: [Ж], [ДЖ], [Ш]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Нужно иметь в виду, что одна и та же буква может обозначать в этих языках неодинаковый звук. Например,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звук,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обозначенный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буквой </a:t>
            </a:r>
            <a:r>
              <a:rPr lang="ru-RU" sz="20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латинском языке произносится как [г], а во французском и английском перед е,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как [ж] или [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джь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]; в английском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Латинская орфография фонетическая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она воспроизводит действительное произношение звуков. Сравните: лат.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latina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латина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англ.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latin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laetin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латинский.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 заметна разница при сравнении гласных в латинском и английском языках. В латинском языке почти все гласные всегда произносятся так же, как соответствующие гласные в русском языке.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Как правило, наименования не из латинского языка, а из других языков (греческого, арабского, французского и др.) латинизируются, т. е. оформляются в соответствии с правилами фонетики и грамматики латинского языка.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9269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необходимо помнить: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t-a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8892480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93272"/>
            <a:ext cx="838944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 а»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читается как и слышится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aorta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aquarium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"Е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читается как [э]: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vertebra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вэ'ртэбра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позвонок,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medianus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мэдиа'нус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срединный.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отличие от русских никакие латинские согласные перед звуком [е] не смягчаются: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anterior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антэ'риор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передний,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arteria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артэ'риа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артерия.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"I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читается как [и]: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inferior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инфэ'риор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нижний,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internus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интэ'рнус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внутренний.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начале слова или слога перед гласными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читается как звонкий согласный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iugularis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югуля'рис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яремный,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iunctura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юнкту'ра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соединение,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maior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ма'йор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большой,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iuga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ю'га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возвышение.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указанных позициях в современной медицинской терминологии вместо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используется буква J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йот: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jugularis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югуля'рис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junctur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юнкту'ра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major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ма'йор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juga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ю'га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1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пишется только в словах, заимствованных из греческого языка, так как в нем не было звука [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iatria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иа'трия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врачевание,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odum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ио'дум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йод.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►NB◄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передачи звуков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], [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используются сочетания букв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 у (ипсилон),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по-французски "игрек", читается как [и]: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tympanum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ти'мпанум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барабан;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gyrus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ги'рус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извилина мозга. Буква "ипсилон" употребляется только в словах греческого происхождения. Она введена римлянами для передачи буквы греческого алфавита ипсилон, которая читалась как немецкое [и]. Если греческое слово писалось через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(греч. йота), читаемое как [и], то на латинский язык оно транскрибировалось через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305800" cy="51845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чтения согласных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Принято двоякое чтение буквы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"С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[к] или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[к]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читается перед гласными а, о, и, перед всеми согласными и в конце слова: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caput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ка'пут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голова, головка костей и внутренних органов,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cubitus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ку'битус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локоть,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clavicula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кляви'куля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ключица,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crista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кри'ста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гребень.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[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читается перед гласными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е,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дифтонгами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cervicalis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цервика'лис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шейный,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incisur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инцизу'ра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вырезка,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coccyngeus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кокцингэ'ус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копчиковый,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coelia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цэ'лиа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брюшная полость.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"Н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читается как украинский звук [г] или немецкий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(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homo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[гомо] - человек,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hnia'tus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гна'тус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щель, расщелина,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гуме'рус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- плечевая </a:t>
            </a:r>
            <a:r>
              <a:rPr lang="ru-RU" dirty="0" smtClean="0"/>
              <a:t>кость.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137815"/>
            <a:ext cx="864096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встречается очень редко, почти исключительно в словах нелатинского происхождения, в тех случаях, когда нужно сохранить звук [к] перед звуками [э] или [и]: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kyphosis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кифо'зис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кифоз,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kinetocytus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кинэ'тоцитус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кинетоцит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подвижная клетка (слова греч. происхождения). Исключение: </a:t>
            </a:r>
            <a:r>
              <a:rPr lang="en-US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alium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ка'лиум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(арабское) - калий и некоторые другие слова.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"L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принято читать всегда мягко, как во французском и немецком языках: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labium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ля'биум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губа,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lumbalis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люмба'лис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поясничный,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pelvinus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пэльви'нус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тазовый.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Употребляется только в сочетании с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(КВ) и это сочетание считается одним согласным звуком.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Aqua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вода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810150"/>
            <a:ext cx="842493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допускается любой вариант произношения звука – французский, английский, немецкий, однако в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русскофонной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среде предпочтение отдается русскому варианту.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"S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двоякое чтение - [с] или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►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[с]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в большинстве случаев: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sulcus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су'лькус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борозда,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sacrum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[ос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са'крум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крестец, крестцовая кость;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dorsum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до'рсум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спина, спинка, тыл.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►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[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в положении между гласными: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incisura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инцизу'ра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вырезка,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vesica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вэзи'ка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пузырь. Удвоенное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[с]: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fossa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фо'cса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яма,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ossa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о'сса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кости,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processus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процэ'ссус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отросток. В положении между гласными и согласными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словах греческого происхождения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chiasma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хиа'зма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перекрест,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platysma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пляти'зма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подкожная мышца шеи.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"X </a:t>
            </a:r>
            <a:r>
              <a:rPr lang="ru-RU" sz="2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называется двойным согласным, так как он представляет звукосочетание [кс]: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radix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ра'дикс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корень,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extremitas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экстрэ'митас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конец.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"Z </a:t>
            </a:r>
            <a:r>
              <a:rPr lang="ru-RU" sz="2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тоже обозначает два звука «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дз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но произносим один, а второй держим в уме (это будет важно для постановки ударений) встречается в словах греческого происхождения и читается как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zygomaticus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зигома'тикус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скуловой,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trapezius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трапэ'зиус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трапециевидный. Исключение </a:t>
            </a:r>
            <a:r>
              <a:rPr lang="en-US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Zincum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заимствование.</a:t>
            </a:r>
            <a:endParaRPr lang="ru-RU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Латинский язык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Lingua Latina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 относится к группе италийских мертвых языков. На сегодняшний день это наиболее активный из мертвых языков. ( Кроме латыни к мертвым языкам можно отнести древнегреческий, церковнославянский и санскрит (последние два т.н. церемониальные языки). Сегодня латинский язык – официальный язык государства Ватикан , Римской католической церкви и Мальтийского ордена.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thumb_800_x_0_10781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89040"/>
            <a:ext cx="4458072" cy="245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19978251_vvvv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8519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744688"/>
            <a:ext cx="8712968" cy="56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Дифтонги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простых гласных [а], [е],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[о], [и], в латинском языке существовали также двугласные звуки (дифтонги)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аи, ей.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Дифтонг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[э]: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vertebrae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вэ'ртэбрэ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позвонки,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peritonaeum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пэритонэ'ум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брюшина.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Дифтонг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тоже читается как [э],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foetor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фэтор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]- дурной запах.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oedema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эдэ'ма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отек,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oesophagus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эзо'фагус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пищевод.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 сочетаниях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гласные относятся к разным слогам, т. е. не составляют дифтонга, тогда над е ставится знак разделения (``) и каждый гласный произносится раздельно: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diploё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диплоэ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диплоэ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губчатое вещество плоских костей черепа;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аёr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аэр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воздух.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Дифтонг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ay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auris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ау'рис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ухо. Дифтонг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еu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ple'ura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пле'ура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плевра,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neurocranium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нэурокра'ниум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мозговой череп.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55576" y="1151659"/>
            <a:ext cx="799288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Диграфы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ph,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rh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словах греческого происхождения встречаются диграфы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рh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rh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являющиеся графическими знаками для передачи соответствующих звуков греческого языка. Каждый диграф читается как один звук: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сh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[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nucha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ну'ха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выя,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chorda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[хорда] -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хорда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струна,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рh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[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phalanx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фа'лянкс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фаланга;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apophysis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апофизис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     апофиз, отросток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rh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[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rhaphe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ра'фэ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шов.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[т]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thorax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то'ракс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грудная клетка,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765712"/>
            <a:ext cx="85689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Сочетание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читается как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Буквосочетание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читается как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ischii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[ос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и'схии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- седалищная кость,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ischiadicus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исхиа'дикус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– седалищный,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schola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школа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или как [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] в слове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Escherichia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Эшерихия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Буква "Q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встречается только в сочетании с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перед гласными, и это буквосочетание 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squama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сква'ма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чешуя,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quadratus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квадра'тус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квадратный.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Буквосочетание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ngu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двояко: перед гласными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нгв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перед согласными -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нгу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lingua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ли'нгва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язык,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lingula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ли'нгуля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язычок,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sanguis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са'нгвис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кровь,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angulus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ангу'люс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угол.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Сочетание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перед гласными 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rotatio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рота'цио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вращение,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articulatio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артикуля'цио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сустав,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eminentia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эминэ'нциа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возвышение.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►Однако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перед гласными в сочетаниях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sti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xti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tti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читается как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]: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ostium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о'стиум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отверстие, вход, устье,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mixtio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ми'кстио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- смесь.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7200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latin typeface="Times New Roman" pitchFamily="18" charset="0"/>
                <a:ea typeface="Adobe Gothic Std B" pitchFamily="34" charset="-128"/>
                <a:cs typeface="Times New Roman" pitchFamily="18" charset="0"/>
              </a:rPr>
              <a:t>С прописной буквы в латинском языке пишутся собственные имена, названия месяцев, народов, географические названия и прилагательные, образованные от них. В фармацевтической терминологии с прописной буквы принято писать также названия растений и лекарственных веществ.</a:t>
            </a:r>
          </a:p>
        </p:txBody>
      </p:sp>
      <p:pic>
        <p:nvPicPr>
          <p:cNvPr id="3" name="Рисунок 2" descr="gerbGog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284984"/>
            <a:ext cx="640727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2924944"/>
            <a:ext cx="4229370" cy="37630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772816"/>
            <a:ext cx="8604449" cy="116955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7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568952" cy="57606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Периоды становления латыни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8836" y="1340768"/>
            <a:ext cx="29490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Архаическая латынь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возникла примерно за 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лет до нашей эры.  На этом языке говорило население области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Latium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на западе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Аппенинского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полуострова, по нижнему течению Тибра. Центром области был город Рим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Roma)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340768"/>
            <a:ext cx="504056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0088-768x556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87624" y="692697"/>
            <a:ext cx="334083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1520" y="3356992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Согласно самой распространённой легенде, братья Ромул и Рем, рождённые от дочери царя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Альба-Лонги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 Реи Сильвии и бога Марса, выросли на берегу Тибра. Восстановив на троне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Альба-Лонги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законного правителя — своего деда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Нумитора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Ромул и Рем вернулись к Тибру для основания колонии. Между братьями возникла ссора: Ромул убил Рема и основал укреплённое поселение 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Палатине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 I веке до н. э. было вычислено несколько дат основания Рима, наиболее известная из которых — 21 апреля753 года до н.Э.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Впоследствии Рим стал столицей рабовладельческой Римской республики, а с конца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до н.э. – Римской империи.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Становление литературного латинского языка происходило во II-I вв. до н. э., а наибольшего совершенства он достиг в I в. до н. э., в период так называемой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классической, или "золотой", латыни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 отличался богатейшей лексикой, способностью передавать сложные абстрактные понятия, научно-философской, политической, юридической, хозяйственной и технической терминологии. Высокое развитие различных литературных жанров характерно для этого периода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Цицерон,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Вергилий,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Гораций,Овидий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др.).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6187469_4197026_shgensh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1" y="4004520"/>
            <a:ext cx="2088232" cy="248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660232" y="64533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Овидий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tt-4d2d8cdab272b__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261619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411760" y="6065912"/>
            <a:ext cx="259228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Цицерон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этим периодом следует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постклассическая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или "серебряная", латынь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(I-II вв. н. э.),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когда окончательно упрочились нормы фонетики и морфологии, были определены правила орфографии. Последним периодом существования латыни античного времени была так называемая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поздняя латынь (III-VI вв. н. э.)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стал усиливаться разрыв между письменной, книжной, латынью и народно-разговорной.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мере захвата римлянами обширных территорий на западе и на востоке латинский язык распространялся среди подвластных Риму племен и народов. Однако статус и роль латинского языка были неодинаковыми в разных римских провинциях.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8092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странах Западного Средиземноморья к концу II в. до н. э. латинский язык завоевывал положение официального государственного языка, способствуя тем самым романизации кельтских племен, проживавших в Галлии (нынешние Франция, Бельгия, частично Нидерланды и Швейцария), а к концу I в. до н. э. - племен иберов, кельтов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лузитанов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населявших области Пиренейского полуострова (нынешние Испания и Португалия).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382304976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653136"/>
            <a:ext cx="5904656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8748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Гораций писал, что «Греция взятая в плен, сама взяла в плен своего неотесанного победителя и ввела в сельский Рим городскую культуру, науку и искусство».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82-01 атака римских легионеров1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916832"/>
            <a:ext cx="38884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4653136"/>
            <a:ext cx="8676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Образованные римляне, как правило, читали и разговаривали на греческом языке. В разговорный и литературный латинский язык входили заимствованные греческие слова, особенно активно после того, как под власть Рима во II-I вв. до н. э. попали Греция и страны эллинизма. Со II в. до н. э. Рим начал усваивать лексику греческой науки, философии и медицины, частично заимствуя вместе с новыми понятиями и обозначающие их термины, слегка латинизируя их.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456795"/>
            <a:ext cx="8676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Латинский язык заметно уступал по своим словообразовательным потенциям греческому, обладавшему замечательной способностью облекать в языковые формы впервые открываемые, описываемые явления, факты, идеи биологического и медицинского содержания, с легкостью создавать почти прозрачные по значению все новые и новые наименования посредством различных способов словообразования, особенно путем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основосложения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 суффиксации.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крушения Римской империи латинский язык утратил роль языка общения, но остался языком науки и изящной словесности, обязательным компонентом образования «Благородного человека». На протяжении средних веков и позже Латынь была языком Католической церкви. До сих пор некоторые государства пытаются возродить Великую Империю. (США с их Капитолием и копированием имперской политики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Americana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Рим- город на семи холмах (Москва, Киев).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m2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60648"/>
            <a:ext cx="4824537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ut_iz_varyag_v_gre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908720"/>
            <a:ext cx="432048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1520" y="764704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Сведения о латинском языке в допетровской, особенно в Древней Руси, отрывочны и не всегда достоверны, но практика общения древнерусских книжников и русских князей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латиноговорящими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странами является фактом несомненным.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ранее XIII-XIV веков, по мнению ученых, родилась русская пословица "Азбука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латине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не пиво в братине". Это был период оживления торговых связей Новгорода, Смоленска, Полоцка, Пскова и других городов с купеческими гильдиями западной Европы, что и предопределяло необходимость изучения русскими посланниками и купцами латинского языка.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003300"/>
      </a:dk1>
      <a:lt1>
        <a:srgbClr val="D6FFAD"/>
      </a:lt1>
      <a:dk2>
        <a:srgbClr val="D6FFAD"/>
      </a:dk2>
      <a:lt2>
        <a:srgbClr val="C0FF82"/>
      </a:lt2>
      <a:accent1>
        <a:srgbClr val="9AEC48"/>
      </a:accent1>
      <a:accent2>
        <a:srgbClr val="00CC00"/>
      </a:accent2>
      <a:accent3>
        <a:srgbClr val="3FF56F"/>
      </a:accent3>
      <a:accent4>
        <a:srgbClr val="42F29E"/>
      </a:accent4>
      <a:accent5>
        <a:srgbClr val="10A86A"/>
      </a:accent5>
      <a:accent6>
        <a:srgbClr val="99FF33"/>
      </a:accent6>
      <a:hlink>
        <a:srgbClr val="00CC00"/>
      </a:hlink>
      <a:folHlink>
        <a:srgbClr val="CCFF66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2192</Words>
  <Application>Microsoft Office PowerPoint</Application>
  <PresentationFormat>Экран (4:3)</PresentationFormat>
  <Paragraphs>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«Буква j не пишется только в словах, заимствованных из греческого языка, так как в нем не было звука [й]: iatria [иа'трия] - врачевание, Iodum [ио'дум] - йод. ►NB◄ Для передачи звуков [йа], [йо], [ие], [ йу] используются сочетания букв ja, jo, je, ju.  Y у (ипсилон), по-французски "игрек", читается как [и]: tympanum [ти'мпанум] - барабан; gyrus [ги'рус] - извилина мозга. Буква "ипсилон" употребляется только в словах греческого происхождения. Она введена римлянами для передачи буквы греческого алфавита ипсилон, которая читалась как немецкое [и]. Если греческое слово писалось через i (греч. йота), читаемое как [и], то на латинский язык оно транскрибировалось через i.</vt:lpstr>
      <vt:lpstr>Особенности чтения согласных Принято двоякое чтение буквы "С с": как [к] или [ц]. ►Как [к] читается перед гласными а, о, и, перед всеми согласными и в конце слова: caput [ка'пут] - голова, головка костей и внутренних органов, cubitus [ку'битус] - локоть, clavicula [кляви'куля] - ключица, crista [кри'ста] - гребень. ►Как [ц] читается перед гласными е, i, у и дифтонгами ае, ое: cervicalis [цервика'лис] - шейный, incisura [инцизу'ра] - вырезка, coccyngeus [кокцингэ'ус] - копчиковый, coelia [цэ'лиа] - брюшная полость.   "Н h" читается как украинский звук [г] или немецкий [h] (haben): homo [гомо] - человек, hnia'tus [гна'тус] - щель, расщелина, humerus [гуме'рус] - плечевая кость.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Санта</dc:creator>
  <cp:lastModifiedBy>11</cp:lastModifiedBy>
  <cp:revision>20</cp:revision>
  <dcterms:created xsi:type="dcterms:W3CDTF">2020-09-14T19:00:31Z</dcterms:created>
  <dcterms:modified xsi:type="dcterms:W3CDTF">2022-11-18T17:19:49Z</dcterms:modified>
</cp:coreProperties>
</file>