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sldIdLst>
    <p:sldId id="256" r:id="rId2"/>
    <p:sldId id="257" r:id="rId3"/>
    <p:sldId id="273" r:id="rId4"/>
    <p:sldId id="259" r:id="rId5"/>
    <p:sldId id="260" r:id="rId6"/>
    <p:sldId id="261" r:id="rId7"/>
    <p:sldId id="280" r:id="rId8"/>
    <p:sldId id="262" r:id="rId9"/>
    <p:sldId id="281" r:id="rId10"/>
    <p:sldId id="263" r:id="rId11"/>
    <p:sldId id="277" r:id="rId12"/>
    <p:sldId id="264" r:id="rId13"/>
    <p:sldId id="265" r:id="rId14"/>
    <p:sldId id="266" r:id="rId15"/>
    <p:sldId id="274" r:id="rId16"/>
    <p:sldId id="282" r:id="rId17"/>
    <p:sldId id="268" r:id="rId18"/>
    <p:sldId id="283" r:id="rId19"/>
    <p:sldId id="278" r:id="rId20"/>
    <p:sldId id="269" r:id="rId21"/>
    <p:sldId id="270" r:id="rId22"/>
    <p:sldId id="271" r:id="rId23"/>
    <p:sldId id="284" r:id="rId24"/>
    <p:sldId id="272" r:id="rId25"/>
    <p:sldId id="276" r:id="rId26"/>
    <p:sldId id="279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29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376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969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0851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227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544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606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4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742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057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671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026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2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753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307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2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201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FC14-7D89-405C-B9A8-981AAADA74F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4BBA1-D76E-497B-84EE-FAAA1ED78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4264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  <p:sldLayoutId id="214748382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60115"/>
          </a:xfrm>
        </p:spPr>
        <p:txBody>
          <a:bodyPr>
            <a:normAutofit/>
          </a:bodyPr>
          <a:lstStyle/>
          <a:p>
            <a:pPr algn="ctr"/>
            <a:r>
              <a:rPr lang="ru-RU" sz="6600" dirty="0"/>
              <a:t>Четыре мотива плохого поведения подростка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b="1" dirty="0"/>
          </a:p>
          <a:p>
            <a:endParaRPr lang="ru-RU" b="1" dirty="0"/>
          </a:p>
          <a:p>
            <a:pPr algn="ctr"/>
            <a:endParaRPr lang="ru-RU" sz="4500" b="1" dirty="0"/>
          </a:p>
          <a:p>
            <a:endParaRPr lang="ru-RU" b="1" dirty="0"/>
          </a:p>
          <a:p>
            <a:pPr marL="0" indent="0" algn="ctr">
              <a:buNone/>
            </a:pPr>
            <a:endParaRPr lang="ru-RU" sz="4800" b="1" dirty="0"/>
          </a:p>
          <a:p>
            <a:pPr marL="0" indent="0" algn="ctr">
              <a:buNone/>
            </a:pPr>
            <a:r>
              <a:rPr lang="ru-RU" sz="4800" b="1" dirty="0"/>
              <a:t>(по  классификации Рудольфа </a:t>
            </a:r>
            <a:r>
              <a:rPr lang="ru-RU" sz="4800" b="1" dirty="0" err="1"/>
              <a:t>Дрейкурса</a:t>
            </a:r>
            <a:r>
              <a:rPr lang="ru-RU" sz="4800" b="1" dirty="0"/>
              <a:t>)</a:t>
            </a:r>
          </a:p>
          <a:p>
            <a:pPr algn="ctr"/>
            <a:endParaRPr lang="ru-RU" sz="4800" b="1" dirty="0"/>
          </a:p>
          <a:p>
            <a:pPr algn="r"/>
            <a:endParaRPr lang="ru-RU" sz="4800" b="1" dirty="0"/>
          </a:p>
          <a:p>
            <a:pPr algn="r"/>
            <a:r>
              <a:rPr lang="ru-RU" sz="4800" b="1" dirty="0"/>
              <a:t>Подготовил:</a:t>
            </a:r>
          </a:p>
          <a:p>
            <a:pPr marL="3657600" lvl="8" indent="0">
              <a:buNone/>
            </a:pPr>
            <a:endParaRPr lang="ru-RU" b="1" dirty="0"/>
          </a:p>
          <a:p>
            <a:pPr marL="3657600" lvl="8" indent="0" algn="r">
              <a:buNone/>
            </a:pPr>
            <a:r>
              <a:rPr lang="ru-RU" sz="3400" b="1" dirty="0"/>
              <a:t>социальный педагог СПБ ГБУСОН «ЦСПСД Петродворцового района» социально-реабилитационного отделения для несовершеннолетних временного проживания – 2 (ОСР-2)</a:t>
            </a:r>
          </a:p>
          <a:p>
            <a:pPr marL="3657600" lvl="8" indent="0" algn="r">
              <a:buNone/>
            </a:pPr>
            <a:r>
              <a:rPr lang="ru-RU" sz="3400" b="1" dirty="0"/>
              <a:t> Балябин М.Ю.</a:t>
            </a:r>
          </a:p>
          <a:p>
            <a:pPr marL="3657600" lvl="8" indent="0" algn="r">
              <a:buNone/>
            </a:pPr>
            <a:endParaRPr lang="ru-RU" sz="3400" b="1" dirty="0"/>
          </a:p>
          <a:p>
            <a:pPr marL="3657600" lvl="8" indent="0">
              <a:buNone/>
            </a:pPr>
            <a:r>
              <a:rPr lang="ru-RU" sz="5600" b="1" dirty="0"/>
              <a:t>         Санкт-Петербург</a:t>
            </a:r>
          </a:p>
          <a:p>
            <a:pPr marL="3657600" lvl="8" indent="0">
              <a:buNone/>
            </a:pPr>
            <a:r>
              <a:rPr lang="ru-RU" sz="5600" b="1" dirty="0"/>
              <a:t>                  2022</a:t>
            </a:r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3748159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Привлечение 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Способы предотвращения:</a:t>
            </a:r>
          </a:p>
          <a:p>
            <a:pPr marL="0" indent="0">
              <a:buNone/>
            </a:pPr>
            <a:r>
              <a:rPr lang="ru-RU" sz="3200" dirty="0"/>
              <a:t>- Давать внимание при социально одобряемом поведении. Учить просить внимание приемлемым способом. Стараться игнорировать плохое поведение.</a:t>
            </a:r>
          </a:p>
        </p:txBody>
      </p:sp>
    </p:spTree>
    <p:extLst>
      <p:ext uri="{BB962C8B-B14F-4D97-AF65-F5344CB8AC3E}">
        <p14:creationId xmlns:p14="http://schemas.microsoft.com/office/powerpoint/2010/main" val="3203500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Привлечение 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778000"/>
            <a:ext cx="10313988" cy="45465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Способы предотвращения:</a:t>
            </a:r>
          </a:p>
          <a:p>
            <a:r>
              <a:rPr lang="ru-RU" sz="3200" dirty="0"/>
              <a:t>Минимизация внимания</a:t>
            </a:r>
          </a:p>
          <a:p>
            <a:r>
              <a:rPr lang="ru-RU" sz="3200" dirty="0"/>
              <a:t>Разрешающее поведение</a:t>
            </a:r>
          </a:p>
          <a:p>
            <a:r>
              <a:rPr lang="ru-RU" sz="3200" dirty="0"/>
              <a:t>Неожиданное поведение</a:t>
            </a:r>
          </a:p>
          <a:p>
            <a:r>
              <a:rPr lang="ru-RU" sz="3200" dirty="0"/>
              <a:t>Отвлечение внимания подростка</a:t>
            </a:r>
          </a:p>
          <a:p>
            <a:r>
              <a:rPr lang="ru-RU" sz="3200" dirty="0"/>
              <a:t>Поощрение хорошего поведения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2007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Борьба за власть или месть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Сущность поведения ребёнка:</a:t>
            </a:r>
          </a:p>
          <a:p>
            <a:pPr marL="0" indent="0">
              <a:buNone/>
            </a:pPr>
            <a:r>
              <a:rPr lang="ru-RU" sz="3200" dirty="0"/>
              <a:t>- Вспышки негодования, нагнетание напряжённости или тихое упрямство, вредит в ответ на обиды реальные или воображаемые</a:t>
            </a:r>
          </a:p>
        </p:txBody>
      </p:sp>
    </p:spTree>
    <p:extLst>
      <p:ext uri="{BB962C8B-B14F-4D97-AF65-F5344CB8AC3E}">
        <p14:creationId xmlns:p14="http://schemas.microsoft.com/office/powerpoint/2010/main" val="2385596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Борьба за власть или месть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Сущность поведения ребёнка:</a:t>
            </a:r>
          </a:p>
          <a:p>
            <a:pPr>
              <a:buFontTx/>
              <a:buChar char="-"/>
            </a:pPr>
            <a:r>
              <a:rPr lang="ru-RU" sz="3200" dirty="0"/>
              <a:t>Вспышки негодования, нагнетание напряжённости или тихое упрямство, вредит в ответ на обиды реальные или воображаемые</a:t>
            </a:r>
          </a:p>
          <a:p>
            <a:pPr marL="0" indent="0">
              <a:buNone/>
            </a:pPr>
            <a:r>
              <a:rPr lang="ru-RU" sz="3200" dirty="0"/>
              <a:t>Примеры: </a:t>
            </a:r>
          </a:p>
        </p:txBody>
      </p:sp>
    </p:spTree>
    <p:extLst>
      <p:ext uri="{BB962C8B-B14F-4D97-AF65-F5344CB8AC3E}">
        <p14:creationId xmlns:p14="http://schemas.microsoft.com/office/powerpoint/2010/main" val="26221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Борьба за власть или месть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989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Пример: прекращает общаться, не реагирует на просьбы, делает что-то на вред в том числе из подтяжка 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65139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Борьба за власть или месть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989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/>
              <a:t>Реакция взрослого?</a:t>
            </a:r>
          </a:p>
        </p:txBody>
      </p:sp>
    </p:spTree>
    <p:extLst>
      <p:ext uri="{BB962C8B-B14F-4D97-AF65-F5344CB8AC3E}">
        <p14:creationId xmlns:p14="http://schemas.microsoft.com/office/powerpoint/2010/main" val="1093702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Борьба за власть или месть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989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Реакция взрослого:</a:t>
            </a:r>
          </a:p>
          <a:p>
            <a:pPr>
              <a:buFontTx/>
              <a:buChar char="-"/>
            </a:pPr>
            <a:r>
              <a:rPr lang="ru-RU" sz="3200" dirty="0"/>
              <a:t>Гнев, злость, желание подчинить и заставить ребёнка сделать что-то</a:t>
            </a:r>
          </a:p>
          <a:p>
            <a:pPr>
              <a:buFontTx/>
              <a:buChar char="-"/>
            </a:pPr>
            <a:r>
              <a:rPr lang="ru-RU" sz="3200" dirty="0"/>
              <a:t>Обида, желание немедленно ответить силой или уйти из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2484026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493520"/>
          </a:xfrm>
        </p:spPr>
        <p:txBody>
          <a:bodyPr>
            <a:normAutofit/>
          </a:bodyPr>
          <a:lstStyle/>
          <a:p>
            <a:r>
              <a:rPr lang="ru-RU" sz="5400" dirty="0"/>
              <a:t>Борьба за власть или месть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93800"/>
            <a:ext cx="9905999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dirty="0"/>
              <a:t>Способы предотвращения?</a:t>
            </a:r>
          </a:p>
        </p:txBody>
      </p:sp>
    </p:spTree>
    <p:extLst>
      <p:ext uri="{BB962C8B-B14F-4D97-AF65-F5344CB8AC3E}">
        <p14:creationId xmlns:p14="http://schemas.microsoft.com/office/powerpoint/2010/main" val="1157379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493520"/>
          </a:xfrm>
        </p:spPr>
        <p:txBody>
          <a:bodyPr>
            <a:normAutofit/>
          </a:bodyPr>
          <a:lstStyle/>
          <a:p>
            <a:r>
              <a:rPr lang="ru-RU" sz="5400" dirty="0"/>
              <a:t>Борьба за власть или месть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280160"/>
            <a:ext cx="9905999" cy="5171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Способы предотвращения:</a:t>
            </a:r>
          </a:p>
          <a:p>
            <a:pPr>
              <a:buFontTx/>
              <a:buChar char="-"/>
            </a:pPr>
            <a:r>
              <a:rPr lang="ru-RU" sz="3200" dirty="0"/>
              <a:t>Предоставить ребёнку позитивные возможности почувствовать свою силу, значимость. Поделиться частью организационных функций.</a:t>
            </a:r>
          </a:p>
          <a:p>
            <a:pPr>
              <a:buFontTx/>
              <a:buChar char="-"/>
            </a:pPr>
            <a:r>
              <a:rPr lang="ru-RU" sz="3200" dirty="0"/>
              <a:t>Не отвечать оскорблением. Осуждать поступок, а не личность ребёнка. Использовать «Я-высказывание»</a:t>
            </a:r>
          </a:p>
          <a:p>
            <a:pPr>
              <a:buFontTx/>
              <a:buChar char="-"/>
            </a:pPr>
            <a:r>
              <a:rPr lang="ru-RU" sz="3200" dirty="0" err="1"/>
              <a:t>Установливать</a:t>
            </a:r>
            <a:r>
              <a:rPr lang="ru-RU" sz="3200" dirty="0"/>
              <a:t> санкции</a:t>
            </a:r>
          </a:p>
        </p:txBody>
      </p:sp>
    </p:spTree>
    <p:extLst>
      <p:ext uri="{BB962C8B-B14F-4D97-AF65-F5344CB8AC3E}">
        <p14:creationId xmlns:p14="http://schemas.microsoft.com/office/powerpoint/2010/main" val="2619715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i="1" u="sng" dirty="0"/>
              <a:t>Три отличия санкций от наказаний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097088"/>
            <a:ext cx="9905999" cy="3694113"/>
          </a:xfrm>
        </p:spPr>
        <p:txBody>
          <a:bodyPr>
            <a:normAutofit/>
          </a:bodyPr>
          <a:lstStyle/>
          <a:p>
            <a:r>
              <a:rPr lang="ru-RU" sz="2800" i="1" dirty="0"/>
              <a:t>Последствия должны быть тесно связаны с нарушением поведения</a:t>
            </a:r>
          </a:p>
          <a:p>
            <a:r>
              <a:rPr lang="ru-RU" sz="2800" i="1" dirty="0"/>
              <a:t>Санкции должны быть соразмерны проступку</a:t>
            </a:r>
          </a:p>
          <a:p>
            <a:r>
              <a:rPr lang="ru-RU" sz="2800" i="1" dirty="0"/>
              <a:t>Санкции должны быть созидательными</a:t>
            </a:r>
          </a:p>
        </p:txBody>
      </p:sp>
    </p:spTree>
    <p:extLst>
      <p:ext uri="{BB962C8B-B14F-4D97-AF65-F5344CB8AC3E}">
        <p14:creationId xmlns:p14="http://schemas.microsoft.com/office/powerpoint/2010/main" val="3591468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43000"/>
            <a:ext cx="9905999" cy="464820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5800" dirty="0">
                <a:latin typeface="Arial Black" panose="020B0A04020102020204" pitchFamily="34" charset="0"/>
              </a:rPr>
              <a:t>Привлечение внимания</a:t>
            </a:r>
          </a:p>
          <a:p>
            <a:pPr marL="0" indent="0">
              <a:buNone/>
            </a:pPr>
            <a:r>
              <a:rPr lang="ru-RU" sz="5800" dirty="0">
                <a:latin typeface="Arial Black" panose="020B0A04020102020204" pitchFamily="34" charset="0"/>
              </a:rPr>
              <a:t>Борьба за власть</a:t>
            </a:r>
          </a:p>
          <a:p>
            <a:pPr marL="0" indent="0">
              <a:buNone/>
            </a:pPr>
            <a:r>
              <a:rPr lang="ru-RU" sz="5800" dirty="0">
                <a:latin typeface="Arial Black" panose="020B0A04020102020204" pitchFamily="34" charset="0"/>
              </a:rPr>
              <a:t>Месть</a:t>
            </a:r>
          </a:p>
          <a:p>
            <a:pPr marL="0" indent="0">
              <a:buNone/>
            </a:pPr>
            <a:r>
              <a:rPr lang="ru-RU" sz="5800" dirty="0">
                <a:latin typeface="Arial Black" panose="020B0A04020102020204" pitchFamily="34" charset="0"/>
              </a:rPr>
              <a:t>Избегание неудачи</a:t>
            </a:r>
          </a:p>
        </p:txBody>
      </p:sp>
    </p:spTree>
    <p:extLst>
      <p:ext uri="{BB962C8B-B14F-4D97-AF65-F5344CB8AC3E}">
        <p14:creationId xmlns:p14="http://schemas.microsoft.com/office/powerpoint/2010/main" val="632012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Избегание неудачи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2484120"/>
            <a:ext cx="10515600" cy="35579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Сущность поведения ребёнка:</a:t>
            </a:r>
          </a:p>
          <a:p>
            <a:pPr>
              <a:buFontTx/>
              <a:buChar char="-"/>
            </a:pPr>
            <a:r>
              <a:rPr lang="ru-RU" sz="3200" dirty="0"/>
              <a:t>«не буду пробовать, всё равно не получится», откладывание дел на потом, не доведение до конца</a:t>
            </a:r>
          </a:p>
        </p:txBody>
      </p:sp>
    </p:spTree>
    <p:extLst>
      <p:ext uri="{BB962C8B-B14F-4D97-AF65-F5344CB8AC3E}">
        <p14:creationId xmlns:p14="http://schemas.microsoft.com/office/powerpoint/2010/main" val="25426851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Избегание неудачи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2362200"/>
            <a:ext cx="10515600" cy="367982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dirty="0"/>
              <a:t>Сущность поведения ребёнка:</a:t>
            </a:r>
          </a:p>
          <a:p>
            <a:pPr>
              <a:buFontTx/>
              <a:buChar char="-"/>
            </a:pPr>
            <a:r>
              <a:rPr lang="ru-RU" sz="3200" dirty="0"/>
              <a:t>«не буду пробовать, всё равно не получится», откладывание дел на потом, не доведение до конца </a:t>
            </a:r>
          </a:p>
          <a:p>
            <a:pPr marL="0" indent="0">
              <a:buNone/>
            </a:pPr>
            <a:r>
              <a:rPr lang="ru-RU" sz="3200" dirty="0"/>
              <a:t>Примеры: </a:t>
            </a:r>
          </a:p>
          <a:p>
            <a:pPr marL="0" indent="0">
              <a:buNone/>
            </a:pPr>
            <a:r>
              <a:rPr lang="ru-RU" sz="3200" dirty="0"/>
              <a:t>- отказывается пробовать новое дело, недоделывает уроки</a:t>
            </a:r>
          </a:p>
        </p:txBody>
      </p:sp>
    </p:spTree>
    <p:extLst>
      <p:ext uri="{BB962C8B-B14F-4D97-AF65-F5344CB8AC3E}">
        <p14:creationId xmlns:p14="http://schemas.microsoft.com/office/powerpoint/2010/main" val="36993667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Избегание неудачи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dirty="0"/>
              <a:t>Реакция взрослого (эмоциональная)?</a:t>
            </a:r>
          </a:p>
        </p:txBody>
      </p:sp>
    </p:spTree>
    <p:extLst>
      <p:ext uri="{BB962C8B-B14F-4D97-AF65-F5344CB8AC3E}">
        <p14:creationId xmlns:p14="http://schemas.microsoft.com/office/powerpoint/2010/main" val="38863250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Избегание неудачи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Реакция взрослого (эмоциональная):</a:t>
            </a:r>
          </a:p>
          <a:p>
            <a:pPr>
              <a:buFontTx/>
              <a:buChar char="-"/>
            </a:pPr>
            <a:r>
              <a:rPr lang="ru-RU" sz="3200" dirty="0"/>
              <a:t>Чувство профессиональной беспомощности, отчаяние, раздражение и жалость.  Потребность сделать за ребёнка. </a:t>
            </a:r>
          </a:p>
          <a:p>
            <a:pPr marL="0" indent="0">
              <a:buNone/>
            </a:pPr>
            <a:r>
              <a:rPr lang="ru-RU" sz="3200" dirty="0"/>
              <a:t>Реакция ребёнка?</a:t>
            </a:r>
          </a:p>
        </p:txBody>
      </p:sp>
    </p:spTree>
    <p:extLst>
      <p:ext uri="{BB962C8B-B14F-4D97-AF65-F5344CB8AC3E}">
        <p14:creationId xmlns:p14="http://schemas.microsoft.com/office/powerpoint/2010/main" val="3238793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Избегание неудачи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2758440"/>
            <a:ext cx="10515600" cy="3283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Способы предотвращения: </a:t>
            </a:r>
          </a:p>
          <a:p>
            <a:pPr marL="0" indent="0">
              <a:buNone/>
            </a:pPr>
            <a:r>
              <a:rPr lang="ru-RU" sz="3200" dirty="0"/>
              <a:t>- Избегать делать за ребёнка. Создавать ситуацию успеха. </a:t>
            </a:r>
          </a:p>
        </p:txBody>
      </p:sp>
    </p:spTree>
    <p:extLst>
      <p:ext uri="{BB962C8B-B14F-4D97-AF65-F5344CB8AC3E}">
        <p14:creationId xmlns:p14="http://schemas.microsoft.com/office/powerpoint/2010/main" val="33477029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43000"/>
            <a:ext cx="9905999" cy="464820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5800" dirty="0">
                <a:latin typeface="Arial Black" panose="020B0A04020102020204" pitchFamily="34" charset="0"/>
              </a:rPr>
              <a:t>Привлечение внимания</a:t>
            </a:r>
          </a:p>
          <a:p>
            <a:pPr marL="0" indent="0">
              <a:buNone/>
            </a:pPr>
            <a:r>
              <a:rPr lang="ru-RU" sz="5800" dirty="0">
                <a:latin typeface="Arial Black" panose="020B0A04020102020204" pitchFamily="34" charset="0"/>
              </a:rPr>
              <a:t>Борьба за власть</a:t>
            </a:r>
          </a:p>
          <a:p>
            <a:pPr marL="0" indent="0">
              <a:buNone/>
            </a:pPr>
            <a:r>
              <a:rPr lang="ru-RU" sz="5800" dirty="0">
                <a:latin typeface="Arial Black" panose="020B0A04020102020204" pitchFamily="34" charset="0"/>
              </a:rPr>
              <a:t>Месть</a:t>
            </a:r>
          </a:p>
          <a:p>
            <a:pPr marL="0" indent="0">
              <a:buNone/>
            </a:pPr>
            <a:r>
              <a:rPr lang="ru-RU" sz="5800" dirty="0">
                <a:latin typeface="Arial Black" panose="020B0A04020102020204" pitchFamily="34" charset="0"/>
              </a:rPr>
              <a:t>Избегание неудачи</a:t>
            </a:r>
          </a:p>
        </p:txBody>
      </p:sp>
    </p:spTree>
    <p:extLst>
      <p:ext uri="{BB962C8B-B14F-4D97-AF65-F5344CB8AC3E}">
        <p14:creationId xmlns:p14="http://schemas.microsoft.com/office/powerpoint/2010/main" val="13759290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43000"/>
            <a:ext cx="9905999" cy="464820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8800" dirty="0"/>
              <a:t>Спасибо </a:t>
            </a:r>
          </a:p>
          <a:p>
            <a:pPr marL="0" indent="0" algn="ctr">
              <a:buNone/>
            </a:pPr>
            <a:r>
              <a:rPr lang="ru-RU" sz="8800" dirty="0"/>
              <a:t>за внимание</a:t>
            </a:r>
          </a:p>
          <a:p>
            <a:pPr marL="0" indent="0" algn="ctr">
              <a:buNone/>
            </a:pPr>
            <a:r>
              <a:rPr lang="ru-RU" sz="1800" dirty="0"/>
              <a:t>Презентацию выполнил социальный педагог ОСР-2 </a:t>
            </a:r>
            <a:r>
              <a:rPr lang="ru-RU" sz="1800" dirty="0" err="1"/>
              <a:t>Балябин</a:t>
            </a:r>
            <a:r>
              <a:rPr lang="ru-RU" sz="1800" dirty="0"/>
              <a:t> М.Ю.</a:t>
            </a:r>
          </a:p>
          <a:p>
            <a:pPr marL="0" indent="0" algn="ctr">
              <a:buNone/>
            </a:pPr>
            <a:r>
              <a:rPr lang="ru-RU" sz="1800" dirty="0"/>
              <a:t>Санкт-Петербург</a:t>
            </a:r>
          </a:p>
          <a:p>
            <a:pPr marL="0" indent="0" algn="ctr">
              <a:buNone/>
            </a:pPr>
            <a:r>
              <a:rPr lang="ru-RU" sz="180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15411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Привлечение 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/>
              <a:t> Сущность поведения ребёнка: </a:t>
            </a:r>
          </a:p>
          <a:p>
            <a:pPr>
              <a:buFontTx/>
              <a:buChar char="-"/>
            </a:pPr>
            <a:r>
              <a:rPr lang="ru-RU" sz="3200" dirty="0"/>
              <a:t>любым способом привлечь к себе внимание взрослого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651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/>
              <a:t>Привлечение</a:t>
            </a:r>
            <a:r>
              <a:rPr lang="ru-RU" dirty="0"/>
              <a:t> </a:t>
            </a:r>
            <a:r>
              <a:rPr lang="ru-RU" sz="5400" dirty="0"/>
              <a:t>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3200" dirty="0"/>
              <a:t>Сущность поведения ребёнка: </a:t>
            </a:r>
          </a:p>
          <a:p>
            <a:pPr>
              <a:buFontTx/>
              <a:buChar char="-"/>
            </a:pPr>
            <a:r>
              <a:rPr lang="ru-RU" sz="3200" dirty="0"/>
              <a:t>любым способом привлечь к себе внимание взрослого</a:t>
            </a:r>
          </a:p>
          <a:p>
            <a:pPr marL="0" indent="0">
              <a:buNone/>
            </a:pPr>
            <a:r>
              <a:rPr lang="ru-RU" sz="3200" dirty="0"/>
              <a:t>Примеры: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163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Привлечение 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3200" dirty="0"/>
              <a:t>Сущность поведения ребёнка: </a:t>
            </a:r>
          </a:p>
          <a:p>
            <a:pPr>
              <a:buFontTx/>
              <a:buChar char="-"/>
            </a:pPr>
            <a:r>
              <a:rPr lang="ru-RU" sz="3200" dirty="0"/>
              <a:t>любым способом привлечь к себе внимание взрослого</a:t>
            </a:r>
          </a:p>
          <a:p>
            <a:pPr marL="0" indent="0">
              <a:buNone/>
            </a:pPr>
            <a:r>
              <a:rPr lang="ru-RU" sz="3200" dirty="0"/>
              <a:t>Примеры: непослушание, громкая речь, плачь, крик, хлопанье дверью и пр.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2119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Привлечение 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Реакция взрослого (эмоциональная) ?</a:t>
            </a:r>
          </a:p>
        </p:txBody>
      </p:sp>
    </p:spTree>
    <p:extLst>
      <p:ext uri="{BB962C8B-B14F-4D97-AF65-F5344CB8AC3E}">
        <p14:creationId xmlns:p14="http://schemas.microsoft.com/office/powerpoint/2010/main" val="2891195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Привлечение 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Реакция взрослого (эмоциональная):</a:t>
            </a:r>
          </a:p>
          <a:p>
            <a:pPr marL="0" indent="0">
              <a:buNone/>
            </a:pPr>
            <a:r>
              <a:rPr lang="ru-RU" sz="3200" dirty="0"/>
              <a:t>- Раздражение, негодование, замечания, выговоры, угрозы</a:t>
            </a:r>
          </a:p>
        </p:txBody>
      </p:sp>
    </p:spTree>
    <p:extLst>
      <p:ext uri="{BB962C8B-B14F-4D97-AF65-F5344CB8AC3E}">
        <p14:creationId xmlns:p14="http://schemas.microsoft.com/office/powerpoint/2010/main" val="231846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Привлечение 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Реакция ребёнка?</a:t>
            </a:r>
          </a:p>
        </p:txBody>
      </p:sp>
    </p:spTree>
    <p:extLst>
      <p:ext uri="{BB962C8B-B14F-4D97-AF65-F5344CB8AC3E}">
        <p14:creationId xmlns:p14="http://schemas.microsoft.com/office/powerpoint/2010/main" val="2424917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Привлечение 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Реакция ребёнка: </a:t>
            </a:r>
          </a:p>
          <a:p>
            <a:pPr>
              <a:buFontTx/>
              <a:buChar char="-"/>
            </a:pPr>
            <a:r>
              <a:rPr lang="ru-RU" sz="3200" dirty="0"/>
              <a:t>Временно прекращает</a:t>
            </a:r>
          </a:p>
          <a:p>
            <a:pPr>
              <a:buFontTx/>
              <a:buChar char="-"/>
            </a:pPr>
            <a:endParaRPr lang="ru-RU" sz="3200" dirty="0"/>
          </a:p>
          <a:p>
            <a:pPr>
              <a:buFontTx/>
              <a:buChar char="-"/>
            </a:pPr>
            <a:r>
              <a:rPr lang="ru-RU" sz="3200" dirty="0"/>
              <a:t>Какие могут быть способы предотвращения?</a:t>
            </a:r>
          </a:p>
        </p:txBody>
      </p:sp>
    </p:spTree>
    <p:extLst>
      <p:ext uri="{BB962C8B-B14F-4D97-AF65-F5344CB8AC3E}">
        <p14:creationId xmlns:p14="http://schemas.microsoft.com/office/powerpoint/2010/main" val="14227140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0</TotalTime>
  <Words>513</Words>
  <Application>Microsoft Office PowerPoint</Application>
  <PresentationFormat>Широкоэкранный</PresentationFormat>
  <Paragraphs>107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Arial Black</vt:lpstr>
      <vt:lpstr>Tw Cen MT</vt:lpstr>
      <vt:lpstr>Контур</vt:lpstr>
      <vt:lpstr>Четыре мотива плохого поведения подростка</vt:lpstr>
      <vt:lpstr>Презентация PowerPoint</vt:lpstr>
      <vt:lpstr>Привлечение внимания</vt:lpstr>
      <vt:lpstr>Привлечение внимания</vt:lpstr>
      <vt:lpstr>Привлечение внимания</vt:lpstr>
      <vt:lpstr>Привлечение внимания</vt:lpstr>
      <vt:lpstr>Привлечение внимания</vt:lpstr>
      <vt:lpstr>Привлечение внимания</vt:lpstr>
      <vt:lpstr>Привлечение внимания</vt:lpstr>
      <vt:lpstr>Привлечение внимания</vt:lpstr>
      <vt:lpstr>Привлечение внимания</vt:lpstr>
      <vt:lpstr>Борьба за власть или месть</vt:lpstr>
      <vt:lpstr>Борьба за власть или месть</vt:lpstr>
      <vt:lpstr>Борьба за власть или месть</vt:lpstr>
      <vt:lpstr>Борьба за власть или месть</vt:lpstr>
      <vt:lpstr>Борьба за власть или месть</vt:lpstr>
      <vt:lpstr>Борьба за власть или месть</vt:lpstr>
      <vt:lpstr>Борьба за власть или месть</vt:lpstr>
      <vt:lpstr>Три отличия санкций от наказаний </vt:lpstr>
      <vt:lpstr>Избегание неудачи</vt:lpstr>
      <vt:lpstr>Избегание неудачи</vt:lpstr>
      <vt:lpstr>Избегание неудачи</vt:lpstr>
      <vt:lpstr>Избегание неудачи</vt:lpstr>
      <vt:lpstr>Избегание неудачи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мотива плохого поведения</dc:title>
  <dc:creator>Пользователь</dc:creator>
  <cp:lastModifiedBy>User</cp:lastModifiedBy>
  <cp:revision>32</cp:revision>
  <dcterms:created xsi:type="dcterms:W3CDTF">2022-09-27T10:32:44Z</dcterms:created>
  <dcterms:modified xsi:type="dcterms:W3CDTF">2022-11-19T15:20:57Z</dcterms:modified>
</cp:coreProperties>
</file>