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2"/>
  </p:notesMasterIdLst>
  <p:sldIdLst>
    <p:sldId id="402" r:id="rId2"/>
    <p:sldId id="442" r:id="rId3"/>
    <p:sldId id="445" r:id="rId4"/>
    <p:sldId id="443" r:id="rId5"/>
    <p:sldId id="460" r:id="rId6"/>
    <p:sldId id="446" r:id="rId7"/>
    <p:sldId id="447" r:id="rId8"/>
    <p:sldId id="448" r:id="rId9"/>
    <p:sldId id="449" r:id="rId10"/>
    <p:sldId id="450" r:id="rId11"/>
    <p:sldId id="451" r:id="rId12"/>
    <p:sldId id="452" r:id="rId13"/>
    <p:sldId id="458" r:id="rId14"/>
    <p:sldId id="459" r:id="rId15"/>
    <p:sldId id="461" r:id="rId16"/>
    <p:sldId id="462" r:id="rId17"/>
    <p:sldId id="463" r:id="rId18"/>
    <p:sldId id="454" r:id="rId19"/>
    <p:sldId id="453" r:id="rId20"/>
    <p:sldId id="455" r:id="rId21"/>
    <p:sldId id="456" r:id="rId22"/>
    <p:sldId id="457" r:id="rId23"/>
    <p:sldId id="464" r:id="rId24"/>
    <p:sldId id="465" r:id="rId25"/>
    <p:sldId id="466" r:id="rId26"/>
    <p:sldId id="467" r:id="rId27"/>
    <p:sldId id="468" r:id="rId28"/>
    <p:sldId id="469" r:id="rId29"/>
    <p:sldId id="470" r:id="rId30"/>
    <p:sldId id="471" r:id="rId31"/>
    <p:sldId id="472" r:id="rId32"/>
    <p:sldId id="473" r:id="rId33"/>
    <p:sldId id="474" r:id="rId34"/>
    <p:sldId id="475" r:id="rId35"/>
    <p:sldId id="476" r:id="rId36"/>
    <p:sldId id="477" r:id="rId37"/>
    <p:sldId id="478" r:id="rId38"/>
    <p:sldId id="481" r:id="rId39"/>
    <p:sldId id="479" r:id="rId40"/>
    <p:sldId id="480" r:id="rId41"/>
    <p:sldId id="482" r:id="rId42"/>
    <p:sldId id="483" r:id="rId43"/>
    <p:sldId id="491" r:id="rId44"/>
    <p:sldId id="484" r:id="rId45"/>
    <p:sldId id="485" r:id="rId46"/>
    <p:sldId id="486" r:id="rId47"/>
    <p:sldId id="487" r:id="rId48"/>
    <p:sldId id="488" r:id="rId49"/>
    <p:sldId id="490" r:id="rId50"/>
    <p:sldId id="492" r:id="rId5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990099"/>
    <a:srgbClr val="006600"/>
    <a:srgbClr val="0000FF"/>
    <a:srgbClr val="000099"/>
    <a:srgbClr val="00FFFF"/>
    <a:srgbClr val="33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2292" autoAdjust="0"/>
    <p:restoredTop sz="69902" autoAdjust="0"/>
  </p:normalViewPr>
  <p:slideViewPr>
    <p:cSldViewPr>
      <p:cViewPr varScale="1">
        <p:scale>
          <a:sx n="98" d="100"/>
          <a:sy n="98" d="100"/>
        </p:scale>
        <p:origin x="-102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951A451-6B6D-48B6-8544-59B03E55F3A2}" type="datetimeFigureOut">
              <a:rPr lang="ru-RU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24C8E03-AFCF-4258-A286-BEFC3E6A53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64952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4C8E03-AFCF-4258-A286-BEFC3E6A537A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4C8E03-AFCF-4258-A286-BEFC3E6A537A}" type="slidenum">
              <a:rPr lang="ru-RU" smtClean="0"/>
              <a:pPr>
                <a:defRPr/>
              </a:pPr>
              <a:t>50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A5668-9C8E-41E8-B80A-9842A5211204}" type="datetime1">
              <a:rPr lang="ru-RU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37699-2479-4865-AEC4-D987B4C0F8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1993D-9436-413B-BF5D-E38649C5E787}" type="datetime1">
              <a:rPr lang="ru-RU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18C2F-D18D-4B48-8682-838C83956A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3B959-2431-4B18-BB4E-817667346B03}" type="datetime1">
              <a:rPr lang="ru-RU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B8FE8-099D-45DF-8F51-45549FA813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AE952-2CBB-4056-A85D-920E162E6D6C}" type="datetime1">
              <a:rPr lang="ru-RU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10188-FC74-43E0-BA7D-0A66EA975F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0681C-1C5C-4FBE-B8DA-46E880765EC2}" type="datetime1">
              <a:rPr lang="ru-RU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D81AC-0BD4-491F-AAE1-683BC17BBB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6CAC5-CB7B-4FCE-BDB7-89EBF28D2861}" type="datetime1">
              <a:rPr lang="ru-RU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ADFFD-5A8B-44F0-A60D-545C5E85AC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1B1E7-B25E-4B34-AA2F-ECFD000B6E9F}" type="datetime1">
              <a:rPr lang="ru-RU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E5F47-F1F3-4211-AF9F-5679959478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61EA5-16D1-4AB6-9C46-CB9322CCA161}" type="datetime1">
              <a:rPr lang="ru-RU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9A2CC-ED4F-45FB-BE17-A6086212EA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1B2E5-98F2-434D-9E9F-3F31556BE432}" type="datetime1">
              <a:rPr lang="ru-RU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7A26C-94A4-4FBD-AC24-337188C129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4C8C7-7B4A-4351-83C4-EE6AED681ADD}" type="datetime1">
              <a:rPr lang="ru-RU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7AE59-532F-4118-9CA8-200A07DF04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F7B77-4DAC-4D4A-8340-6C815D9DF82B}" type="datetime1">
              <a:rPr lang="ru-RU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4C76E-1FF5-428C-B275-2A886D6C5D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0A6D11-68F1-442E-A1FB-5238092FB87E}" type="datetime1">
              <a:rPr lang="ru-RU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D64AAD6-EFB9-4867-9F73-BF29BE4E20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2071701"/>
          </a:xfrm>
        </p:spPr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Обобщение опыта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348880"/>
            <a:ext cx="6400800" cy="4294830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Внедрение бережливой технологии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деятельность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учителя начальных классов</a:t>
            </a:r>
            <a:endParaRPr lang="ru-RU" sz="3600" i="1" dirty="0" smtClean="0">
              <a:solidFill>
                <a:srgbClr val="00B050"/>
              </a:solidFill>
              <a:latin typeface="Arial Black" pitchFamily="34" charset="0"/>
            </a:endParaRPr>
          </a:p>
          <a:p>
            <a:endParaRPr lang="ru-RU" i="1" dirty="0" smtClean="0">
              <a:solidFill>
                <a:srgbClr val="00B050"/>
              </a:solidFill>
              <a:latin typeface="Arial Black" pitchFamily="34" charset="0"/>
            </a:endParaRP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Учитель: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Загороднова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С. В.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МОУ «СОШ №1 г.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Катав-Ивановск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323528" y="672413"/>
            <a:ext cx="8568952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Цифра 3 (разберите слово как часть речи)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Глагол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Часть речи, на какой вопрос отвечает.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Начальная форма (неопределённая форма глагола - глаголы, которые отвечают на вопросы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делать? что сделать?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оканчиваются на –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ть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-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Постоянные признаки глагола (спряжение)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Изменяемые признаки глагола: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время (наст., буд.,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прош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лицо (только в настоящем или будущем времени);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число (только в настоящем или будущем времени);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род (только у глаголов в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прош.вр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ед.ч)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Роль в предложении.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Образец: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Летят перелётные птицы.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Летят  – гл., (что делают?), н.ф. лететь, 2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., в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наст.вр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 лице, во мн.ч., гл.член.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51520" y="1559739"/>
            <a:ext cx="8712968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Цифра 3 (разберите слово как часть речи)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Местоимение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Часть речи, на какой вопрос отвечает.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Начальная форма (И.п. ,ед.ч)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Лицо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Число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Падеж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Роль в предложении.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Образец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рисую море.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мест., (кто?), н.ф.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я, 1 л., в ед.ч., в И.п., гл.член.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51520" y="-43705"/>
            <a:ext cx="864096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9" name="Прямая соединительная линия 1"/>
          <p:cNvSpPr>
            <a:spLocks noChangeShapeType="1"/>
          </p:cNvSpPr>
          <p:nvPr/>
        </p:nvSpPr>
        <p:spPr bwMode="auto">
          <a:xfrm>
            <a:off x="1509713" y="457200"/>
            <a:ext cx="523875" cy="0"/>
          </a:xfrm>
          <a:prstGeom prst="line">
            <a:avLst/>
          </a:prstGeom>
          <a:noFill/>
          <a:ln w="9525">
            <a:solidFill>
              <a:srgbClr val="00206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251520" y="-4630153"/>
            <a:ext cx="8640960" cy="11541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Цифра 4 (разберите предложение по членам предложения)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Запиши предложение.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Подчеркни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главные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подлежащее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сказуемое) 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второстепенные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члены (определение, обстоятельство, дополнение).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Подпиши над каждым словом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часть речи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Выпиши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словосочетания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Помни, 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подлеж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+ сказ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не словосочетание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!!!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Запиши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характеристику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предложения.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цели высказывания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(повествовательное, вопросительное, побудительное)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интонации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(восклицательное, невосклицательное)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Простое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(одна грамматическая основа, т.е. 1 подлежащее и 1 сказуемое) или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сложное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(несколько грамматических основ).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Распространённое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(главные +второстепенные члены) или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нераспространённое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(только главные члены).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Образец: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кустах акации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журчал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говорливый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ручеёк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lvl="0" eaLnBrk="0" hangingPunct="0"/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Журчал (где?) в кустах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кустах (чего?) акации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Ручеёк (какой?) говорливый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Предлож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повест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., </a:t>
            </a:r>
            <a:r>
              <a:rPr lang="ru-RU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невоскл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., простое, </a:t>
            </a:r>
            <a:r>
              <a:rPr lang="ru-RU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распрост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Прямая соединительная линия 1"/>
          <p:cNvSpPr>
            <a:spLocks noChangeShapeType="1"/>
          </p:cNvSpPr>
          <p:nvPr/>
        </p:nvSpPr>
        <p:spPr bwMode="auto">
          <a:xfrm>
            <a:off x="1509713" y="457200"/>
            <a:ext cx="523875" cy="0"/>
          </a:xfrm>
          <a:prstGeom prst="line">
            <a:avLst/>
          </a:prstGeom>
          <a:noFill/>
          <a:ln w="9525">
            <a:solidFill>
              <a:srgbClr val="00206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57200" y="41702"/>
            <a:ext cx="2231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1571613"/>
          <a:ext cx="8640960" cy="5072097"/>
        </p:xfrm>
        <a:graphic>
          <a:graphicData uri="http://schemas.openxmlformats.org/drawingml/2006/table">
            <a:tbl>
              <a:tblPr/>
              <a:tblGrid>
                <a:gridCol w="1550487"/>
                <a:gridCol w="2391003"/>
                <a:gridCol w="2460063"/>
                <a:gridCol w="2239407"/>
              </a:tblGrid>
              <a:tr h="9433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падежи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21" marR="6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66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1 склонение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м.р., ж.р.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366FF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-а,  -я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(пап</a:t>
                      </a:r>
                      <a:r>
                        <a:rPr lang="ru-RU" sz="1200" dirty="0">
                          <a:solidFill>
                            <a:srgbClr val="3366FF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, дяд</a:t>
                      </a:r>
                      <a:r>
                        <a:rPr lang="ru-RU" sz="1200" dirty="0">
                          <a:solidFill>
                            <a:srgbClr val="3366FF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я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, тёт</a:t>
                      </a:r>
                      <a:r>
                        <a:rPr lang="ru-RU" sz="1200" dirty="0">
                          <a:solidFill>
                            <a:srgbClr val="3366FF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я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)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21" marR="6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66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2 склонение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м.р., с.р.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3366FF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-о, -е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(конь, окн</a:t>
                      </a:r>
                      <a:r>
                        <a:rPr lang="ru-RU" sz="1200" dirty="0">
                          <a:solidFill>
                            <a:srgbClr val="3366FF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, пол</a:t>
                      </a:r>
                      <a:r>
                        <a:rPr lang="ru-RU" sz="1200" dirty="0">
                          <a:solidFill>
                            <a:srgbClr val="3366FF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)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21" marR="6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66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3 склонение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ж.р.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          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ь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(ночь, дочь, степь)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21" marR="6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56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66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Именительный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21" marR="6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-а,  -я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мам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, дяд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я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21" marR="6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-о, -е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   человек  , ,  озер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21" marR="6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895350" algn="l"/>
                        </a:tabLs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ь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	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895350" algn="l"/>
                        </a:tabLs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тень,  дочь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21" marR="6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97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66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Родительный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21" marR="6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-ы, -и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мам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ы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, дяд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21" marR="6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-а, -я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человек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, озер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21" marR="6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     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-и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    тен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,  дочер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21" marR="6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8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66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Дательный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21" marR="6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-е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мам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, дяд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21" marR="6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 -у, -ю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человек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у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, озер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у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21" marR="6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     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-и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    тени,  дочер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21" marR="6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04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66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Винительный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21" marR="6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-у, -ю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мам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у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, дяд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ю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21" marR="6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-а, -я, -о, -е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42875" algn="l"/>
                          <a:tab pos="858520" algn="ctr"/>
                        </a:tabLs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	человек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, озер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21" marR="6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ь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     тень,  дочь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21" marR="6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1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66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Творительный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21" marR="6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-ой, -ей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мам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ой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, дяд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ей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21" marR="6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-ом, -ем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человек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ом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, озер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ом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21" marR="6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ь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200" b="1" dirty="0" err="1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ю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тень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ю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,  дочерь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ю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21" marR="6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1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66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Предложный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21" marR="6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-е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о мам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, о дяд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21" marR="6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-е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о  человек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, об озер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21" marR="6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     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-и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тен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,  о  дочер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21" marR="63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2053" name="Group 5"/>
          <p:cNvGrpSpPr>
            <a:grpSpLocks noChangeAspect="1"/>
          </p:cNvGrpSpPr>
          <p:nvPr/>
        </p:nvGrpSpPr>
        <p:grpSpPr bwMode="auto">
          <a:xfrm>
            <a:off x="0" y="0"/>
            <a:ext cx="342900" cy="228600"/>
            <a:chOff x="12706" y="3987"/>
            <a:chExt cx="1080" cy="720"/>
          </a:xfrm>
        </p:grpSpPr>
        <p:sp>
          <p:nvSpPr>
            <p:cNvPr id="2054" name="AutoShape 6"/>
            <p:cNvSpPr>
              <a:spLocks noChangeAspect="1" noChangeArrowheads="1" noTextEdit="1"/>
            </p:cNvSpPr>
            <p:nvPr/>
          </p:nvSpPr>
          <p:spPr bwMode="auto">
            <a:xfrm>
              <a:off x="12706" y="3987"/>
              <a:ext cx="1080" cy="72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590550" y="0"/>
            <a:ext cx="228600" cy="228600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8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90550" y="-3175"/>
            <a:ext cx="187325" cy="193675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8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274638" y="0"/>
            <a:ext cx="228600" cy="228600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8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801688" y="76200"/>
            <a:ext cx="114300" cy="114300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8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46038" y="63500"/>
            <a:ext cx="228600" cy="228600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8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230188" y="250825"/>
            <a:ext cx="228600" cy="228600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8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933450" y="236538"/>
            <a:ext cx="228600" cy="228600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8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 rot="10800000" flipV="1">
            <a:off x="416551" y="-565302"/>
            <a:ext cx="8666029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FF0000"/>
              </a:solidFill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FF0000"/>
              </a:solidFill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FF0000"/>
              </a:solidFill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ПАДЕЖНЫЕ ОКОНЧАНИЯ ИМЁН СУЩЕСТВИТЕЛЬНЫХ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FF0000"/>
              </a:solidFill>
              <a:latin typeface="Arial Narrow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FF0000"/>
              </a:solidFill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836712"/>
          <a:ext cx="8640960" cy="5760640"/>
        </p:xfrm>
        <a:graphic>
          <a:graphicData uri="http://schemas.openxmlformats.org/drawingml/2006/table">
            <a:tbl>
              <a:tblPr/>
              <a:tblGrid>
                <a:gridCol w="2880320"/>
                <a:gridCol w="2880320"/>
                <a:gridCol w="2880320"/>
              </a:tblGrid>
              <a:tr h="5760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 – ШИ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ЛЫЖ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, Ш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НА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ЧА – ЩА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ДАЧ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, Щ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ВЕЛЬ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ЧУ – ЩУ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ГУН, Щ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КА</a:t>
                      </a:r>
                    </a:p>
                  </a:txBody>
                  <a:tcPr marL="57767" marR="577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ПИШИ БЕЗ МЯГКОГО ЗНАКА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ЧК, ЧН, НЧ, НЩ, РЩ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ДО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ЧК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СКВОРЕ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ЧН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ИК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ПТЕ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НЧ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ИК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БАРАБА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НЩ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ИК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СПО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РЩ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ИК</a:t>
                      </a:r>
                    </a:p>
                  </a:txBody>
                  <a:tcPr marL="57767" marR="577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ПЕРЕНОСИ СЛОВА ПО СЛОГАМ: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УЧ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– Н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К             М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- Ш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- Н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 –  ЧЬ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              В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– 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323975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Ъ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– 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ЗД           П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Ь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- Т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37285" algn="ctr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– К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	               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– Ц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ИЯ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37285" algn="ctr"/>
                        </a:tabLs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2000" b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НЕЛЬЗЯ</a:t>
                      </a:r>
                      <a:r>
                        <a:rPr lang="ru-RU" sz="20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ПЕРЕНОСИТЬ СЛОВА: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37285" algn="ctr"/>
                        </a:tabLst>
                      </a:pPr>
                      <a:r>
                        <a:rPr lang="ru-RU" sz="2000" b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37285" algn="ctr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НЬ, М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СТ, 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Ё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Л, 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767" marR="577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36650" algn="ctr"/>
              </a:tabLst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ЗАПОМНИ ПРАВИЛА!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4282" y="857232"/>
            <a:ext cx="878687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готовить домашнее задание по русскому языку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Работу начинай с работы над ошибками. Повтори правила, которые забыл.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Выучи и повтори заданное правило. Придумай свои примеры на это правило.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Прочитай задания упражнения.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Прочитай всё упражнение. Устно выполни задания к нему.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Выполни упражнение письменно.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Проверь всю работу.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1500174"/>
            <a:ext cx="864399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Памятка для проверки орфограммы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Какую букву (какие буквы, часть слова) проверяешь?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На какое правило? Определи способ проверки (какое правило следует применить, или проверить по словарям, или другой способ).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Выполни все «шаги» (ступени) проверки, не пропусти! Сделай вывод, как писать правильно.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Напиши правильно.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14282" y="928670"/>
            <a:ext cx="871543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Правила списывания предложения или текста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Прочитай предложение, текст.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Подумай, понимаешь ли ты, что будешь писать.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Прочитай внимательно первое предложение.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Запомни, как пишутся слова в предложении.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Напиши его, диктуя себе каждое слово по слогам.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Проверь, правильно ли ты списал. Точно так же работай над следующими предложениями.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08112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D61EA5-16D1-4AB6-9C46-CB9322CCA161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E9A2CC-ED4F-45FB-BE17-A6086212EA67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pic>
        <p:nvPicPr>
          <p:cNvPr id="2050" name="Picture 2" descr="C:\Users\user\Desktop\Attachme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143380"/>
            <a:ext cx="8715436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51520" y="1554911"/>
            <a:ext cx="8640960" cy="406265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ВЫБОРОЧНЫЙ ПЕРЕСКАЗ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 Внимательно прочитай текст, выясни значение непонятных слов.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Вдумайся в тему выборочного пересказа, определи его границы.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Внимательно перечитай текст, выбери то, что относится к теме, сделай необходимые пометы и выписки.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Определи основную мысль пересказа.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Определи, какой стиль (художественный, научный, публицистический..) и тип речи (описание, повествование, рассуждение) ты будешь использовать.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Составь план отобранного текста.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Продумай, как связать смысловые части выборочного пересказа.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Бережливая технология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E9A2CC-ED4F-45FB-BE17-A6086212EA67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500174"/>
            <a:ext cx="871543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Бережливые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технологии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образовательных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организациях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–это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технологии, которые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повышают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качество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образования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минимальными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затратами.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Следовательно, бережливые технологии применяемые в области образования, повышают уровень удовлетворенности потребителей образовательных услуг и их законных представителей, а также сотрудников образовательного учреждения как работников организации.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-2183859"/>
            <a:ext cx="8640960" cy="8309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ВЫУЧИТЬ СТИХОТВОРЕНИЕ НАИЗУСТЬ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Приготовление уроков начинай с работы над стихотворением.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Прочитай стихотворение вслух. Объясни трудные слова.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Прочитай стихотворение выразительно. Постарайся прочувствовать настроение, ритм стихотворения.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Прочитай стихотворение ещё 2-3 раза. Постарайся его запомнить.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Через несколько минут повтори стихотворение вслух по памяти, при необходимости заглядывая в текст.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После окончания домашней работы ещё 2-3 раза повтори стихотворение, не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заглядывая в текст.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Перед сном ещё раз повтори стихотворение.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Утром следующего дня ещё раз прочитай стихотворение, потом расскажи его наизусть.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0" y="857232"/>
            <a:ext cx="8643998" cy="470898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КРАТКИЙ (СЖАТЫЙ) ПЕРЕСКАЗ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Прочитай текст, определи его тему и главную мысль, отметь изобразительно-выразительные средства.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Выдели в тексте все его части.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Определи, какие части можно исключить, объединить. Почему?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Составь план сжатого пересказа.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В каждой части выдели главное.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Отметь то, что можно объединить.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Подумай, как связать части между собой.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Изложи сжато каждую часть.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785794"/>
            <a:ext cx="8786874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ОТЗЫВ О ПРОЧИТАННОЙ КНИГЕ (вариант 1)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  книги.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3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Название  книги.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3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Перечисли  главных  героев. Какой  герой  любимый,  почему?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3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Напиши,  какие  приключения  показались  тебе  самыми  интересными.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3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Чему  научила  тебя  эта  книга?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ОТЗЫВ О ПРОЧИТАННОЙ КНИГЕ (вариант 2)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3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  книги.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3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Название  книги.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3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Перечислить  главных  героев  с  кратким  пояснением,  кто  они.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3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Краткий  пересказ  самых  захватывающих  моментов  книги.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3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Чему  научила  тебя  эта  книга? О  чем  заставила  тебя  задуматься?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ОТЗЫВ О ПРОЧИТАННОМ ПРОИЗВЕДЕНИИ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1.Автор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2.Название произведения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3.Жанр произведения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4.О чем этот текст?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5.Кто из героев понравился и почему?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6.Чем понравилось это произведение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85720" y="785794"/>
            <a:ext cx="864399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ПИСЬМЕННОГО ОТЗЫВА О ПРОЧИТАННОЙ КНИГЕ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endParaRPr lang="ru-RU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1.Автор, название книги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2.Краткое содержание: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Тема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Главные герои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Интересный отрывок или эпизод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3.Чему учит эта книга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4.Выпиши значения неизвестных слов и выражений (пользуйся словарем)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5.Понравилась ли тебе книга? Почему?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Выполни иллюстрацию (по желанию)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285720" y="785794"/>
            <a:ext cx="8715436" cy="5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АНАЛИЗА БАСНИ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endParaRPr lang="ru-RU" sz="9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3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Прочитай  произведение. Подумай,  почему  оно  считается  басней.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3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Попробуй  передать  мораль  (основную  мысль)  басни  своими  словами.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3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Обрати  внимание  на  то  как  написана  басня  -  прозой  или  стихами.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3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Найди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рифмы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3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 недостатки,  встречающиеся  у  людей,  высмеиваются  в  этой  басне?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3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 фразы,  выражения  показались  тебе  наиболее  яркими,  образными,  запоминающимися?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3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Перечисли  основные  черты  характера  главных  героев  басни.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3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Подумай,  какие  пословицы  ближе  всего  к  морали  этой  басни.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3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 тебе  показалось  в  этой  басне  смешным,  а что - поучительным?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10.Подготовься  к  выразительному  чтению  басни. Прочитай   басню  по  ролям.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11. Какие  выражения  из  этой  басни  обогатили  русский язык,  украсили  нашу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речь?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214282" y="714356"/>
            <a:ext cx="8786874" cy="521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2743200" algn="l"/>
              </a:tabLst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АНАЛИЗА СКАЗКИ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2743200" algn="l"/>
              </a:tabLst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2743200" algn="l"/>
              </a:tabLst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2743200" algn="l"/>
              </a:tabLst>
            </a:pPr>
            <a:endParaRPr lang="ru-RU" sz="9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2743200" algn="l"/>
              </a:tabLst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  <a:tab pos="2743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Прочитай  сказку. Обрати  внимание  на  то, есть ли у нее автор или она относится к устному народному творчеству.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  <a:tab pos="2743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ты думаешь: что в этой сказке взято из реальной жизни, а что в ней вымышлено?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  <a:tab pos="2743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тебя в этой сказке больше увлекло: сюжет (основные события) или описание волшебства? Какие волшебные предметы из этой сказки стали частью нашей реальной жизни? Чего на самом деле никогда не может быть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  <a:tab pos="2743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Какой момент в сказке можно считать самым захватывающим?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  <a:tab pos="2743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Назови положительных и отрицательных героев этой сказки, перечисли их основные черты их характеров, вспомни самые значительные поступки.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  <a:tab pos="2743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Какому герою ты больше всего  сопереживал? Опиши, какие чувства ты испытывал вместе с героем.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  <a:tab pos="2743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Какими пословицами ты бы мог передать основную мысль этой сказки? В какой фразе сказки выражена ее главная мысль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  <a:tab pos="2743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Знаешь ли ты другие сказки, в чем-то близкие по сюжету, замыслу и характеру главного героя?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214282" y="714356"/>
            <a:ext cx="878687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5775" algn="l"/>
                <a:tab pos="2743200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5775" algn="l"/>
                <a:tab pos="2743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РАССКАЗА О ГЕРОЕ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5775" algn="l"/>
                <a:tab pos="2743200" algn="l"/>
              </a:tabLst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5775" algn="l"/>
                <a:tab pos="2743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Расскажи  о  понравившемся  герое.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5775" algn="l"/>
                <a:tab pos="2743200" algn="l"/>
              </a:tabLs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Начни так … Мне  очень  понравился( ась)… Мне  очень  запомнился(ась)… Мне  показался  интересным… Я  восхищаюсь… Мне  очень  не  понравился(ась)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Опиши  внешность  героя  (его  лицо, одежду, манеру  поведения 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Вспомни, в  каких  поступках, мыслях, действиях,  лучше  всего  раскрывается  характер  героя?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Перечисли основные черты характера  понравившегося  (непонравившегося)  героя.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Расскажи  о  его  взаимоотношениях  с  другими  персонажами.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Назови  героев  других  произведений,  которые  в  чем-то  схожи  с  этим  персонажем.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Подумай  и  скажи,  в  чем  тебе  самому  хотелось (не  хотелось)  бы  походить  на  этого  героя?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Вспомни,  какая  из  пословиц,  поговорок  и  крылатых  фраз  могла  бы  лучше  всего  передать  характер  этого  героя?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 бы  ты  был  художником,  то  в  какой  момент  изобразил  бы  своего  любимого  героя,  какое  бы  у  него  было  выражение  лица,  как  бы  ты  его  одел,  что  было  бы  вокруг?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214282" y="714356"/>
            <a:ext cx="8786874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endParaRPr lang="ru-RU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РАССКАЗА О ПИСАТЕЛЕ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1.Фамилия, имя, отчество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2.Когда и сколько лет жил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3.Детство писателя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4.Где учился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5.О ком или о чем писал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6.Что ты читал из его произведений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7.Что тебе больше всего понравилось? Почему?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285720" y="785794"/>
            <a:ext cx="8643998" cy="480131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ПОДРОБНЫЙ ПЕРЕСКАЗ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Не торопясь, не отвлекаясь, внимательно прочитай вслух весь текст.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Если в тексте есть незнакомые слова, узнай их значение.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Подумай и определи идею, то есть главную мысль текста.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Сформулируй идею в нескольких предложениях.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Вырази идею в одном предложении.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Выдели в тексте ключевые слова (они раскрывают главную мысль произведения).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Раздели текст на части, озаглавь их.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Прочитай названия частей и проверь, на сколько точно они передают содержание текста (не пропустил ли ты какого-нибудь эпизода).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Составь план пересказа.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 Пользуясь планом, перескажи произведение.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11. В пересказе используй отрывки из разных частей текста (соединяй их с помощью слов «сначала», «потом», «после этого», «в это время», «когда», конце концов»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29</a:t>
            </a:fld>
            <a:endParaRPr lang="ru-RU"/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285720" y="785794"/>
            <a:ext cx="871543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ПРИЗНАКИ СКАЗКИ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1.Вид сказки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2.Зачин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3.Волшебные предметы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4.Сказочные слова и выражения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5.Троекратный повтор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Борьба добра и зла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7.Добро побеждает зло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8.Концовка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998984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Цели  бережливой технологии: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C:\Users\Пользователь\Desktop\png-transparent-clock-red-needle-cartoon-alarm-clock-stock-photography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28800"/>
            <a:ext cx="4038600" cy="4464496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Бережливая технология позволяет освободить  время для самообразования и творчества</a:t>
            </a:r>
          </a:p>
          <a:p>
            <a:endParaRPr lang="ru-RU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Бережливая технология позволяет эффективно использовать время педагогов и обучающихся</a:t>
            </a:r>
          </a:p>
          <a:p>
            <a:endParaRPr lang="ru-RU" sz="1800" dirty="0">
              <a:solidFill>
                <a:schemeClr val="accent1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C6CAC5-CB7B-4FCE-BDB7-89EBF28D2861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9ADFFD-5A8B-44F0-A60D-545C5E85AC88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285720" y="857232"/>
            <a:ext cx="8715436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НАД БАСНЕЙ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b="1" i="0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называется басня? Кто ее автор?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Послушайте басню. Какие события в ней описываются?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действует в басне?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Какими показаны герои басни? Как описывает их автор?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осуждается в басне?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автор относится к событиям, описанным в басне?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он относится к действующим лицам?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должен понять читатель из этой басни?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31</a:t>
            </a:fld>
            <a:endParaRPr lang="ru-RU"/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214282" y="785794"/>
            <a:ext cx="8786874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РАБОТЫ  НАД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ЛИРИЧЕСКИМ  СТИХОТВОРЕНИЕМ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 ты  думаешь,  какое  настроение  было у автора,  когда  он  писал  это  стихотворение?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2.С какой целью автор написал  это  произведение?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3.Какие  строчки   показались  наиболее  образными  (как  бы  ожили  перед  тобой,  стали  зримыми,  ощутимыми  образами)?  Какие  образы?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4.Какие  рифмы  показались  самыми  необычными,  новыми,  удивительными?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5.Попробуй  подобрать  несколько  синонимов        к  словам,  которые  тебе  показались  новыми,  редко  встречающимися  в  современном  языке.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6.Перечисли  наиболее  яркие  сравнения  в  стихотворении.  Какова  их  роль?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7.Какие  слова  употребляются  в  переносном  выражении?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8.Как  ты  думаешь,  при  каких  обстоятельствах  ты  мог  бы  вспомнить  строки  этого  стихотворения?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9.Какую  иллюстрацию  ты  хотел  бы  сделать  к  этому  стихотворению?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32</a:t>
            </a:fld>
            <a:endParaRPr lang="ru-RU"/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142844" y="785794"/>
            <a:ext cx="900115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800" b="1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НАД РАССКАЗОМ</a:t>
            </a:r>
            <a:endParaRPr kumimoji="0" lang="ru-RU" sz="9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называется рассказ? Кто его написал?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Прочитайте рассказ. Когда происходит действие, которое в нем описывается?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Назовите действующих лиц. Что вы о них знаете?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случилось с героями? Как они себя вели? Кто из действующих лиц понравился вам и чем именно?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 чем вы думали, слушая рассказ?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800" b="1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Первичное чтение рассказа</a:t>
            </a:r>
            <a:endParaRPr kumimoji="0" lang="ru-RU" sz="9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Какое название рассказа? Как вы думаете, о чем он расскажет?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автор рассказа? Какие еще произведения написал этот автор?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Слушайте рассказ, запоминайте непонятные слова и выражения.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Запомните сравнения, образные выражения, синонимы, антонимы.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Рассмотрите иллюстрации к рассказу.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800" b="1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Составление плана по рассказу</a:t>
            </a:r>
            <a:endParaRPr kumimoji="0" lang="ru-RU" sz="9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Послушайте рассказ.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Разделите его на смысловые части.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Найдите главное в каждой части.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Назовите каждую часть (придумайте заголовок).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Составьте план рассказа.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Перескажите рассказ по плану.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33</a:t>
            </a:fld>
            <a:endParaRPr lang="ru-RU"/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214282" y="714356"/>
            <a:ext cx="8786874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1" i="0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НАД СКАЗКОЙ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b="1" i="0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b="1" i="0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называется сказка? Кто ее сочинил?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Перечитайте сказку. Как вы думаете, какая она: поучительная, героическая, юмористическая?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в сказке действует, какие это герои?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события описываются в сказке?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Побеждает ли кто –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сказке и почему?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Найдите в тексте сказки слова и выражения, которые хочется запомнить.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относится автор сказки к своим героям?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из этой сказки запомнилось вам больше всего?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Какую пользу принесет сказка тем, кто ее прочитает?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Чему сказка научит своих читателей?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34</a:t>
            </a:fld>
            <a:endParaRPr lang="ru-RU"/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214282" y="714356"/>
            <a:ext cx="878687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РАБОТЫ НАД РАССКАЗОМ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Прочитай     рассказ.  Обрати  внимание  на  имя  автора.  Что  ты   знаешь  об  авторе?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Подумай,  какой  из   типов  текста  здесь   преобладает:  повествование  (рассказывает);  описание  (показывает);  рассуждение   (доказывает).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Вкратце  передай  сюжет  (основные  события)  рассказа.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Что,  по-твоему,  является  кульминацией  (высшей  точкой  напряжения  в  развитии  действия)  этого  рассказа?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Каких  героев ты  считаешь  положительными,  а  каких  отрицательными  и  почему?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Какому  герою  ты  больше  сопереживал?  Опиши,  какие  чувства  ты  испытывал  вместе  с  героем.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  в  этом  рассказе  тебя  рассмешило,  а  что  показалось  грустным?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 чем,  по-твоему,  главная  идея  этого  произведения?  О  чем  нам  предлагает  задуматься  автор?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Как  ты  думаешь,  как  сложится  судьба  героев                                                                        в   будущем?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10.Рекомендовал бы ты прочитать этот рассказ другу? Почему?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35</a:t>
            </a:fld>
            <a:endParaRPr lang="ru-RU"/>
          </a:p>
        </p:txBody>
      </p:sp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142844" y="714356"/>
            <a:ext cx="9001156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1" i="0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НАД СТИХОТВОРЕНИЕМ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Назовите стихотворение и ее автора.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Прочитайте стихотворение. О чем рассказывает поэт?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Прочитайте стихотворение еще раз. Попробуйте нарисовать словесные картины к этому стихотворению. Какими отрывками можно подписать картинки?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слова и выражения применил автор, чтобы лучше представить себе природу и героев произведения?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чувства выражает поэт в стихотворении?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вам понравилось в стихотворении?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Приготовьтесь к выразительному чтению: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Прочитайте в лицах;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Прочитайте по ролям (если можно);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Составь партитуру стихотворения(паузы, логическое ударение)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Выберите темп чтения, определите общий тон чтения (ласково, тихо или громко, не спеша или быстро, таинственно, весело или грустно)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От имени кого написано стихотворение?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36</a:t>
            </a:fld>
            <a:endParaRPr lang="ru-RU"/>
          </a:p>
        </p:txBody>
      </p:sp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357158" y="1071546"/>
            <a:ext cx="8643998" cy="369331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ТВОРЧЕСКИЙ ПЕРЕСКАЗ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  С изменением лица рассказчика 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 Пересказ от лица одного из персонажей. Войти в роль героя рассказа, т.е. «перевоплотиться», понять его возраст, характер, взглянуть на события его глазами.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 Творческое дополнение текста. Такие дополнения, в которых «проектируется» судьба любимых героев.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 Словесное рисование. Обычно рисуются словесные картины к эпизодам. Вариантом словесного рисования может быть воображаемая экранизация (стоп-кадр)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5. </a:t>
            </a:r>
            <a:r>
              <a:rPr kumimoji="0" lang="ru-RU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Инсценирование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текста.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37</a:t>
            </a:fld>
            <a:endParaRPr lang="ru-RU"/>
          </a:p>
        </p:txBody>
      </p:sp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214282" y="714356"/>
            <a:ext cx="8786874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endParaRPr lang="ru-RU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УСТНОГО РАССКАЗА О КНИГЕ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1.Покажи книгу.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2.Назови автора, художника, издателей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3.Познакомь нас с тематикой: из чего она состоит (из одного произведения или из нескольких)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4.Назови героев книги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5.Что происходит с героем (героями) книги?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6.Самое интересное – зачитай.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7.Вырази свое отношение к герою ( героям)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8.Понравилась тебе книга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857256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D61EA5-16D1-4AB6-9C46-CB9322CCA161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E9A2CC-ED4F-45FB-BE17-A6086212EA67}" type="slidenum">
              <a:rPr lang="ru-RU" smtClean="0"/>
              <a:pPr>
                <a:defRPr/>
              </a:pPr>
              <a:t>38</a:t>
            </a:fld>
            <a:endParaRPr lang="ru-RU"/>
          </a:p>
        </p:txBody>
      </p:sp>
      <p:pic>
        <p:nvPicPr>
          <p:cNvPr id="1026" name="Picture 2" descr="C:\Users\user\Desktop\Attachme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143380"/>
            <a:ext cx="8786874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39</a:t>
            </a:fld>
            <a:endParaRPr lang="ru-RU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4282" y="714356"/>
            <a:ext cx="8786874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Материки ( Северная Америка, Южная Америка, Африка, Евразия, Австралия, Антарктида)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Северная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Америка-</a:t>
            </a:r>
            <a:r>
              <a:rPr kumimoji="0" lang="ru-RU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Полярная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сова, бизон, пума, волк, скунс, броненосец, бобр, аллигатор, рысь, тапир, медведь грызли, </a:t>
            </a:r>
            <a:r>
              <a:rPr kumimoji="0" lang="ru-RU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бизон,кайот,скунс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Южная Америка-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Лама, Ягуар, муравьед, пиранья, колибри, пума, </a:t>
            </a:r>
            <a:r>
              <a:rPr kumimoji="0" lang="ru-RU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страюс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Нанду, броненосец, попугай ара, , анаконда, ленивец,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Африка-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Зебра, носорог, бегемот, шимпанзе, слон, жираф, муха </a:t>
            </a:r>
            <a:r>
              <a:rPr kumimoji="0" lang="ru-RU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це-це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марабу,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одногорбый верблюд, горилла, верблюд, </a:t>
            </a:r>
            <a:r>
              <a:rPr kumimoji="0" lang="ru-RU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крокодил,лев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Евразия-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Белый медведь, бобр, амурский тигр, бурый медведь, ёж, верблюд,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дальневосточный леопард, синица, </a:t>
            </a:r>
            <a:r>
              <a:rPr kumimoji="0" lang="ru-RU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стерх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джейран, гималайский медведь, як, заяц, северный олень, куропатка, глухарь, зубр, </a:t>
            </a:r>
            <a:r>
              <a:rPr kumimoji="0" lang="ru-RU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панда,рысь,песец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Австралия-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Утконос, ехидна, коала, кенгуру, дикая собака динго, страус Эму, , варан, лирохвост, какаду.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Антарктида-</a:t>
            </a:r>
            <a:r>
              <a:rPr kumimoji="0" lang="ru-RU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Императорский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пингвин, Морской леопард , синий </a:t>
            </a:r>
            <a:r>
              <a:rPr kumimoji="0" lang="ru-RU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кит,тюлень,морской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слон.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чего нужны памятки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E9A2CC-ED4F-45FB-BE17-A6086212EA6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500174"/>
            <a:ext cx="87154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412776"/>
            <a:ext cx="842493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</a:p>
          <a:p>
            <a:endParaRPr lang="ru-RU" dirty="0" smtClean="0"/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обучении в начальных классах школы, да, и при подготовке к школе, дети сталкиваются с огромным количеством новых понятий. Существуют разные методики, позволяющие усвоить и закрепить полученные знания, но, обучающей информации в голове ребенка становится все больше и больше. При таких нагрузках, что-то из обязательных знаний может и позабыться и не до конца усвоиться.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Вот тут и придут на помощь наши памятки, которые позволят ребенку быстро и легко освежить в голове пройденный материал. В них собраны ключевые моменты, которые, как правило, и вызывают затруднения. А самое главное - в конце учебного года их не придется сдавать, как школьный учебник. Они помогут  ребенку вспомнить пройденный материал при подготовке к новому учебному году.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40</a:t>
            </a:fld>
            <a:endParaRPr lang="ru-RU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0" y="714356"/>
            <a:ext cx="864399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Природные зоны (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тундра,тайга,смешанные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широколиственные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леса,степь,пустыня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Пустыня-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Черепаха, тушканчик, сайгак, ящерица, саксаул, </a:t>
            </a:r>
            <a:r>
              <a:rPr kumimoji="0" lang="ru-RU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верблюжья,колючка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Тундра-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Полярная сова, песец, полярная сова, лемминг, морошка, ягель, карликовая береза, карликовая ива 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Тайга-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Бурый медведь, соболь, лисица, рысь, глухарь, заяц, белка, лось, ель, сосна, лиственница.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Степь-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Суслик, дрофа, хомяк, </a:t>
            </a:r>
            <a:r>
              <a:rPr kumimoji="0" lang="ru-RU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куропатка,тюльпан,ковыль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Смешанные и широколиственные леса-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Лось, белка, кабан,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лисица, волк, </a:t>
            </a:r>
            <a:r>
              <a:rPr kumimoji="0" lang="ru-RU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заяц,берёза,дуб,клён,ясень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41</a:t>
            </a:fld>
            <a:endParaRPr lang="ru-RU"/>
          </a:p>
        </p:txBody>
      </p:sp>
      <p:grpSp>
        <p:nvGrpSpPr>
          <p:cNvPr id="55298" name="Group 2"/>
          <p:cNvGrpSpPr>
            <a:grpSpLocks/>
          </p:cNvGrpSpPr>
          <p:nvPr/>
        </p:nvGrpSpPr>
        <p:grpSpPr bwMode="auto">
          <a:xfrm>
            <a:off x="214282" y="785794"/>
            <a:ext cx="8643997" cy="5715041"/>
            <a:chOff x="567" y="2907"/>
            <a:chExt cx="11340" cy="13446"/>
          </a:xfrm>
        </p:grpSpPr>
        <p:pic>
          <p:nvPicPr>
            <p:cNvPr id="55299" name="Picture 3" descr="get_file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67" y="2907"/>
              <a:ext cx="8060" cy="13446"/>
            </a:xfrm>
            <a:prstGeom prst="rect">
              <a:avLst/>
            </a:prstGeom>
            <a:noFill/>
          </p:spPr>
        </p:pic>
        <p:sp>
          <p:nvSpPr>
            <p:cNvPr id="55300" name="Line 4"/>
            <p:cNvSpPr>
              <a:spLocks noChangeShapeType="1"/>
            </p:cNvSpPr>
            <p:nvPr/>
          </p:nvSpPr>
          <p:spPr bwMode="auto">
            <a:xfrm>
              <a:off x="3267" y="13527"/>
              <a:ext cx="216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301" name="Rectangle 5"/>
            <p:cNvSpPr>
              <a:spLocks noChangeArrowheads="1"/>
            </p:cNvSpPr>
            <p:nvPr/>
          </p:nvSpPr>
          <p:spPr bwMode="auto">
            <a:xfrm>
              <a:off x="1467" y="13167"/>
              <a:ext cx="1620" cy="7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голень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302" name="Line 6"/>
            <p:cNvSpPr>
              <a:spLocks noChangeShapeType="1"/>
            </p:cNvSpPr>
            <p:nvPr/>
          </p:nvSpPr>
          <p:spPr bwMode="auto">
            <a:xfrm flipH="1" flipV="1">
              <a:off x="7947" y="5787"/>
              <a:ext cx="1440" cy="72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303" name="Rectangle 7"/>
            <p:cNvSpPr>
              <a:spLocks noChangeArrowheads="1"/>
            </p:cNvSpPr>
            <p:nvPr/>
          </p:nvSpPr>
          <p:spPr bwMode="auto">
            <a:xfrm>
              <a:off x="9207" y="6327"/>
              <a:ext cx="1620" cy="7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плечо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304" name="Line 8"/>
            <p:cNvSpPr>
              <a:spLocks noChangeShapeType="1"/>
            </p:cNvSpPr>
            <p:nvPr/>
          </p:nvSpPr>
          <p:spPr bwMode="auto">
            <a:xfrm>
              <a:off x="3447" y="15327"/>
              <a:ext cx="234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305" name="Rectangle 9"/>
            <p:cNvSpPr>
              <a:spLocks noChangeArrowheads="1"/>
            </p:cNvSpPr>
            <p:nvPr/>
          </p:nvSpPr>
          <p:spPr bwMode="auto">
            <a:xfrm>
              <a:off x="1287" y="14967"/>
              <a:ext cx="2160" cy="7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лодыжка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306" name="Line 10"/>
            <p:cNvSpPr>
              <a:spLocks noChangeShapeType="1"/>
            </p:cNvSpPr>
            <p:nvPr/>
          </p:nvSpPr>
          <p:spPr bwMode="auto">
            <a:xfrm flipH="1">
              <a:off x="2547" y="5067"/>
              <a:ext cx="540" cy="126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307" name="Rectangle 11"/>
            <p:cNvSpPr>
              <a:spLocks noChangeArrowheads="1"/>
            </p:cNvSpPr>
            <p:nvPr/>
          </p:nvSpPr>
          <p:spPr bwMode="auto">
            <a:xfrm>
              <a:off x="2547" y="4527"/>
              <a:ext cx="1620" cy="7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кисть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308" name="Rectangle 12"/>
            <p:cNvSpPr>
              <a:spLocks noChangeArrowheads="1"/>
            </p:cNvSpPr>
            <p:nvPr/>
          </p:nvSpPr>
          <p:spPr bwMode="auto">
            <a:xfrm>
              <a:off x="567" y="7407"/>
              <a:ext cx="1620" cy="7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ладонь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309" name="Line 13"/>
            <p:cNvSpPr>
              <a:spLocks noChangeShapeType="1"/>
            </p:cNvSpPr>
            <p:nvPr/>
          </p:nvSpPr>
          <p:spPr bwMode="auto">
            <a:xfrm flipV="1">
              <a:off x="1467" y="6867"/>
              <a:ext cx="900" cy="72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310" name="Line 14"/>
            <p:cNvSpPr>
              <a:spLocks noChangeShapeType="1"/>
            </p:cNvSpPr>
            <p:nvPr/>
          </p:nvSpPr>
          <p:spPr bwMode="auto">
            <a:xfrm flipH="1">
              <a:off x="6147" y="12807"/>
              <a:ext cx="1620" cy="72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311" name="Rectangle 15"/>
            <p:cNvSpPr>
              <a:spLocks noChangeArrowheads="1"/>
            </p:cNvSpPr>
            <p:nvPr/>
          </p:nvSpPr>
          <p:spPr bwMode="auto">
            <a:xfrm>
              <a:off x="7587" y="12447"/>
              <a:ext cx="1620" cy="7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икра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312" name="Line 16"/>
            <p:cNvSpPr>
              <a:spLocks noChangeShapeType="1"/>
            </p:cNvSpPr>
            <p:nvPr/>
          </p:nvSpPr>
          <p:spPr bwMode="auto">
            <a:xfrm flipH="1">
              <a:off x="8487" y="8307"/>
              <a:ext cx="9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313" name="Rectangle 17"/>
            <p:cNvSpPr>
              <a:spLocks noChangeArrowheads="1"/>
            </p:cNvSpPr>
            <p:nvPr/>
          </p:nvSpPr>
          <p:spPr bwMode="auto">
            <a:xfrm>
              <a:off x="9387" y="7947"/>
              <a:ext cx="2520" cy="7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предплечье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314" name="Line 18"/>
            <p:cNvSpPr>
              <a:spLocks noChangeShapeType="1"/>
            </p:cNvSpPr>
            <p:nvPr/>
          </p:nvSpPr>
          <p:spPr bwMode="auto">
            <a:xfrm flipH="1">
              <a:off x="6507" y="3987"/>
              <a:ext cx="1080" cy="18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315" name="Rectangle 19"/>
            <p:cNvSpPr>
              <a:spLocks noChangeArrowheads="1"/>
            </p:cNvSpPr>
            <p:nvPr/>
          </p:nvSpPr>
          <p:spPr bwMode="auto">
            <a:xfrm>
              <a:off x="7587" y="3627"/>
              <a:ext cx="1620" cy="7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щека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316" name="Line 20"/>
            <p:cNvSpPr>
              <a:spLocks noChangeShapeType="1"/>
            </p:cNvSpPr>
            <p:nvPr/>
          </p:nvSpPr>
          <p:spPr bwMode="auto">
            <a:xfrm flipH="1">
              <a:off x="6867" y="14967"/>
              <a:ext cx="1080" cy="72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317" name="Rectangle 21"/>
            <p:cNvSpPr>
              <a:spLocks noChangeArrowheads="1"/>
            </p:cNvSpPr>
            <p:nvPr/>
          </p:nvSpPr>
          <p:spPr bwMode="auto">
            <a:xfrm>
              <a:off x="7767" y="14607"/>
              <a:ext cx="1440" cy="78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стопа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318" name="Line 22"/>
            <p:cNvSpPr>
              <a:spLocks noChangeShapeType="1"/>
            </p:cNvSpPr>
            <p:nvPr/>
          </p:nvSpPr>
          <p:spPr bwMode="auto">
            <a:xfrm flipV="1">
              <a:off x="4347" y="6327"/>
              <a:ext cx="720" cy="36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319" name="Rectangle 23"/>
            <p:cNvSpPr>
              <a:spLocks noChangeArrowheads="1"/>
            </p:cNvSpPr>
            <p:nvPr/>
          </p:nvSpPr>
          <p:spPr bwMode="auto">
            <a:xfrm>
              <a:off x="2187" y="9927"/>
              <a:ext cx="2520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подмышка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320" name="Rectangle 24"/>
            <p:cNvSpPr>
              <a:spLocks noChangeArrowheads="1"/>
            </p:cNvSpPr>
            <p:nvPr/>
          </p:nvSpPr>
          <p:spPr bwMode="auto">
            <a:xfrm>
              <a:off x="8667" y="11547"/>
              <a:ext cx="2520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колено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321" name="Line 25"/>
            <p:cNvSpPr>
              <a:spLocks noChangeShapeType="1"/>
            </p:cNvSpPr>
            <p:nvPr/>
          </p:nvSpPr>
          <p:spPr bwMode="auto">
            <a:xfrm flipH="1">
              <a:off x="7047" y="11907"/>
              <a:ext cx="1620" cy="5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322" name="Line 26"/>
            <p:cNvSpPr>
              <a:spLocks noChangeShapeType="1"/>
            </p:cNvSpPr>
            <p:nvPr/>
          </p:nvSpPr>
          <p:spPr bwMode="auto">
            <a:xfrm flipH="1">
              <a:off x="6507" y="4707"/>
              <a:ext cx="1440" cy="18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323" name="Rectangle 27"/>
            <p:cNvSpPr>
              <a:spLocks noChangeArrowheads="1"/>
            </p:cNvSpPr>
            <p:nvPr/>
          </p:nvSpPr>
          <p:spPr bwMode="auto">
            <a:xfrm>
              <a:off x="7947" y="4347"/>
              <a:ext cx="1620" cy="7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шея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324" name="Rectangle 28"/>
            <p:cNvSpPr>
              <a:spLocks noChangeArrowheads="1"/>
            </p:cNvSpPr>
            <p:nvPr/>
          </p:nvSpPr>
          <p:spPr bwMode="auto">
            <a:xfrm>
              <a:off x="1287" y="8847"/>
              <a:ext cx="1620" cy="7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локоть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325" name="Line 29"/>
            <p:cNvSpPr>
              <a:spLocks noChangeShapeType="1"/>
            </p:cNvSpPr>
            <p:nvPr/>
          </p:nvSpPr>
          <p:spPr bwMode="auto">
            <a:xfrm flipV="1">
              <a:off x="2367" y="7767"/>
              <a:ext cx="2160" cy="126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326" name="Line 30"/>
            <p:cNvSpPr>
              <a:spLocks noChangeShapeType="1"/>
            </p:cNvSpPr>
            <p:nvPr/>
          </p:nvSpPr>
          <p:spPr bwMode="auto">
            <a:xfrm flipV="1">
              <a:off x="3447" y="10647"/>
              <a:ext cx="1800" cy="5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327" name="Rectangle 31"/>
            <p:cNvSpPr>
              <a:spLocks noChangeArrowheads="1"/>
            </p:cNvSpPr>
            <p:nvPr/>
          </p:nvSpPr>
          <p:spPr bwMode="auto">
            <a:xfrm>
              <a:off x="2007" y="11187"/>
              <a:ext cx="1620" cy="7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бедро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328" name="Line 32"/>
            <p:cNvSpPr>
              <a:spLocks noChangeShapeType="1"/>
            </p:cNvSpPr>
            <p:nvPr/>
          </p:nvSpPr>
          <p:spPr bwMode="auto">
            <a:xfrm flipH="1" flipV="1">
              <a:off x="8487" y="9207"/>
              <a:ext cx="126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329" name="Rectangle 33"/>
            <p:cNvSpPr>
              <a:spLocks noChangeArrowheads="1"/>
            </p:cNvSpPr>
            <p:nvPr/>
          </p:nvSpPr>
          <p:spPr bwMode="auto">
            <a:xfrm>
              <a:off x="9387" y="8847"/>
              <a:ext cx="1980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запястье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330" name="Line 34"/>
            <p:cNvSpPr>
              <a:spLocks noChangeShapeType="1"/>
            </p:cNvSpPr>
            <p:nvPr/>
          </p:nvSpPr>
          <p:spPr bwMode="auto">
            <a:xfrm flipH="1" flipV="1">
              <a:off x="6327" y="9927"/>
              <a:ext cx="2340" cy="9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331" name="Rectangle 35"/>
            <p:cNvSpPr>
              <a:spLocks noChangeArrowheads="1"/>
            </p:cNvSpPr>
            <p:nvPr/>
          </p:nvSpPr>
          <p:spPr bwMode="auto">
            <a:xfrm>
              <a:off x="8667" y="10647"/>
              <a:ext cx="1620" cy="7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пах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332" name="Rectangle 36"/>
            <p:cNvSpPr>
              <a:spLocks noChangeArrowheads="1"/>
            </p:cNvSpPr>
            <p:nvPr/>
          </p:nvSpPr>
          <p:spPr bwMode="auto">
            <a:xfrm>
              <a:off x="8667" y="5067"/>
              <a:ext cx="2160" cy="7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ключица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333" name="Line 37"/>
            <p:cNvSpPr>
              <a:spLocks noChangeShapeType="1"/>
            </p:cNvSpPr>
            <p:nvPr/>
          </p:nvSpPr>
          <p:spPr bwMode="auto">
            <a:xfrm flipH="1" flipV="1">
              <a:off x="6867" y="5247"/>
              <a:ext cx="1920" cy="12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334" name="Rectangle 38"/>
            <p:cNvSpPr>
              <a:spLocks noChangeArrowheads="1"/>
            </p:cNvSpPr>
            <p:nvPr/>
          </p:nvSpPr>
          <p:spPr bwMode="auto">
            <a:xfrm>
              <a:off x="9567" y="10287"/>
              <a:ext cx="2160" cy="7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ладонь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335" name="Line 39"/>
            <p:cNvSpPr>
              <a:spLocks noChangeShapeType="1"/>
            </p:cNvSpPr>
            <p:nvPr/>
          </p:nvSpPr>
          <p:spPr bwMode="auto">
            <a:xfrm flipH="1" flipV="1">
              <a:off x="8487" y="9567"/>
              <a:ext cx="1620" cy="9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42</a:t>
            </a:fld>
            <a:endParaRPr lang="ru-RU"/>
          </a:p>
        </p:txBody>
      </p:sp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142844" y="714356"/>
            <a:ext cx="885831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нужно готовить задание по "Окружающему миру«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1.Вспомни, о чем узнал на прошлом уроке.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2.Прочитай текст учебника.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3.Прочитай в учебнике вопросы к уроку, ответь на них.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4.Подготовься отвечать по теме урока, доказывая свои знания примерами из своей жизни, из просмотренных передач, из прочитанных книг, энциклопедий, сделай выводы.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5.Открой учебник, с помощью рисунков, текста и выводов учебника проверь, как ты усвоил материал.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6.Выполни задания учебника.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Выполни подборку дополнительных материалов.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8.Составь план, проект или презентацию своего ответа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D61EA5-16D1-4AB6-9C46-CB9322CCA161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E9A2CC-ED4F-45FB-BE17-A6086212EA67}" type="slidenum">
              <a:rPr lang="ru-RU" smtClean="0"/>
              <a:pPr>
                <a:defRPr/>
              </a:pPr>
              <a:t>43</a:t>
            </a:fld>
            <a:endParaRPr lang="ru-RU"/>
          </a:p>
        </p:txBody>
      </p:sp>
      <p:pic>
        <p:nvPicPr>
          <p:cNvPr id="63490" name="Picture 2" descr="C:\Users\user\Desktop\Attachme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643314"/>
            <a:ext cx="8715436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44</a:t>
            </a:fld>
            <a:endParaRPr lang="ru-RU"/>
          </a:p>
        </p:txBody>
      </p:sp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214282" y="714356"/>
            <a:ext cx="8786874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решать задачи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Прочитай задачу и представь себе, о чем говорится в задаче.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Запиши задачу кратко или выполни чертеж.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Поясни, что показывает каждое число, повтори вопрос задачи.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Подумай, можно ли сразу ответить на вопрос задачи. Если нет, то почему. Что нужно узнать сначала, что потом?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Составь план решения.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Выполни решение.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Проверь решение и ответь на вопрос задачи.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45</a:t>
            </a:fld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785794"/>
          <a:ext cx="8572560" cy="5857917"/>
        </p:xfrm>
        <a:graphic>
          <a:graphicData uri="http://schemas.openxmlformats.org/drawingml/2006/table">
            <a:tbl>
              <a:tblPr/>
              <a:tblGrid>
                <a:gridCol w="8572560"/>
              </a:tblGrid>
              <a:tr h="58579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Как решить уравнение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1.Если из 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суммы вычесть слагаемое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   то получится другое  </a:t>
                      </a:r>
                      <a:r>
                        <a:rPr lang="ru-RU" sz="1800" dirty="0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слагаемое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2. Если 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 разности прибавить вычитаемое, 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то получится </a:t>
                      </a:r>
                      <a:r>
                        <a:rPr lang="ru-RU" sz="1800" dirty="0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уменьшаемое</a:t>
                      </a:r>
                      <a:r>
                        <a:rPr lang="ru-RU" sz="1800" dirty="0" smtClean="0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3. Если 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уменьшаемого вычесть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разность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, то получится </a:t>
                      </a:r>
                      <a:r>
                        <a:rPr lang="ru-RU" sz="1800" dirty="0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вычитаемое</a:t>
                      </a:r>
                      <a:r>
                        <a:rPr lang="ru-RU" sz="1800" dirty="0" smtClean="0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4. Если 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произведение разделить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на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один множитель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, то получится другой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1800" dirty="0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множитель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5. Если 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делитель умножить на  частное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   то получится </a:t>
                      </a:r>
                      <a:r>
                        <a:rPr lang="ru-RU" sz="1800" dirty="0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делимое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6. Если  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делимое  разделить на частное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   то  получится </a:t>
                      </a:r>
                      <a:r>
                        <a:rPr lang="ru-RU" sz="1800" dirty="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делитель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46</a:t>
            </a:fld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785793"/>
          <a:ext cx="8501122" cy="5929354"/>
        </p:xfrm>
        <a:graphic>
          <a:graphicData uri="http://schemas.openxmlformats.org/drawingml/2006/table">
            <a:tbl>
              <a:tblPr/>
              <a:tblGrid>
                <a:gridCol w="7087193"/>
                <a:gridCol w="1413929"/>
              </a:tblGrid>
              <a:tr h="14065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 Увеличить     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на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 … единиц  ( 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… 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больше)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 Уменьшить   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на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 … единиц  ( </a:t>
                      </a:r>
                      <a:r>
                        <a:rPr lang="ru-RU" sz="1800" dirty="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… </a:t>
                      </a:r>
                      <a:r>
                        <a:rPr lang="ru-RU" sz="1800" dirty="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меньше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) </a:t>
                      </a:r>
                    </a:p>
                  </a:txBody>
                  <a:tcPr marL="61761" marR="6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61" marR="6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89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 Увеличить     </a:t>
                      </a: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 …..  </a:t>
                      </a: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раз</a:t>
                      </a: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 ( </a:t>
                      </a:r>
                      <a:r>
                        <a:rPr lang="ru-RU" sz="1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…  </a:t>
                      </a:r>
                      <a:r>
                        <a:rPr lang="ru-RU" sz="1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  больше</a:t>
                      </a: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)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 Уменьшить   </a:t>
                      </a: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 …..  </a:t>
                      </a: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раз</a:t>
                      </a: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 ( </a:t>
                      </a:r>
                      <a:r>
                        <a:rPr lang="ru-RU" sz="18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…  </a:t>
                      </a:r>
                      <a:r>
                        <a:rPr lang="ru-RU" sz="18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  меньше</a:t>
                      </a: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1761" marR="6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61" marR="6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9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8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</a:t>
                      </a: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 сколько  больше ?                           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                                                                </a:t>
                      </a:r>
                      <a:r>
                        <a:rPr lang="ru-RU" sz="1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 ? </a:t>
                      </a:r>
                      <a:r>
                        <a:rPr lang="ru-RU" sz="18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8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</a:t>
                      </a: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 сколько  меньше ?                    </a:t>
                      </a:r>
                    </a:p>
                  </a:txBody>
                  <a:tcPr marL="61761" marR="6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_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61" marR="6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9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800" b="1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</a:t>
                      </a: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 сколько  </a:t>
                      </a:r>
                      <a:r>
                        <a:rPr lang="ru-RU" sz="1800" b="1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</a:t>
                      </a: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 больше 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                                                                 </a:t>
                      </a:r>
                      <a:r>
                        <a:rPr lang="ru-RU" sz="18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  ?</a:t>
                      </a:r>
                      <a:r>
                        <a:rPr lang="ru-RU" sz="1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800" b="1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</a:t>
                      </a: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 сколько  </a:t>
                      </a:r>
                      <a:r>
                        <a:rPr lang="ru-RU" sz="1800" b="1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</a:t>
                      </a: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 меньше ?         </a:t>
                      </a:r>
                    </a:p>
                  </a:txBody>
                  <a:tcPr marL="61761" marR="6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61" marR="61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50" name="AutoShape 2"/>
          <p:cNvSpPr>
            <a:spLocks/>
          </p:cNvSpPr>
          <p:nvPr/>
        </p:nvSpPr>
        <p:spPr bwMode="auto">
          <a:xfrm>
            <a:off x="2489200" y="-11113"/>
            <a:ext cx="114300" cy="565151"/>
          </a:xfrm>
          <a:prstGeom prst="rightBracket">
            <a:avLst>
              <a:gd name="adj" fmla="val 41204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" name="AutoShape 1"/>
          <p:cNvSpPr>
            <a:spLocks/>
          </p:cNvSpPr>
          <p:nvPr/>
        </p:nvSpPr>
        <p:spPr bwMode="auto">
          <a:xfrm>
            <a:off x="2489200" y="50800"/>
            <a:ext cx="114300" cy="565150"/>
          </a:xfrm>
          <a:prstGeom prst="rightBracket">
            <a:avLst>
              <a:gd name="adj" fmla="val 41204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Арифметические действия.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47</a:t>
            </a:fld>
            <a:endParaRPr lang="ru-RU"/>
          </a:p>
        </p:txBody>
      </p:sp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285720" y="785794"/>
            <a:ext cx="8643998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Цена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99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Количество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Стоимость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 руб.               10 кг      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?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руб.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. 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3399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: 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3399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3399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: 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48</a:t>
            </a:fld>
            <a:endParaRPr lang="ru-RU"/>
          </a:p>
        </p:txBody>
      </p:sp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285720" y="714356"/>
            <a:ext cx="8715436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3366FF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Скорость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99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Время 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3399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Расстояние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15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км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/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6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                 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?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. 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rgbClr val="3399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: 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rgbClr val="3399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</a:t>
            </a:r>
            <a:endParaRPr kumimoji="0" lang="en-US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rgbClr val="3399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:  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49</a:t>
            </a:fld>
            <a:endParaRPr lang="ru-RU"/>
          </a:p>
        </p:txBody>
      </p:sp>
      <p:pic>
        <p:nvPicPr>
          <p:cNvPr id="1026" name="Picture 2" descr="C:\Users\user\Desktop\vo0FvqqP_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714356"/>
            <a:ext cx="8001056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работать с памятками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Прочтите внимательно название памятки и подумайте, почему она так озаглавлена. В названии – суть памятки.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Изучите внимательно содержание памятки.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Ответьте на вопрос: «Все ли я делаю так, как советуют памятки?»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Если Вы что-то делаете по-другому или в иной последовательности, подумайте, почему лучше делать так, как говорится в памятке. В случае затруднений или возникновения сомнений обратитесь за разъяснением к учителю.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Теперь постарайтесь выполнить задание так, как советует памятка.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Для этого прочтите пункт 1, проговорите его про себя и выполните его. Это будет первый шаг. Обратитесь ко второму пункту памятки и выполните все действия в той же последовательности. И так шаг за шагом.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После выполнения упражнения обратитесь к памятке еще раз и проверьте, хорошо ли Вы усвоили ее содержание. Не пренебрегайте этим последним советом: в следующий раз при выполнении подобного упражнения памятки может не оказаться под рукой.</a:t>
            </a:r>
          </a:p>
          <a:p>
            <a:pPr>
              <a:buNone/>
            </a:pPr>
            <a:endParaRPr lang="ru-RU" sz="1800" dirty="0" smtClean="0"/>
          </a:p>
          <a:p>
            <a:endParaRPr lang="ru-RU" sz="18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9AE952-2CBB-4056-A85D-920E162E6D6C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10188-FC74-43E0-BA7D-0A66EA975FDE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2071701"/>
          </a:xfrm>
        </p:spPr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Обобщение опыта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348880"/>
            <a:ext cx="6400800" cy="4294830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Внедрение бережливой технологии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деятельность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учителя начальных классов</a:t>
            </a:r>
            <a:endParaRPr lang="ru-RU" sz="3600" i="1" dirty="0" smtClean="0">
              <a:solidFill>
                <a:srgbClr val="00B050"/>
              </a:solidFill>
              <a:latin typeface="Arial Black" pitchFamily="34" charset="0"/>
            </a:endParaRPr>
          </a:p>
          <a:p>
            <a:endParaRPr lang="ru-RU" i="1" dirty="0" smtClean="0">
              <a:solidFill>
                <a:srgbClr val="00B050"/>
              </a:solidFill>
              <a:latin typeface="Arial Black" pitchFamily="34" charset="0"/>
            </a:endParaRP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Учитель: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Загороднова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С. В.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МОУ «СОШ №1 г.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Катав-Ивановск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449148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Маршрутный лист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D61EA5-16D1-4AB6-9C46-CB9322CCA161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E9A2CC-ED4F-45FB-BE17-A6086212EA6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2" y="1285855"/>
          <a:ext cx="8712967" cy="5473997"/>
        </p:xfrm>
        <a:graphic>
          <a:graphicData uri="http://schemas.openxmlformats.org/drawingml/2006/table">
            <a:tbl>
              <a:tblPr/>
              <a:tblGrid>
                <a:gridCol w="508132"/>
                <a:gridCol w="1970539"/>
                <a:gridCol w="1913817"/>
                <a:gridCol w="2274172"/>
                <a:gridCol w="2046307"/>
              </a:tblGrid>
              <a:tr h="14386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Русский язык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Литературное чтение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Окружающий мир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Математика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60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Разбор слова как части 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речи (4 памятки)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Выборочный пересказ</a:t>
                      </a:r>
                      <a:endParaRPr lang="ru-RU" sz="1000" u="none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Подготовка к 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ВПР (материки, природные зоны, строение человека)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Как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решать задачи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60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Разбор предложения по 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членам (цифра 4)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Как выучить стихотворение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Как готовить задание по «Окружающему миру»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Решение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уравнений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Правила(2 памятки)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Краткий пересказ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alibri"/>
                          <a:ea typeface="Times New Roman"/>
                          <a:cs typeface="Times New Roman"/>
                        </a:rPr>
                        <a:t>Выводы для решения задач(цена,</a:t>
                      </a:r>
                      <a:r>
                        <a:rPr lang="ru-RU" sz="10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количество. Стоимость)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6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Проверка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орфограммы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Отзыв о прочитанной книге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+mn-lt"/>
                          <a:ea typeface="Times New Roman"/>
                          <a:cs typeface="Times New Roman"/>
                        </a:rPr>
                        <a:t>Выводы для решения задач(скорость,</a:t>
                      </a:r>
                      <a:r>
                        <a:rPr lang="ru-RU" sz="100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время, расстояние)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08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Как готовить домашнее задание по русскому языку</a:t>
                      </a: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Письменный отзыв о книге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Порядок выполнения действий в арифметических выражениях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i="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Правила списывания текста</a:t>
                      </a:r>
                      <a:endParaRPr lang="ru-RU" sz="10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План анализа басни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Правила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План анализа сказки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План рассказа о писателе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Подробный пересказ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Признаки сказки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Работа над басней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60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Работа над лирическим стихотворением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Работа над рассказом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Работа над сказкой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60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Работа над содержанием рассказа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Работа над стихотворением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Творческий пересказ</a:t>
                      </a:r>
                      <a:endParaRPr lang="ru-RU" sz="1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8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Устный рассказ о книге</a:t>
                      </a:r>
                      <a:endParaRPr lang="ru-RU" sz="10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037" marR="400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9209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D61EA5-16D1-4AB6-9C46-CB9322CCA161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E9A2CC-ED4F-45FB-BE17-A6086212EA6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1026" name="Picture 2" descr="C:\Users\user\Desktop\Attachme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929066"/>
            <a:ext cx="8643998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-434072"/>
            <a:ext cx="8784976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Цифра 3 (разберите слово как часть речи)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Имя существительное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Часть речи, на какой вопрос отвечает.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Начальная форма (ставь в И.п., ед.ч.)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Постоянные признаки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собственное или нарицательное;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одушевлённое или неодушевлённое;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род (помни, во мн.ч. род не определяется!!!);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г) склонение.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Изменяемые признаки (падеж, число).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Роль в предложении.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Образец: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Охотник увидел белку.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Белку – сущ., (кого?), н.ф. белка,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нариц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одуш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., ж.р., 1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., в В.п., в ед.ч.,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втор.член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1B2E5-98F2-434D-9E9F-3F31556BE432}" type="datetime1">
              <a:rPr lang="ru-RU" smtClean="0"/>
              <a:pPr>
                <a:defRPr/>
              </a:pPr>
              <a:t>01.01.2009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7A26C-94A4-4FBD-AC24-337188C12933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467544" y="405534"/>
            <a:ext cx="8424936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Цифра 3 (разберите слово как часть речи)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Имя прилагательное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Часть речи, на какой вопрос отвечает.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Начальная форма (ставь в И.п., ед.ч., м.р.)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Изменяемые признаки (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род (во мн.числе род не определяется!!!!)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 число;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падеж.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Роль в предложении.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Образец: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Хвойные деревья стояли в серебристом инее.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Хвойные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прил., (какие?), н.ф. хвойный, во мн.ч., в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И.п.,втор.член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Серебристом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прил., (каком?), н.ф. серебристый, в м.р., в ед.ч., в П.п.,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втор.член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ИДАКТИЧЕСКОЕ ПОСОБ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3274</TotalTime>
  <Words>4026</Words>
  <Application>Microsoft Office PowerPoint</Application>
  <PresentationFormat>Экран (4:3)</PresentationFormat>
  <Paragraphs>847</Paragraphs>
  <Slides>50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51" baseType="lpstr">
      <vt:lpstr>ДИДАКТИЧЕСКОЕ ПОСОБИЕ</vt:lpstr>
      <vt:lpstr>Обобщение опыта </vt:lpstr>
      <vt:lpstr>Бережливая технология</vt:lpstr>
      <vt:lpstr>Цели  бережливой технологии:</vt:lpstr>
      <vt:lpstr>Для чего нужны памятки</vt:lpstr>
      <vt:lpstr>Как работать с памятками</vt:lpstr>
      <vt:lpstr>Маршрутный лист</vt:lpstr>
      <vt:lpstr>Русский язык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Литературное чтение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Окружающий мир</vt:lpstr>
      <vt:lpstr>Слайд 39</vt:lpstr>
      <vt:lpstr>Слайд 40</vt:lpstr>
      <vt:lpstr>Слайд 41</vt:lpstr>
      <vt:lpstr>Слайд 42</vt:lpstr>
      <vt:lpstr>Математика</vt:lpstr>
      <vt:lpstr>Слайд 44</vt:lpstr>
      <vt:lpstr>Слайд 45</vt:lpstr>
      <vt:lpstr>Слайд 46</vt:lpstr>
      <vt:lpstr>Слайд 47</vt:lpstr>
      <vt:lpstr>Слайд 48</vt:lpstr>
      <vt:lpstr>Слайд 49</vt:lpstr>
      <vt:lpstr>Обобщение опыта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ТРЕНАЖЁР  «СЛОВАРНАЯ РАБОТА»</dc:title>
  <dc:creator>Добрый</dc:creator>
  <dc:description>http://aida.ucoz.ru</dc:description>
  <cp:lastModifiedBy>Пользователь</cp:lastModifiedBy>
  <cp:revision>590</cp:revision>
  <dcterms:created xsi:type="dcterms:W3CDTF">2010-02-01T20:04:20Z</dcterms:created>
  <dcterms:modified xsi:type="dcterms:W3CDTF">2008-12-31T19:52:56Z</dcterms:modified>
  <cp:category>шаблоны к Powerpoint</cp:category>
</cp:coreProperties>
</file>