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7" r:id="rId3"/>
    <p:sldId id="257" r:id="rId4"/>
    <p:sldId id="258" r:id="rId5"/>
    <p:sldId id="259" r:id="rId6"/>
    <p:sldId id="261" r:id="rId7"/>
    <p:sldId id="260" r:id="rId8"/>
    <p:sldId id="276" r:id="rId9"/>
    <p:sldId id="263" r:id="rId10"/>
    <p:sldId id="262" r:id="rId11"/>
    <p:sldId id="275" r:id="rId12"/>
    <p:sldId id="264" r:id="rId13"/>
    <p:sldId id="268" r:id="rId14"/>
    <p:sldId id="273" r:id="rId15"/>
    <p:sldId id="27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2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 вы считаете, ГМО великое достижение прогресса или вред?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Не</a:t>
                    </a:r>
                    <a:r>
                      <a:rPr lang="ru-RU" baseline="0" smtClean="0"/>
                      <a:t> вредно</a:t>
                    </a:r>
                    <a:r>
                      <a:rPr lang="ru-RU"/>
                      <a:t>
</a:t>
                    </a:r>
                    <a:r>
                      <a:rPr lang="ru-RU" smtClean="0"/>
                      <a:t>22%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не знаю</a:t>
                    </a:r>
                    <a:r>
                      <a:rPr lang="ru-RU"/>
                      <a:t>
</a:t>
                    </a:r>
                    <a:r>
                      <a:rPr lang="ru-RU" smtClean="0"/>
                      <a:t>1%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371752944946803"/>
                  <c:y val="-0.167124124716736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Вред для здоровья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77%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вред</c:v>
                </c:pt>
                <c:pt idx="1">
                  <c:v>не знаю</c:v>
                </c:pt>
                <c:pt idx="2">
                  <c:v>великое достижение прогресса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0.13</c:v>
                </c:pt>
                <c:pt idx="1">
                  <c:v>0.12</c:v>
                </c:pt>
                <c:pt idx="2">
                  <c:v>0.75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A2FB66B-B7FD-46A6-ADFF-E72BC6F78973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02841CD-AAA0-4049-B056-0551EC6FF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85728"/>
            <a:ext cx="7543800" cy="4438672"/>
          </a:xfrm>
        </p:spPr>
        <p:txBody>
          <a:bodyPr>
            <a:normAutofit/>
          </a:bodyPr>
          <a:lstStyle/>
          <a:p>
            <a:pPr algn="ctr"/>
            <a:r>
              <a:rPr lang="ru-RU" sz="6600" i="1" dirty="0" smtClean="0">
                <a:solidFill>
                  <a:schemeClr val="tx2">
                    <a:lumMod val="10000"/>
                  </a:schemeClr>
                </a:solidFill>
                <a:effectLst/>
              </a:rPr>
              <a:t>ГМО - великое достижение прогресса или вред?</a:t>
            </a:r>
            <a:endParaRPr lang="ru-RU" sz="6600" i="1" dirty="0">
              <a:solidFill>
                <a:schemeClr val="tx2">
                  <a:lumMod val="1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4005064"/>
            <a:ext cx="3096016" cy="2210018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Автор:</a:t>
            </a:r>
            <a:endParaRPr lang="ru-RU" dirty="0" smtClean="0"/>
          </a:p>
          <a:p>
            <a:pPr algn="r"/>
            <a:r>
              <a:rPr lang="ru-RU" dirty="0" smtClean="0"/>
              <a:t>Сергиенко Илья, учащийся 10-го класса </a:t>
            </a:r>
          </a:p>
          <a:p>
            <a:pPr algn="r"/>
            <a:r>
              <a:rPr lang="ru-RU" dirty="0" smtClean="0"/>
              <a:t>Руководитель: Сергиенко </a:t>
            </a:r>
            <a:r>
              <a:rPr lang="ru-RU" dirty="0" smtClean="0"/>
              <a:t>Светлана  Викторовна, учитель английского языка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6215082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с. Александровка, 2019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Экологические риски</a:t>
            </a:r>
            <a:endParaRPr lang="ru-RU" dirty="0"/>
          </a:p>
        </p:txBody>
      </p:sp>
      <p:pic>
        <p:nvPicPr>
          <p:cNvPr id="4" name="Содержимое 3" descr="1204996090690902390490234_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92498" y="2060848"/>
            <a:ext cx="3770498" cy="316835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700808"/>
            <a:ext cx="52200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Реальной проблемой, с которой сталкиваются учёные при разработке ГМО, является их влияние на окружающую </a:t>
            </a:r>
            <a:r>
              <a:rPr lang="ru-RU" sz="2000" dirty="0" smtClean="0"/>
              <a:t>среду. Наиболее вероятные экологические последствия использования ГМО: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2000" dirty="0" smtClean="0"/>
              <a:t>возникновение незапланированных организмов-мутантов (например, сорняков) с непредсказуемыми свойствами.</a:t>
            </a:r>
          </a:p>
          <a:p>
            <a:pPr lvl="1" algn="just">
              <a:buFont typeface="Wingdings" pitchFamily="2" charset="2"/>
              <a:buChar char="v"/>
            </a:pPr>
            <a:r>
              <a:rPr lang="en-US" sz="2000" dirty="0" smtClean="0"/>
              <a:t> </a:t>
            </a:r>
            <a:r>
              <a:rPr lang="ru-RU" sz="2000" dirty="0" smtClean="0"/>
              <a:t>поражение нецелевых насекомых и других живых организмов.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2000" dirty="0" smtClean="0"/>
              <a:t>негативное влияние на всех участников пищевой цепи в экосистеме.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Qp9E47Md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857232"/>
            <a:ext cx="3385340" cy="3867912"/>
          </a:xfrm>
        </p:spPr>
      </p:pic>
      <p:sp>
        <p:nvSpPr>
          <p:cNvPr id="5" name="Прямоугольник 4"/>
          <p:cNvSpPr/>
          <p:nvPr/>
        </p:nvSpPr>
        <p:spPr>
          <a:xfrm>
            <a:off x="3643306" y="428604"/>
            <a:ext cx="5500694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err="1" smtClean="0"/>
              <a:t>Greenpeace</a:t>
            </a:r>
            <a:r>
              <a:rPr lang="ru-RU" sz="1900" dirty="0" smtClean="0"/>
              <a:t>  обнародовал чёрный список производителей ГМО - продуктов: 1) </a:t>
            </a:r>
            <a:r>
              <a:rPr lang="ru-RU" sz="1900" dirty="0" err="1" smtClean="0"/>
              <a:t>Snickers</a:t>
            </a:r>
            <a:r>
              <a:rPr lang="ru-RU" sz="1900" dirty="0" smtClean="0"/>
              <a:t> 2) Супы </a:t>
            </a:r>
            <a:r>
              <a:rPr lang="ru-RU" sz="1900" dirty="0" err="1" smtClean="0"/>
              <a:t>Campbell</a:t>
            </a:r>
            <a:r>
              <a:rPr lang="ru-RU" sz="1900" dirty="0" smtClean="0"/>
              <a:t> 3) Рис </a:t>
            </a:r>
            <a:r>
              <a:rPr lang="ru-RU" sz="1900" dirty="0" err="1" smtClean="0"/>
              <a:t>Uncle</a:t>
            </a:r>
            <a:r>
              <a:rPr lang="ru-RU" sz="1900" dirty="0" smtClean="0"/>
              <a:t> </a:t>
            </a:r>
            <a:r>
              <a:rPr lang="ru-RU" sz="1900" dirty="0" err="1" smtClean="0"/>
              <a:t>Bens</a:t>
            </a:r>
            <a:r>
              <a:rPr lang="ru-RU" sz="1900" dirty="0" smtClean="0"/>
              <a:t> </a:t>
            </a:r>
            <a:r>
              <a:rPr lang="ru-RU" sz="1900" dirty="0" err="1" smtClean="0"/>
              <a:t>Mars</a:t>
            </a:r>
            <a:r>
              <a:rPr lang="ru-RU" sz="1900" dirty="0" smtClean="0"/>
              <a:t> 4) Чай </a:t>
            </a:r>
            <a:r>
              <a:rPr lang="ru-RU" sz="1900" dirty="0" err="1" smtClean="0"/>
              <a:t>Lipton</a:t>
            </a:r>
            <a:r>
              <a:rPr lang="ru-RU" sz="1900" dirty="0" smtClean="0"/>
              <a:t> 5) </a:t>
            </a:r>
            <a:r>
              <a:rPr lang="ru-RU" sz="1900" dirty="0" err="1" smtClean="0"/>
              <a:t>Mars</a:t>
            </a:r>
            <a:r>
              <a:rPr lang="ru-RU" sz="1900" dirty="0" smtClean="0"/>
              <a:t> M&amp;M 6)</a:t>
            </a:r>
            <a:r>
              <a:rPr lang="ru-RU" sz="1900" dirty="0" err="1" smtClean="0"/>
              <a:t>Twix</a:t>
            </a:r>
            <a:r>
              <a:rPr lang="ru-RU" sz="1900" dirty="0" smtClean="0"/>
              <a:t> 7) </a:t>
            </a:r>
            <a:r>
              <a:rPr lang="ru-RU" sz="1900" dirty="0" err="1" smtClean="0"/>
              <a:t>Milky</a:t>
            </a:r>
            <a:r>
              <a:rPr lang="ru-RU" sz="1900" dirty="0" smtClean="0"/>
              <a:t> </a:t>
            </a:r>
            <a:r>
              <a:rPr lang="ru-RU" sz="1900" dirty="0" err="1" smtClean="0"/>
              <a:t>Way</a:t>
            </a:r>
            <a:r>
              <a:rPr lang="ru-RU" sz="1900" dirty="0" smtClean="0"/>
              <a:t> 8) </a:t>
            </a:r>
            <a:r>
              <a:rPr lang="ru-RU" sz="1900" dirty="0" err="1" smtClean="0"/>
              <a:t>Cadbury</a:t>
            </a:r>
            <a:r>
              <a:rPr lang="ru-RU" sz="1900" dirty="0" smtClean="0"/>
              <a:t> (</a:t>
            </a:r>
            <a:r>
              <a:rPr lang="ru-RU" sz="1900" dirty="0" err="1" smtClean="0"/>
              <a:t>Кэдбери</a:t>
            </a:r>
            <a:r>
              <a:rPr lang="ru-RU" sz="1900" dirty="0" smtClean="0"/>
              <a:t>) шоколад, какао 9) </a:t>
            </a:r>
            <a:r>
              <a:rPr lang="ru-RU" sz="1900" dirty="0" err="1" smtClean="0"/>
              <a:t>Ferrero</a:t>
            </a:r>
            <a:r>
              <a:rPr lang="ru-RU" sz="1900" dirty="0" smtClean="0"/>
              <a:t> 10) </a:t>
            </a:r>
            <a:r>
              <a:rPr lang="ru-RU" sz="1900" dirty="0" err="1" smtClean="0"/>
              <a:t>Nestle</a:t>
            </a:r>
            <a:r>
              <a:rPr lang="ru-RU" sz="1900" dirty="0" smtClean="0"/>
              <a:t> шоколад "Нестле", "Россия" 11) Шоколадный напиток </a:t>
            </a:r>
            <a:r>
              <a:rPr lang="ru-RU" sz="1900" dirty="0" err="1" smtClean="0"/>
              <a:t>Nestle</a:t>
            </a:r>
            <a:r>
              <a:rPr lang="ru-RU" sz="1900" dirty="0" smtClean="0"/>
              <a:t> </a:t>
            </a:r>
            <a:r>
              <a:rPr lang="ru-RU" sz="1900" dirty="0" err="1" smtClean="0"/>
              <a:t>Nesquik</a:t>
            </a:r>
            <a:r>
              <a:rPr lang="ru-RU" sz="1900" dirty="0" smtClean="0"/>
              <a:t> 12) Безалкогольный напиток </a:t>
            </a:r>
            <a:r>
              <a:rPr lang="ru-RU" sz="1900" dirty="0" err="1" smtClean="0"/>
              <a:t>Соса-Соla</a:t>
            </a:r>
            <a:r>
              <a:rPr lang="ru-RU" sz="1900" dirty="0" smtClean="0"/>
              <a:t> "Кока-Кола" 13) "Спрайт", "Фанта", тоник "</a:t>
            </a:r>
            <a:r>
              <a:rPr lang="ru-RU" sz="1900" dirty="0" err="1" smtClean="0"/>
              <a:t>Кинли</a:t>
            </a:r>
            <a:r>
              <a:rPr lang="ru-RU" sz="1900" dirty="0" smtClean="0"/>
              <a:t>", "</a:t>
            </a:r>
            <a:r>
              <a:rPr lang="ru-RU" sz="1900" dirty="0" err="1" smtClean="0"/>
              <a:t>Фруктайм</a:t>
            </a:r>
            <a:r>
              <a:rPr lang="ru-RU" sz="1900" dirty="0" smtClean="0"/>
              <a:t>" 14) Pepci-Со </a:t>
            </a:r>
            <a:r>
              <a:rPr lang="ru-RU" sz="1900" dirty="0" err="1" smtClean="0"/>
              <a:t>Pepsi</a:t>
            </a:r>
            <a:r>
              <a:rPr lang="ru-RU" sz="1900" dirty="0" smtClean="0"/>
              <a:t> 15) "7-Up", "Фиеста", "Маунтин </a:t>
            </a:r>
            <a:r>
              <a:rPr lang="ru-RU" sz="1900" dirty="0" err="1" smtClean="0"/>
              <a:t>Дью</a:t>
            </a:r>
            <a:r>
              <a:rPr lang="ru-RU" sz="1900" dirty="0" smtClean="0"/>
              <a:t>" 16) Сухие завтраки </a:t>
            </a:r>
            <a:r>
              <a:rPr lang="ru-RU" sz="1900" dirty="0" err="1" smtClean="0"/>
              <a:t>Kellogg's</a:t>
            </a:r>
            <a:r>
              <a:rPr lang="ru-RU" sz="1900" dirty="0" smtClean="0"/>
              <a:t> 17) Соусы </a:t>
            </a:r>
            <a:r>
              <a:rPr lang="ru-RU" sz="1900" dirty="0" err="1" smtClean="0"/>
              <a:t>Knorr</a:t>
            </a:r>
            <a:r>
              <a:rPr lang="ru-RU" sz="1900" dirty="0" smtClean="0"/>
              <a:t> 18) Печенье </a:t>
            </a:r>
            <a:r>
              <a:rPr lang="ru-RU" sz="1900" dirty="0" err="1" smtClean="0"/>
              <a:t>Parmalat</a:t>
            </a:r>
            <a:r>
              <a:rPr lang="ru-RU" sz="1900" dirty="0" smtClean="0"/>
              <a:t> 19) Приправы, майонезы, соусы </a:t>
            </a:r>
            <a:r>
              <a:rPr lang="ru-RU" sz="1900" dirty="0" err="1" smtClean="0"/>
              <a:t>Hellman's</a:t>
            </a:r>
            <a:r>
              <a:rPr lang="ru-RU" sz="1900" dirty="0" smtClean="0"/>
              <a:t> 20) Приправы, майонезы, соусы </a:t>
            </a:r>
            <a:r>
              <a:rPr lang="ru-RU" sz="1900" dirty="0" err="1" smtClean="0"/>
              <a:t>Heinz</a:t>
            </a:r>
            <a:r>
              <a:rPr lang="ru-RU" sz="1900" dirty="0" smtClean="0"/>
              <a:t> 21) Детское питание </a:t>
            </a:r>
            <a:r>
              <a:rPr lang="ru-RU" sz="1900" dirty="0" err="1" smtClean="0"/>
              <a:t>Nestle</a:t>
            </a:r>
            <a:r>
              <a:rPr lang="ru-RU" sz="1900" dirty="0" smtClean="0"/>
              <a:t> 22) </a:t>
            </a:r>
            <a:r>
              <a:rPr lang="ru-RU" sz="1900" dirty="0" err="1" smtClean="0"/>
              <a:t>Hipp</a:t>
            </a:r>
            <a:r>
              <a:rPr lang="ru-RU" sz="1900" dirty="0" smtClean="0"/>
              <a:t> 23) </a:t>
            </a:r>
            <a:r>
              <a:rPr lang="ru-RU" sz="1900" dirty="0" err="1" smtClean="0"/>
              <a:t>Abbot</a:t>
            </a:r>
            <a:r>
              <a:rPr lang="ru-RU" sz="1900" dirty="0" smtClean="0"/>
              <a:t> </a:t>
            </a:r>
            <a:r>
              <a:rPr lang="ru-RU" sz="1900" dirty="0" err="1" smtClean="0"/>
              <a:t>Labs</a:t>
            </a:r>
            <a:r>
              <a:rPr lang="ru-RU" sz="1900" dirty="0" smtClean="0"/>
              <a:t> </a:t>
            </a:r>
            <a:r>
              <a:rPr lang="ru-RU" sz="1900" dirty="0" err="1" smtClean="0"/>
              <a:t>Similac</a:t>
            </a:r>
            <a:r>
              <a:rPr lang="ru-RU" sz="1900" dirty="0" smtClean="0"/>
              <a:t> 24) Йогурты, кефир, сыр, детское питание </a:t>
            </a:r>
            <a:r>
              <a:rPr lang="ru-RU" sz="1900" dirty="0" err="1" smtClean="0"/>
              <a:t>Denon</a:t>
            </a:r>
            <a:r>
              <a:rPr lang="ru-RU" sz="1900" dirty="0" smtClean="0"/>
              <a:t> 25) </a:t>
            </a:r>
            <a:r>
              <a:rPr lang="ru-RU" sz="1900" dirty="0" err="1" smtClean="0"/>
              <a:t>McDonald's</a:t>
            </a:r>
            <a:r>
              <a:rPr lang="ru-RU" sz="1900" dirty="0" smtClean="0"/>
              <a:t> (Макдональдс) сеть "ресторанов" быстрого питания 26) шоколад, чипсы, кофе, детское питание </a:t>
            </a:r>
            <a:r>
              <a:rPr lang="ru-RU" sz="1900" dirty="0" err="1" smtClean="0"/>
              <a:t>Kraft</a:t>
            </a:r>
            <a:r>
              <a:rPr lang="ru-RU" sz="1900" dirty="0" smtClean="0"/>
              <a:t> (Крафт)</a:t>
            </a:r>
            <a:r>
              <a:rPr lang="en-US" sz="1900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39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Изучив информацию о ГМО и мнение учёных о влиянии их на организм человека, было решено узнать, что знают дети и взрослые о ГМО и о его применении.</a:t>
            </a:r>
          </a:p>
          <a:p>
            <a:r>
              <a:rPr lang="ru-RU" dirty="0"/>
              <a:t>    Провели социологический опрос, в котором приняли участие 58 человек, это педагоги, персонал и  учащиеся с 5-го по 11 класс МКОУ «Александровской СОШ»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759429"/>
              </p:ext>
            </p:extLst>
          </p:nvPr>
        </p:nvGraphicFramePr>
        <p:xfrm>
          <a:off x="34961" y="1124744"/>
          <a:ext cx="903649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908720"/>
            <a:ext cx="67818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276872"/>
            <a:ext cx="7543800" cy="36004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ГМО бояться не стоит, наоборот, необходимо поддерживать развитие молодой отрасли науки или, по крайней мере, не препятствовать ей. Генные инженеры стараются изо всех сил сделать этот мир лучше с помощью ГМО, иногда это получается, иногда нет, но технология относительно нова, и ещё не успела достаточно развиваться, отчасти, из-за неоднозначного общественного мнения.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6781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Интернет-ресурсы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80728"/>
            <a:ext cx="7543800" cy="4968552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endParaRPr lang="ru-RU" dirty="0"/>
          </a:p>
          <a:p>
            <a:r>
              <a:rPr lang="ru-RU" dirty="0"/>
              <a:t>Национальный центр для биотехнологической информации https://www.ncbi.nlm.nih.gov/</a:t>
            </a:r>
          </a:p>
          <a:p>
            <a:r>
              <a:rPr lang="ru-RU" dirty="0"/>
              <a:t>Интернет-энциклопедия </a:t>
            </a:r>
            <a:r>
              <a:rPr lang="en-US" dirty="0"/>
              <a:t>Wikipedia</a:t>
            </a:r>
            <a:r>
              <a:rPr lang="ru-RU" dirty="0"/>
              <a:t>. Дискуссия вокруг опытов И. Ермаковой по оценке безопасности ГМ-сои https://ru.wikipedia.org/wiki/Дискуссия_вокруг_опытов_И._Ермаковой_по_оценке_безопасности_ГМ-сои</a:t>
            </a:r>
          </a:p>
          <a:p>
            <a:r>
              <a:rPr lang="ru-RU" dirty="0"/>
              <a:t>Интернет-энциклопедия </a:t>
            </a:r>
            <a:r>
              <a:rPr lang="en-US" dirty="0"/>
              <a:t>Wikipedia</a:t>
            </a:r>
            <a:r>
              <a:rPr lang="ru-RU" dirty="0"/>
              <a:t>. Генетически модифицированный организм https://ru.wikipedia.org/wiki/Генетически_модифицированный_организм</a:t>
            </a:r>
          </a:p>
          <a:p>
            <a:r>
              <a:rPr lang="ru-RU" dirty="0"/>
              <a:t>Научно-популярный портал </a:t>
            </a:r>
            <a:r>
              <a:rPr lang="en-US" dirty="0" err="1"/>
              <a:t>AquVitro</a:t>
            </a:r>
            <a:r>
              <a:rPr lang="ru-RU" dirty="0"/>
              <a:t>. </a:t>
            </a:r>
            <a:r>
              <a:rPr lang="en-US" dirty="0" err="1"/>
              <a:t>AquAdvantage</a:t>
            </a:r>
            <a:r>
              <a:rPr lang="en-US" dirty="0"/>
              <a:t> </a:t>
            </a:r>
            <a:r>
              <a:rPr lang="ru-RU" dirty="0"/>
              <a:t>лосось </a:t>
            </a:r>
          </a:p>
          <a:p>
            <a:r>
              <a:rPr lang="en-US" dirty="0"/>
              <a:t>http</a:t>
            </a:r>
            <a:r>
              <a:rPr lang="ru-RU" dirty="0"/>
              <a:t>://</a:t>
            </a:r>
            <a:r>
              <a:rPr lang="en-US" dirty="0" err="1"/>
              <a:t>aquavitro</a:t>
            </a:r>
            <a:r>
              <a:rPr lang="ru-RU" dirty="0"/>
              <a:t>.</a:t>
            </a:r>
            <a:r>
              <a:rPr lang="en-US" dirty="0"/>
              <a:t>org</a:t>
            </a:r>
            <a:r>
              <a:rPr lang="ru-RU" dirty="0"/>
              <a:t>/2017/08/21/</a:t>
            </a:r>
            <a:r>
              <a:rPr lang="en-US" dirty="0" err="1"/>
              <a:t>aquadvantage</a:t>
            </a:r>
            <a:r>
              <a:rPr lang="ru-RU" dirty="0"/>
              <a:t>-</a:t>
            </a:r>
            <a:r>
              <a:rPr lang="en-US" dirty="0" err="1"/>
              <a:t>losos</a:t>
            </a:r>
            <a:r>
              <a:rPr lang="ru-RU" dirty="0"/>
              <a:t>/</a:t>
            </a:r>
          </a:p>
          <a:p>
            <a:r>
              <a:rPr lang="ru-RU" dirty="0"/>
              <a:t>Интернет-энциклопедия </a:t>
            </a:r>
            <a:r>
              <a:rPr lang="en-US" dirty="0"/>
              <a:t>Wikipedia</a:t>
            </a:r>
            <a:r>
              <a:rPr lang="ru-RU" dirty="0"/>
              <a:t>. </a:t>
            </a:r>
            <a:r>
              <a:rPr lang="ru-RU" dirty="0" err="1"/>
              <a:t>Панчин</a:t>
            </a:r>
            <a:r>
              <a:rPr lang="ru-RU" dirty="0"/>
              <a:t>,_</a:t>
            </a:r>
            <a:r>
              <a:rPr lang="ru-RU" dirty="0" err="1"/>
              <a:t>Александр_Юрьевич</a:t>
            </a:r>
            <a:r>
              <a:rPr lang="ru-RU" dirty="0"/>
              <a:t> </a:t>
            </a:r>
            <a:r>
              <a:rPr lang="en-US" dirty="0"/>
              <a:t>https</a:t>
            </a:r>
            <a:r>
              <a:rPr lang="ru-RU" dirty="0"/>
              <a:t>://</a:t>
            </a:r>
            <a:r>
              <a:rPr lang="en-US" dirty="0" err="1"/>
              <a:t>ru</a:t>
            </a:r>
            <a:r>
              <a:rPr lang="ru-RU" dirty="0"/>
              <a:t>.</a:t>
            </a:r>
            <a:r>
              <a:rPr lang="en-US" dirty="0" err="1"/>
              <a:t>wikipedia</a:t>
            </a:r>
            <a:r>
              <a:rPr lang="ru-RU" dirty="0"/>
              <a:t>.</a:t>
            </a:r>
            <a:r>
              <a:rPr lang="en-US" dirty="0"/>
              <a:t>org</a:t>
            </a:r>
            <a:r>
              <a:rPr lang="ru-RU" dirty="0"/>
              <a:t>/</a:t>
            </a:r>
            <a:r>
              <a:rPr lang="en-US" dirty="0"/>
              <a:t>wiki</a:t>
            </a:r>
            <a:r>
              <a:rPr lang="ru-RU" dirty="0"/>
              <a:t>/</a:t>
            </a:r>
            <a:r>
              <a:rPr lang="ru-RU" dirty="0" err="1"/>
              <a:t>Панчин</a:t>
            </a:r>
            <a:r>
              <a:rPr lang="ru-RU" dirty="0"/>
              <a:t>,_</a:t>
            </a:r>
            <a:r>
              <a:rPr lang="ru-RU" dirty="0" err="1"/>
              <a:t>Александр_Юрьевич</a:t>
            </a:r>
            <a:endParaRPr lang="ru-RU" dirty="0"/>
          </a:p>
          <a:p>
            <a:r>
              <a:rPr lang="ru-RU" dirty="0"/>
              <a:t>Научно-развлекательный портал </a:t>
            </a:r>
            <a:r>
              <a:rPr lang="en-US" dirty="0" err="1"/>
              <a:t>Pikabu</a:t>
            </a:r>
            <a:r>
              <a:rPr lang="ru-RU" dirty="0"/>
              <a:t>. Мифы о мутациях, от человека-паука до ГМО </a:t>
            </a:r>
          </a:p>
        </p:txBody>
      </p:sp>
    </p:spTree>
    <p:extLst>
      <p:ext uri="{BB962C8B-B14F-4D97-AF65-F5344CB8AC3E}">
        <p14:creationId xmlns:p14="http://schemas.microsoft.com/office/powerpoint/2010/main" val="380923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21174572">
            <a:off x="178888" y="2476584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11560" y="548680"/>
            <a:ext cx="8136904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На данный момент в мире происходит активное развитие технологий. </a:t>
            </a:r>
            <a:r>
              <a:rPr lang="ru-RU" dirty="0" smtClean="0"/>
              <a:t>Относительно </a:t>
            </a:r>
            <a:r>
              <a:rPr lang="ru-RU" dirty="0"/>
              <a:t>недавно люди научились изменять гены живых организмов, это открыло огромный простор для экспериментов. Но развитие генной инженерии вызвало волнение общественности, как и у любой новой технологии, у генной модификации появились свои сторонники и противники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/>
          </a:p>
          <a:p>
            <a:pPr algn="just"/>
            <a:endParaRPr lang="ru-RU" dirty="0"/>
          </a:p>
        </p:txBody>
      </p:sp>
      <p:pic>
        <p:nvPicPr>
          <p:cNvPr id="1026" name="Picture 2" descr="C:\Users\12\Desktop\проект ГМО\Новая папка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12351"/>
            <a:ext cx="7344816" cy="308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4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04864"/>
            <a:ext cx="7543800" cy="38862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Целью</a:t>
            </a:r>
            <a:r>
              <a:rPr lang="ru-RU" dirty="0" smtClean="0"/>
              <a:t> данной работы является изучение вопросов создания и использования ГМО, применение его в разных сферах деятельности</a:t>
            </a:r>
          </a:p>
          <a:p>
            <a:pPr algn="just"/>
            <a:r>
              <a:rPr lang="ru-RU" b="1" dirty="0" smtClean="0"/>
              <a:t>Задачи работы:</a:t>
            </a:r>
          </a:p>
          <a:p>
            <a:pPr lvl="0" fontAlgn="base"/>
            <a:r>
              <a:rPr lang="ru-RU" dirty="0"/>
              <a:t>Изучить  историю и цель создания ГМО и ГМП;</a:t>
            </a:r>
          </a:p>
          <a:p>
            <a:pPr lvl="0" fontAlgn="base"/>
            <a:r>
              <a:rPr lang="ru-RU" dirty="0"/>
              <a:t>Изучить мнение ученых о пользе и вреде продуктов, содержащих ГМО;</a:t>
            </a:r>
          </a:p>
          <a:p>
            <a:pPr lvl="0" fontAlgn="base"/>
            <a:r>
              <a:rPr lang="ru-RU" dirty="0"/>
              <a:t>Проинформировать учащихся МКОУ «Александровская СОШ» о вреде и пользе ГМО для здоровья человека.</a:t>
            </a:r>
          </a:p>
          <a:p>
            <a:pPr algn="just"/>
            <a:endParaRPr lang="ru-RU" b="1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6781800" cy="935385"/>
          </a:xfrm>
        </p:spPr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Проблема роста населения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17350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600" dirty="0" smtClean="0"/>
              <a:t>По </a:t>
            </a:r>
            <a:r>
              <a:rPr lang="ru-RU" sz="2600" dirty="0"/>
              <a:t>данным ООН, в ближайшие 35 лет </a:t>
            </a:r>
            <a:r>
              <a:rPr lang="ru-RU" sz="2600" dirty="0" smtClean="0"/>
              <a:t>население планеты достигнет 10</a:t>
            </a:r>
            <a:r>
              <a:rPr lang="ru-RU" sz="2600" dirty="0"/>
              <a:t> млрд человек. </a:t>
            </a:r>
            <a:endParaRPr lang="ru-RU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7941614" cy="35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Что такое ГМО?</a:t>
            </a:r>
            <a:endParaRPr lang="ru-RU" dirty="0"/>
          </a:p>
        </p:txBody>
      </p:sp>
      <p:pic>
        <p:nvPicPr>
          <p:cNvPr id="4" name="Содержимое 3" descr="oneredtoma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3852961" cy="2522049"/>
          </a:xfrm>
        </p:spPr>
      </p:pic>
      <p:sp>
        <p:nvSpPr>
          <p:cNvPr id="5" name="Прямоугольник 4"/>
          <p:cNvSpPr/>
          <p:nvPr/>
        </p:nvSpPr>
        <p:spPr>
          <a:xfrm>
            <a:off x="4500562" y="1643050"/>
            <a:ext cx="421484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 </a:t>
            </a:r>
            <a:r>
              <a:rPr lang="ru-RU" sz="2400" b="1" dirty="0" err="1" smtClean="0"/>
              <a:t>Генети́чески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модифици́рованный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органи́зм</a:t>
            </a:r>
            <a:r>
              <a:rPr lang="ru-RU" sz="2400" dirty="0" smtClean="0"/>
              <a:t> (</a:t>
            </a:r>
            <a:r>
              <a:rPr lang="ru-RU" sz="2400" b="1" dirty="0" smtClean="0"/>
              <a:t>ГМО</a:t>
            </a:r>
            <a:r>
              <a:rPr lang="ru-RU" sz="2400" dirty="0" smtClean="0"/>
              <a:t>) – </a:t>
            </a:r>
            <a:r>
              <a:rPr lang="ru-RU" sz="2400" u="sng" dirty="0" smtClean="0"/>
              <a:t>организм,</a:t>
            </a:r>
            <a:r>
              <a:rPr lang="ru-RU" sz="2400" dirty="0" smtClean="0"/>
              <a:t> </a:t>
            </a:r>
            <a:r>
              <a:rPr lang="ru-RU" sz="2400" u="sng" dirty="0" smtClean="0"/>
              <a:t>генотип</a:t>
            </a:r>
            <a:r>
              <a:rPr lang="ru-RU" sz="2400" dirty="0" smtClean="0"/>
              <a:t> которого был искусственно изменён при помощи методов </a:t>
            </a:r>
            <a:r>
              <a:rPr lang="ru-RU" sz="2400" u="sng" dirty="0" smtClean="0"/>
              <a:t>генной инженерии.</a:t>
            </a:r>
            <a:r>
              <a:rPr lang="ru-RU" sz="2400" dirty="0" smtClean="0"/>
              <a:t> </a:t>
            </a:r>
          </a:p>
          <a:p>
            <a:pPr algn="just"/>
            <a:r>
              <a:rPr lang="ru-RU" sz="1600" dirty="0" smtClean="0"/>
              <a:t>       </a:t>
            </a:r>
            <a:endParaRPr lang="ru-RU" sz="16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4285128"/>
            <a:ext cx="867819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Различают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генномодифицированные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трансгенные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) и генетически измененные продукты: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Трансгенными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генномодифицированными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могут называться те виды растений, в которых успешно функционирует ген (или гены), пересаженные из других видов растений или животных. </a:t>
            </a: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/>
              <a:t>Генетически измененный продукт</a:t>
            </a:r>
            <a:r>
              <a:rPr lang="ru-RU" sz="2000" dirty="0" smtClean="0"/>
              <a:t> – это выделенный в лаборатории ген одного организма пересаживается в клетку другого.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Использование ГМО в медицинских целях и промышленности</a:t>
            </a:r>
            <a:endParaRPr lang="ru-RU" sz="4000" dirty="0"/>
          </a:p>
        </p:txBody>
      </p:sp>
      <p:pic>
        <p:nvPicPr>
          <p:cNvPr id="4" name="Содержимое 3" descr="105033_7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4592268" cy="3024336"/>
          </a:xfrm>
        </p:spPr>
      </p:pic>
      <p:sp>
        <p:nvSpPr>
          <p:cNvPr id="5" name="Прямоугольник 4"/>
          <p:cNvSpPr/>
          <p:nvPr/>
        </p:nvSpPr>
        <p:spPr>
          <a:xfrm>
            <a:off x="4786314" y="1928802"/>
            <a:ext cx="38181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 </a:t>
            </a:r>
            <a:r>
              <a:rPr lang="ru-RU" sz="2400" dirty="0"/>
              <a:t>ГМО активно используются не только в сельском хозяйстве, но и в медицине и фармацевтической промышленности. Генетически модифицированные организмы используются в медицине с 1982 года. 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Растения и ГМО</a:t>
            </a:r>
            <a:endParaRPr lang="ru-RU" dirty="0"/>
          </a:p>
        </p:txBody>
      </p:sp>
      <p:pic>
        <p:nvPicPr>
          <p:cNvPr id="4" name="Содержимое 3" descr="311784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0809"/>
            <a:ext cx="3960440" cy="2062554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4077072"/>
            <a:ext cx="83181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Причинами </a:t>
            </a:r>
            <a:r>
              <a:rPr lang="ru-RU" sz="2000" dirty="0"/>
              <a:t>недоверия к ГМР оказались сомнения в его безопасности, возможное влияние на экологическую обстановку из-за </a:t>
            </a:r>
            <a:r>
              <a:rPr lang="ru-RU" sz="2000" dirty="0" err="1"/>
              <a:t>переопыления</a:t>
            </a:r>
            <a:r>
              <a:rPr lang="ru-RU" sz="2000" dirty="0"/>
              <a:t> с другими растениями. После этого случая, в </a:t>
            </a:r>
            <a:r>
              <a:rPr lang="ru-RU" sz="2000" dirty="0" smtClean="0"/>
              <a:t>«</a:t>
            </a:r>
            <a:r>
              <a:rPr lang="ru-RU" sz="2000" dirty="0" err="1" smtClean="0"/>
              <a:t>Greenpeace</a:t>
            </a:r>
            <a:r>
              <a:rPr lang="ru-RU" sz="2000" dirty="0" smtClean="0"/>
              <a:t>» было </a:t>
            </a:r>
            <a:r>
              <a:rPr lang="ru-RU" sz="2000" dirty="0"/>
              <a:t>направленно письмо с обвинением «в преступлении против человечества». Под данным письмом подписались более 100 лауреатов Нобелевской </a:t>
            </a:r>
            <a:r>
              <a:rPr lang="ru-RU" sz="2000" dirty="0" smtClean="0"/>
              <a:t>премии</a:t>
            </a:r>
          </a:p>
        </p:txBody>
      </p:sp>
      <p:pic>
        <p:nvPicPr>
          <p:cNvPr id="2050" name="Picture 2" descr="10477_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0795" y="1736546"/>
            <a:ext cx="3631645" cy="214963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762000" y="476672"/>
            <a:ext cx="678484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Животные и ГМО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half" idx="2"/>
          </p:nvPr>
        </p:nvSpPr>
        <p:spPr>
          <a:xfrm>
            <a:off x="762001" y="1196752"/>
            <a:ext cx="3954015" cy="4824536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Решить проблему всемирного голода </a:t>
            </a:r>
            <a:r>
              <a:rPr lang="ru-RU" sz="2800" dirty="0" smtClean="0"/>
              <a:t>могут</a:t>
            </a:r>
            <a:r>
              <a:rPr lang="ru-RU" sz="2800" dirty="0" smtClean="0"/>
              <a:t> </a:t>
            </a:r>
            <a:r>
              <a:rPr lang="ru-RU" sz="2800" dirty="0"/>
              <a:t>не </a:t>
            </a:r>
            <a:r>
              <a:rPr lang="ru-RU" sz="2800" dirty="0" smtClean="0"/>
              <a:t>только  </a:t>
            </a:r>
            <a:r>
              <a:rPr lang="ru-RU" sz="2800" dirty="0" err="1"/>
              <a:t>трансгенные</a:t>
            </a:r>
            <a:r>
              <a:rPr lang="ru-RU" sz="2800" dirty="0"/>
              <a:t> растения. Сейчас ведутся разработки и в сфере животноводства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12776"/>
            <a:ext cx="2965861" cy="302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Объект 18"/>
          <p:cNvSpPr>
            <a:spLocks noGrp="1"/>
          </p:cNvSpPr>
          <p:nvPr>
            <p:ph idx="1"/>
          </p:nvPr>
        </p:nvSpPr>
        <p:spPr>
          <a:xfrm>
            <a:off x="9396536" y="457200"/>
            <a:ext cx="72008" cy="41147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89040"/>
            <a:ext cx="4117988" cy="243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8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ГМО - полезны или </a:t>
            </a:r>
            <a:r>
              <a:rPr lang="ru-RU" dirty="0" smtClean="0"/>
              <a:t>вредны для человека?</a:t>
            </a:r>
            <a:endParaRPr lang="ru-RU" dirty="0"/>
          </a:p>
        </p:txBody>
      </p:sp>
      <p:pic>
        <p:nvPicPr>
          <p:cNvPr id="4" name="Содержимое 3" descr="1.jpg_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3970051" cy="2651186"/>
          </a:xfrm>
        </p:spPr>
      </p:pic>
      <p:sp>
        <p:nvSpPr>
          <p:cNvPr id="5" name="Прямоугольник 4"/>
          <p:cNvSpPr/>
          <p:nvPr/>
        </p:nvSpPr>
        <p:spPr>
          <a:xfrm>
            <a:off x="4286248" y="1714488"/>
            <a:ext cx="47148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Пищу, выведенную с помощью современных технологий, обвиняют в ухудшении здоровья жителей нашей планеты. А вот как сообщают другие источники, </a:t>
            </a:r>
            <a:r>
              <a:rPr lang="ru-RU" sz="2000" dirty="0" err="1" smtClean="0"/>
              <a:t>генномодифицированные</a:t>
            </a:r>
            <a:r>
              <a:rPr lang="ru-RU" sz="2000" dirty="0" smtClean="0"/>
              <a:t> продукты, могут быть весьма полезны для здоровья.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Медики считают, что влияние </a:t>
            </a:r>
            <a:r>
              <a:rPr lang="ru-RU" sz="2000" dirty="0" err="1" smtClean="0"/>
              <a:t>генномодифицированных</a:t>
            </a:r>
            <a:r>
              <a:rPr lang="ru-RU" sz="2000" dirty="0" smtClean="0"/>
              <a:t> продуктов на человека станет явным лет через 50 - когда сменится как минимум одно поколение людей, вскормленное </a:t>
            </a:r>
            <a:r>
              <a:rPr lang="ru-RU" sz="2000" dirty="0" err="1" smtClean="0"/>
              <a:t>трансгенной</a:t>
            </a:r>
            <a:r>
              <a:rPr lang="ru-RU" sz="2000" dirty="0" smtClean="0"/>
              <a:t> едой.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528</TotalTime>
  <Words>863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ГМО - великое достижение прогресса или вред?</vt:lpstr>
      <vt:lpstr>Презентация PowerPoint</vt:lpstr>
      <vt:lpstr>Цели и задачи</vt:lpstr>
      <vt:lpstr>Проблема роста населения</vt:lpstr>
      <vt:lpstr>Что такое ГМО?</vt:lpstr>
      <vt:lpstr>Использование ГМО в медицинских целях и промышленности</vt:lpstr>
      <vt:lpstr>Растения и ГМО</vt:lpstr>
      <vt:lpstr>Животные и ГМО</vt:lpstr>
      <vt:lpstr>ГМО - полезны или вредны для человека?</vt:lpstr>
      <vt:lpstr>Экологические риски</vt:lpstr>
      <vt:lpstr>Презентация PowerPoint</vt:lpstr>
      <vt:lpstr>Практическая часть</vt:lpstr>
      <vt:lpstr>Презентация PowerPoint</vt:lpstr>
      <vt:lpstr>Заключение</vt:lpstr>
      <vt:lpstr>Интернет-ресурсы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ГМО - великое достижение прогресса или вред?</dc:title>
  <dc:creator>NEOplan</dc:creator>
  <cp:lastModifiedBy>12</cp:lastModifiedBy>
  <cp:revision>40</cp:revision>
  <dcterms:created xsi:type="dcterms:W3CDTF">2014-04-13T14:16:14Z</dcterms:created>
  <dcterms:modified xsi:type="dcterms:W3CDTF">2019-03-21T23:47:06Z</dcterms:modified>
</cp:coreProperties>
</file>