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8" r:id="rId2"/>
    <p:sldId id="260" r:id="rId3"/>
    <p:sldId id="261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Интерактивный плакат по русскому языку 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«Типы речи» (5-9 класс)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067944" y="4221088"/>
            <a:ext cx="4551040" cy="1584176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i="1" dirty="0" smtClean="0">
                <a:solidFill>
                  <a:srgbClr val="7030A0"/>
                </a:solidFill>
              </a:rPr>
              <a:t>Учитель русского языка и литературы</a:t>
            </a:r>
          </a:p>
          <a:p>
            <a:r>
              <a:rPr lang="ru-RU" i="1" dirty="0" smtClean="0">
                <a:solidFill>
                  <a:srgbClr val="7030A0"/>
                </a:solidFill>
              </a:rPr>
              <a:t> МБОУ « СШ № 42» </a:t>
            </a:r>
          </a:p>
          <a:p>
            <a:r>
              <a:rPr lang="ru-RU" i="1" dirty="0" smtClean="0">
                <a:solidFill>
                  <a:srgbClr val="7030A0"/>
                </a:solidFill>
              </a:rPr>
              <a:t> Машукова Е.В</a:t>
            </a:r>
            <a:r>
              <a:rPr lang="ru-RU" i="1" dirty="0" smtClean="0"/>
              <a:t>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20196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515852"/>
            <a:ext cx="7992888" cy="529375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ru-RU" sz="2000" b="1" dirty="0" smtClean="0"/>
          </a:p>
          <a:p>
            <a:pPr algn="ctr"/>
            <a:r>
              <a:rPr lang="ru-RU" sz="2000" b="1" dirty="0" smtClean="0"/>
              <a:t> Рекомендации по  </a:t>
            </a:r>
            <a:r>
              <a:rPr lang="ru-RU" sz="2000" b="1" dirty="0"/>
              <a:t>применению интерактивного плаката </a:t>
            </a:r>
            <a:endParaRPr lang="ru-RU" sz="2000" dirty="0"/>
          </a:p>
          <a:p>
            <a:pPr algn="ctr"/>
            <a:r>
              <a:rPr lang="ru-RU" sz="2000" b="1" dirty="0"/>
              <a:t>«Типы речи</a:t>
            </a:r>
            <a:r>
              <a:rPr lang="ru-RU" sz="2000" b="1" dirty="0" smtClean="0"/>
              <a:t>»</a:t>
            </a: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Данный плакат предназначен для работы на уроках  русского языка и литературы с 5 по 9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класс.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Плакат можно применять как на этапе знакомства с новым материалом, так и при повторении, а также как дополнительное пособие для выполнения домашнего задания по обозначенной теме.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Ресурс может  быть использован как часть дистанционного курса для подготовки к ЕГЭ и ГИА в независимой форме.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Плакат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состоит из одного слайда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Для начала работы необходимо произвести один клик. На слайде выходят шесть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вкладок.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Далее работа происходит с выносками «Повествование», «Описание»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«Рассуждение». Кликнув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любую из этих выносок, мы получаем информацию о содержании, композиции и особенностях языка типов текста (информация появляется автоматически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2056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766" y="0"/>
            <a:ext cx="9166766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224588" y="0"/>
            <a:ext cx="2599045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Типы речи </a:t>
            </a:r>
            <a:r>
              <a:rPr lang="ru-RU" sz="28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 </a:t>
            </a:r>
            <a:endParaRPr lang="ru-RU" sz="2800" b="1" cap="all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+mn-lt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 flipH="1" flipV="1">
            <a:off x="-1894681" y="3821907"/>
            <a:ext cx="4645025" cy="1587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28625" y="1500188"/>
            <a:ext cx="357188" cy="15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428625" y="6143625"/>
            <a:ext cx="35718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28625" y="3786188"/>
            <a:ext cx="285750" cy="15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Скругленный прямоугольник 13"/>
          <p:cNvSpPr/>
          <p:nvPr/>
        </p:nvSpPr>
        <p:spPr>
          <a:xfrm rot="5400000">
            <a:off x="71406" y="1714488"/>
            <a:ext cx="1857388" cy="428628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5DA2"/>
                </a:solidFill>
              </a:rPr>
              <a:t>Повествование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 rot="5400000">
            <a:off x="71406" y="3571876"/>
            <a:ext cx="1857388" cy="428628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5DA2"/>
                </a:solidFill>
              </a:rPr>
              <a:t>Описание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 rot="5400000">
            <a:off x="71406" y="5429264"/>
            <a:ext cx="1857388" cy="428628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5DA2"/>
                </a:solidFill>
              </a:rPr>
              <a:t>Рассуждение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500166" y="642918"/>
            <a:ext cx="1928826" cy="28575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5DA2"/>
                </a:solidFill>
                <a:latin typeface="Times New Roman" pitchFamily="18" charset="0"/>
                <a:cs typeface="Times New Roman" pitchFamily="18" charset="0"/>
              </a:rPr>
              <a:t>Содержание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929058" y="642918"/>
            <a:ext cx="2000264" cy="28575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5DA2"/>
                </a:solidFill>
                <a:latin typeface="Times New Roman" pitchFamily="18" charset="0"/>
                <a:cs typeface="Times New Roman" pitchFamily="18" charset="0"/>
              </a:rPr>
              <a:t>Композиция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286512" y="642918"/>
            <a:ext cx="2571768" cy="28575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5DA2"/>
                </a:solidFill>
                <a:latin typeface="Times New Roman" pitchFamily="18" charset="0"/>
                <a:cs typeface="Times New Roman" pitchFamily="18" charset="0"/>
              </a:rPr>
              <a:t>Особенности языка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500166" y="1071546"/>
            <a:ext cx="2000264" cy="157163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5DA2"/>
                </a:solidFill>
                <a:latin typeface="Times New Roman" pitchFamily="18" charset="0"/>
                <a:cs typeface="Times New Roman" pitchFamily="18" charset="0"/>
              </a:rPr>
              <a:t>Рассказ о событиях, действиях,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5DA2"/>
                </a:solidFill>
                <a:latin typeface="Times New Roman" pitchFamily="18" charset="0"/>
                <a:cs typeface="Times New Roman" pitchFamily="18" charset="0"/>
              </a:rPr>
              <a:t>происшествиях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500166" y="2714620"/>
            <a:ext cx="2000264" cy="192882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5DA2"/>
                </a:solidFill>
                <a:latin typeface="Times New Roman" pitchFamily="18" charset="0"/>
                <a:cs typeface="Times New Roman" pitchFamily="18" charset="0"/>
              </a:rPr>
              <a:t>Изображение какого-либо явления действительности: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5DA2"/>
                </a:solidFill>
                <a:latin typeface="Times New Roman" pitchFamily="18" charset="0"/>
                <a:cs typeface="Times New Roman" pitchFamily="18" charset="0"/>
              </a:rPr>
              <a:t>портрета,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5DA2"/>
                </a:solidFill>
                <a:latin typeface="Times New Roman" pitchFamily="18" charset="0"/>
                <a:cs typeface="Times New Roman" pitchFamily="18" charset="0"/>
              </a:rPr>
              <a:t>пейзажа,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5DA2"/>
                </a:solidFill>
                <a:latin typeface="Times New Roman" pitchFamily="18" charset="0"/>
                <a:cs typeface="Times New Roman" pitchFamily="18" charset="0"/>
              </a:rPr>
              <a:t>интерьера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1500166" y="4714884"/>
            <a:ext cx="2000264" cy="178595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005DA2"/>
                </a:solidFill>
                <a:latin typeface="Times New Roman" pitchFamily="18" charset="0"/>
                <a:cs typeface="Times New Roman" pitchFamily="18" charset="0"/>
              </a:rPr>
              <a:t>Размышления о том, почему произошло что-либо, почему человек поступает так именно, автор пишет именно об этом.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3857620" y="1071546"/>
            <a:ext cx="2143140" cy="157163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5DA2"/>
                </a:solidFill>
                <a:latin typeface="Times New Roman" pitchFamily="18" charset="0"/>
                <a:cs typeface="Times New Roman" pitchFamily="18" charset="0"/>
              </a:rPr>
              <a:t>Завязка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5DA2"/>
                </a:solidFill>
                <a:latin typeface="Times New Roman" pitchFamily="18" charset="0"/>
                <a:cs typeface="Times New Roman" pitchFamily="18" charset="0"/>
              </a:rPr>
              <a:t>Развитие действия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5DA2"/>
                </a:solidFill>
                <a:latin typeface="Times New Roman" pitchFamily="18" charset="0"/>
                <a:cs typeface="Times New Roman" pitchFamily="18" charset="0"/>
              </a:rPr>
              <a:t>Кульминация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5DA2"/>
                </a:solidFill>
                <a:latin typeface="Times New Roman" pitchFamily="18" charset="0"/>
                <a:cs typeface="Times New Roman" pitchFamily="18" charset="0"/>
              </a:rPr>
              <a:t>Развязка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solidFill>
                <a:srgbClr val="005DA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215074" y="1071546"/>
            <a:ext cx="2714644" cy="164307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>
                <a:solidFill>
                  <a:srgbClr val="005DA2"/>
                </a:solidFill>
                <a:latin typeface="Times New Roman" pitchFamily="18" charset="0"/>
                <a:cs typeface="Times New Roman" pitchFamily="18" charset="0"/>
              </a:rPr>
              <a:t>Ведущая часть речи – глагол, обозначающий динамику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>
                <a:solidFill>
                  <a:srgbClr val="005DA2"/>
                </a:solidFill>
                <a:latin typeface="Times New Roman" pitchFamily="18" charset="0"/>
                <a:cs typeface="Times New Roman" pitchFamily="18" charset="0"/>
              </a:rPr>
              <a:t>Последовательность событий, частотны наречия места и времени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>
                <a:solidFill>
                  <a:srgbClr val="005DA2"/>
                </a:solidFill>
                <a:latin typeface="Times New Roman" pitchFamily="18" charset="0"/>
                <a:cs typeface="Times New Roman" pitchFamily="18" charset="0"/>
              </a:rPr>
              <a:t>Синтаксис зависит от стиля речи и стиля автора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400" dirty="0">
              <a:solidFill>
                <a:srgbClr val="005DA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857620" y="2714620"/>
            <a:ext cx="2143140" cy="18573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5DA2"/>
                </a:solidFill>
                <a:latin typeface="Times New Roman" pitchFamily="18" charset="0"/>
                <a:cs typeface="Times New Roman" pitchFamily="18" charset="0"/>
              </a:rPr>
              <a:t>Перечисление общего и частных признаков, впечатление о ком-либо или о чем-либо, возможен вывод.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322231" y="2839200"/>
            <a:ext cx="2643206" cy="178595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>
                <a:solidFill>
                  <a:srgbClr val="005DA2"/>
                </a:solidFill>
                <a:latin typeface="Times New Roman" pitchFamily="18" charset="0"/>
                <a:cs typeface="Times New Roman" pitchFamily="18" charset="0"/>
              </a:rPr>
              <a:t>Ведущая часть речи – существительное и прилагательное. Глагол статичен.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>
                <a:solidFill>
                  <a:srgbClr val="005DA2"/>
                </a:solidFill>
                <a:latin typeface="Times New Roman" pitchFamily="18" charset="0"/>
                <a:cs typeface="Times New Roman" pitchFamily="18" charset="0"/>
              </a:rPr>
              <a:t>Предложения простые. Частотны назывные и неполные.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>
                <a:solidFill>
                  <a:srgbClr val="005DA2"/>
                </a:solidFill>
                <a:latin typeface="Times New Roman" pitchFamily="18" charset="0"/>
                <a:cs typeface="Times New Roman" pitchFamily="18" charset="0"/>
              </a:rPr>
              <a:t>Однотипность средств.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3857620" y="4714884"/>
            <a:ext cx="2143140" cy="18573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5DA2"/>
                </a:solidFill>
                <a:latin typeface="Times New Roman" pitchFamily="18" charset="0"/>
                <a:cs typeface="Times New Roman" pitchFamily="18" charset="0"/>
              </a:rPr>
              <a:t>Тезис (основная мысль)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5DA2"/>
                </a:solidFill>
                <a:latin typeface="Times New Roman" pitchFamily="18" charset="0"/>
                <a:cs typeface="Times New Roman" pitchFamily="18" charset="0"/>
              </a:rPr>
              <a:t>Аргументы (доказательства)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5DA2"/>
                </a:solidFill>
                <a:latin typeface="Times New Roman" pitchFamily="18" charset="0"/>
                <a:cs typeface="Times New Roman" pitchFamily="18" charset="0"/>
              </a:rPr>
              <a:t>Выводы</a:t>
            </a: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6357950" y="4714884"/>
            <a:ext cx="2571768" cy="18573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400" dirty="0">
              <a:solidFill>
                <a:srgbClr val="005DA2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400" dirty="0">
              <a:solidFill>
                <a:srgbClr val="005DA2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>
                <a:solidFill>
                  <a:srgbClr val="005DA2"/>
                </a:solidFill>
                <a:latin typeface="Times New Roman" pitchFamily="18" charset="0"/>
                <a:cs typeface="Times New Roman" pitchFamily="18" charset="0"/>
              </a:rPr>
              <a:t>Частотны вводные слова, производные предлоги, составные союзы.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>
                <a:solidFill>
                  <a:srgbClr val="005DA2"/>
                </a:solidFill>
                <a:latin typeface="Times New Roman" pitchFamily="18" charset="0"/>
                <a:cs typeface="Times New Roman" pitchFamily="18" charset="0"/>
              </a:rPr>
              <a:t>Наличие обособленных оборотов, вставных конструкций, сложноподчиненных предложений.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400" dirty="0">
              <a:solidFill>
                <a:srgbClr val="005DA2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400" dirty="0">
              <a:solidFill>
                <a:srgbClr val="005DA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4073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7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770" decel="100000"/>
                                        <p:tgtEl>
                                          <p:spTgt spid="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8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7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770" decel="100000"/>
                                        <p:tgtEl>
                                          <p:spTgt spid="1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3" dur="77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8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1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48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70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770" decel="100000"/>
                                        <p:tgtEl>
                                          <p:spTgt spid="1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3" dur="77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5" dur="77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58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70" decel="100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770" decel="100000"/>
                                        <p:tgtEl>
                                          <p:spTgt spid="2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3" dur="77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68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70" decel="100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770" decel="100000"/>
                                        <p:tgtEl>
                                          <p:spTgt spid="2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3" dur="77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5" dur="77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 nodeType="clickPar">
                      <p:stCondLst>
                        <p:cond delay="0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9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 nodeType="clickPar">
                      <p:stCondLst>
                        <p:cond delay="0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 nodeType="clickPar">
                      <p:stCondLst>
                        <p:cond delay="0"/>
                      </p:stCondLst>
                      <p:childTnLst>
                        <p:par>
                          <p:cTn id="1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 nodeType="clickPar">
                      <p:stCondLst>
                        <p:cond delay="0"/>
                      </p:stCondLst>
                      <p:childTnLst>
                        <p:par>
                          <p:cTn id="1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 nodeType="clickPar">
                      <p:stCondLst>
                        <p:cond delay="0"/>
                      </p:stCondLst>
                      <p:childTnLst>
                        <p:par>
                          <p:cTn id="1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 nodeType="clickPar">
                      <p:stCondLst>
                        <p:cond delay="0"/>
                      </p:stCondLst>
                      <p:childTnLst>
                        <p:par>
                          <p:cTn id="1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9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0</TotalTime>
  <Words>301</Words>
  <Application>Microsoft Office PowerPoint</Application>
  <PresentationFormat>Экран (4:3)</PresentationFormat>
  <Paragraphs>44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Волна</vt:lpstr>
      <vt:lpstr>Интерактивный плакат по русскому языку  «Типы речи» (5-9 класс)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Интерактивный плакат по русскому языку  «Типы речи» (5-9 класс)</dc:title>
  <dc:creator>admin</dc:creator>
  <cp:lastModifiedBy>admin</cp:lastModifiedBy>
  <cp:revision>1</cp:revision>
  <dcterms:created xsi:type="dcterms:W3CDTF">2022-11-19T17:58:36Z</dcterms:created>
  <dcterms:modified xsi:type="dcterms:W3CDTF">2022-11-19T18:05:12Z</dcterms:modified>
</cp:coreProperties>
</file>