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44" r:id="rId6"/>
  </p:sldMasterIdLst>
  <p:sldIdLst>
    <p:sldId id="263" r:id="rId7"/>
    <p:sldId id="259" r:id="rId8"/>
    <p:sldId id="261" r:id="rId9"/>
    <p:sldId id="262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  <p:sldId id="27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EDEFD7"/>
    <a:srgbClr val="FBF5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484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836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7267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034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2740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8390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41449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4192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9810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1631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909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9183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2404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1758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3692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034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2740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8390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414496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4192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9810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163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2205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9092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24049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17587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36929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034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27409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83904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414496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41929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981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29107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16315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90924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24049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17587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36929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0344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27409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83904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414496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419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60675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98100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16315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90924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24049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17587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36929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 descr="132804_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" y="4286250"/>
            <a:ext cx="2827338" cy="214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939088" y="6642100"/>
            <a:ext cx="1204912" cy="215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ma-SE" sz="800" dirty="0">
                <a:solidFill>
                  <a:schemeClr val="bg1"/>
                </a:solidFill>
                <a:latin typeface="+mn-lt"/>
              </a:rPr>
              <a:t>http://ku4mina.ucoz.ru/</a:t>
            </a:r>
            <a:endParaRPr lang="ru-RU" sz="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35729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2857496"/>
            <a:ext cx="6400800" cy="14287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07194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4348" y="257174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939088" y="6642100"/>
            <a:ext cx="1204912" cy="215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ma-SE" sz="800" dirty="0">
                <a:solidFill>
                  <a:schemeClr val="bg1"/>
                </a:solidFill>
                <a:latin typeface="+mn-lt"/>
              </a:rPr>
              <a:t>http://ku4mina.ucoz.ru/</a:t>
            </a:r>
            <a:endParaRPr lang="ru-RU" sz="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90240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8" descr="132804_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85750"/>
            <a:ext cx="1357313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7939088" y="6642100"/>
            <a:ext cx="1204912" cy="215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ma-SE" sz="800" dirty="0">
                <a:solidFill>
                  <a:schemeClr val="bg1"/>
                </a:solidFill>
                <a:latin typeface="+mn-lt"/>
              </a:rPr>
              <a:t>http://ku4mina.ucoz.ru/</a:t>
            </a:r>
            <a:endParaRPr lang="ru-RU" sz="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9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939088" y="6642100"/>
            <a:ext cx="1204912" cy="215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ma-SE" sz="800" dirty="0">
                <a:solidFill>
                  <a:schemeClr val="bg1"/>
                </a:solidFill>
                <a:latin typeface="+mn-lt"/>
              </a:rPr>
              <a:t>http://ku4mina.ucoz.ru/</a:t>
            </a:r>
            <a:endParaRPr lang="ru-RU" sz="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939088" y="6642100"/>
            <a:ext cx="1204912" cy="215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ma-SE" sz="800" dirty="0">
                <a:solidFill>
                  <a:schemeClr val="bg1"/>
                </a:solidFill>
                <a:latin typeface="+mn-lt"/>
              </a:rPr>
              <a:t>http://ku4mina.ucoz.ru/</a:t>
            </a:r>
            <a:endParaRPr lang="ru-RU" sz="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939088" y="6642100"/>
            <a:ext cx="1204912" cy="215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ma-SE" sz="800" dirty="0">
                <a:solidFill>
                  <a:schemeClr val="bg1"/>
                </a:solidFill>
                <a:latin typeface="+mn-lt"/>
              </a:rPr>
              <a:t>http://ku4mina.ucoz.ru/</a:t>
            </a:r>
            <a:endParaRPr lang="ru-RU" sz="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626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099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53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699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78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78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78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78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6" descr="132804_1.jpg"/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497513"/>
            <a:ext cx="1793875" cy="136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939088" y="6642100"/>
            <a:ext cx="1204912" cy="215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ma-SE" sz="800" dirty="0">
                <a:solidFill>
                  <a:schemeClr val="bg1"/>
                </a:solidFill>
                <a:latin typeface="+mn-lt"/>
              </a:rPr>
              <a:t>http://ku4mina.ucoz.ru/</a:t>
            </a:r>
            <a:endParaRPr lang="ru-RU" sz="800" dirty="0">
              <a:solidFill>
                <a:schemeClr val="bg1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6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541863"/>
            <a:ext cx="2174875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9"/>
          <p:cNvSpPr>
            <a:spLocks noGrp="1" noChangeArrowheads="1"/>
          </p:cNvSpPr>
          <p:nvPr>
            <p:ph type="ctrTitle"/>
          </p:nvPr>
        </p:nvSpPr>
        <p:spPr>
          <a:xfrm>
            <a:off x="-1692696" y="745075"/>
            <a:ext cx="8667750" cy="201612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Литературное чтение</a:t>
            </a:r>
            <a:b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Урок № 53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endParaRPr lang="ru-RU" dirty="0" smtClean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EDEFD7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3495418" y="1916832"/>
            <a:ext cx="5145062" cy="15000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3572723"/>
            <a:ext cx="2150938" cy="2808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одзаголовок 2"/>
          <p:cNvSpPr txBox="1">
            <a:spLocks/>
          </p:cNvSpPr>
          <p:nvPr/>
        </p:nvSpPr>
        <p:spPr bwMode="auto">
          <a:xfrm>
            <a:off x="5929313" y="160338"/>
            <a:ext cx="3313112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z="2000" b="1" dirty="0">
                <a:cs typeface="Times New Roman" pitchFamily="18" charset="0"/>
              </a:rPr>
              <a:t>Автор презентации:</a:t>
            </a:r>
          </a:p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z="2000" b="1" dirty="0">
                <a:cs typeface="Times New Roman" pitchFamily="18" charset="0"/>
              </a:rPr>
              <a:t>М.Г. </a:t>
            </a:r>
            <a:r>
              <a:rPr lang="ru-RU" sz="2000" b="1" dirty="0" err="1">
                <a:cs typeface="Times New Roman" pitchFamily="18" charset="0"/>
              </a:rPr>
              <a:t>Пряникова</a:t>
            </a:r>
            <a:r>
              <a:rPr lang="ru-RU" sz="2000" b="1" dirty="0">
                <a:cs typeface="Times New Roman" pitchFamily="18" charset="0"/>
              </a:rPr>
              <a:t>,</a:t>
            </a:r>
          </a:p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z="2000" b="1" dirty="0">
                <a:cs typeface="Times New Roman" pitchFamily="18" charset="0"/>
              </a:rPr>
              <a:t>учитель начальной школы </a:t>
            </a:r>
          </a:p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z="2000" b="1" dirty="0">
                <a:cs typeface="Times New Roman" pitchFamily="18" charset="0"/>
              </a:rPr>
              <a:t>г. Новокузнецк, 2022</a:t>
            </a:r>
          </a:p>
        </p:txBody>
      </p:sp>
      <p:sp>
        <p:nvSpPr>
          <p:cNvPr id="8" name="TextBox 11"/>
          <p:cNvSpPr txBox="1">
            <a:spLocks noChangeArrowheads="1"/>
          </p:cNvSpPr>
          <p:nvPr/>
        </p:nvSpPr>
        <p:spPr bwMode="auto">
          <a:xfrm>
            <a:off x="237154" y="582613"/>
            <a:ext cx="56165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sz="1800" b="1" dirty="0"/>
              <a:t>МБОУ «Средняя общеобразовательная школа № 6»</a:t>
            </a:r>
          </a:p>
        </p:txBody>
      </p:sp>
    </p:spTree>
    <p:extLst>
      <p:ext uri="{BB962C8B-B14F-4D97-AF65-F5344CB8AC3E}">
        <p14:creationId xmlns:p14="http://schemas.microsoft.com/office/powerpoint/2010/main" val="57110471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23528" y="836712"/>
            <a:ext cx="8279700" cy="11521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56748" y="2276872"/>
            <a:ext cx="8413259" cy="15841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8015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670050" y="765175"/>
            <a:ext cx="6408738" cy="7921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670200" y="848981"/>
            <a:ext cx="684076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ru-RU" sz="4000" b="1" dirty="0">
                <a:ln w="13462">
                  <a:solidFill>
                    <a:srgbClr val="FFFF00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Работа в рабочей тетради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276872"/>
            <a:ext cx="3087042" cy="4031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779912" y="1630540"/>
            <a:ext cx="165622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Стр. 94 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9739988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144" y="188640"/>
            <a:ext cx="7453336" cy="6276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35289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img-fotki.yandex.ru/get/4411/47407354.2a2/0_90b98_d3391ec8_ori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052513"/>
            <a:ext cx="7632700" cy="509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99792" y="1484784"/>
            <a:ext cx="3860416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ru-RU" sz="3600" i="1" dirty="0">
                <a:ln w="10160">
                  <a:solidFill>
                    <a:srgbClr val="FFFF00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cs typeface="Times New Roman" panose="02020603050405020304" pitchFamily="18" charset="0"/>
              </a:rPr>
              <a:t>Домашнее задание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36543" y="2348880"/>
            <a:ext cx="1386918" cy="138499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ru-RU" sz="28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Книга </a:t>
            </a:r>
          </a:p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ru-RU" sz="28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стр. </a:t>
            </a:r>
            <a:r>
              <a:rPr lang="ru-RU" sz="280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155</a:t>
            </a:r>
            <a:endParaRPr lang="ru-RU" sz="280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ru-RU" sz="280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учить</a:t>
            </a:r>
            <a:endParaRPr lang="ru-RU" sz="280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3583373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Мама\Мои документы\Мои рисунки\фот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332656"/>
            <a:ext cx="3581400" cy="51816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67544" y="908720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r>
              <a:rPr lang="ru-RU" sz="24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Став </a:t>
            </a:r>
            <a:r>
              <a:rPr lang="ru-RU" sz="2400" b="1" dirty="0">
                <a:solidFill>
                  <a:srgbClr val="000000"/>
                </a:solidFill>
                <a:latin typeface="Arial" panose="020B0604020202020204" pitchFamily="34" charset="0"/>
              </a:rPr>
              <a:t>известным русским поэтом, </a:t>
            </a:r>
            <a:r>
              <a:rPr lang="ru-RU" sz="24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Некрасов писал </a:t>
            </a:r>
            <a:r>
              <a:rPr lang="ru-RU" sz="2400" b="1" dirty="0">
                <a:solidFill>
                  <a:srgbClr val="000000"/>
                </a:solidFill>
                <a:latin typeface="Arial" panose="020B0604020202020204" pitchFamily="34" charset="0"/>
              </a:rPr>
              <a:t>о Родине, о её лесах, полях, о простых людях. Писал стихи и для детей.  Герои его стихотворений – крестьянские ребятишки, друзья далёкого детства</a:t>
            </a: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5514256"/>
            <a:ext cx="698556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Сегодня мы будем читать стихотворение Некрасова на стр.155</a:t>
            </a:r>
          </a:p>
          <a:p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Есть ли у этого стихотворения название?</a:t>
            </a:r>
          </a:p>
          <a:p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А как можно определить название и главную мысль текста?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10" y="1428736"/>
            <a:ext cx="8001000" cy="5181600"/>
          </a:xfrm>
        </p:spPr>
      </p:pic>
      <p:sp>
        <p:nvSpPr>
          <p:cNvPr id="5" name="Прямоугольник 4"/>
          <p:cNvSpPr/>
          <p:nvPr/>
        </p:nvSpPr>
        <p:spPr>
          <a:xfrm>
            <a:off x="685800" y="304800"/>
            <a:ext cx="74703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СЛАВНАЯ ОСЕНЬ !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8023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solidFill>
                  <a:schemeClr val="accent6">
                    <a:lumMod val="50000"/>
                  </a:schemeClr>
                </a:solidFill>
              </a:rPr>
              <a:t>Славная осень!</a:t>
            </a:r>
            <a:endParaRPr lang="ru-RU" sz="7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939336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400" b="1" i="1" dirty="0" smtClean="0"/>
              <a:t>Ядрёный</a:t>
            </a:r>
            <a:r>
              <a:rPr lang="ru-RU" sz="4400" dirty="0" smtClean="0"/>
              <a:t> – (свежий, живительный, здоровый)</a:t>
            </a:r>
          </a:p>
          <a:p>
            <a:pPr marL="0" indent="0">
              <a:buNone/>
            </a:pPr>
            <a:r>
              <a:rPr lang="ru-RU" sz="4400" b="1" i="1" dirty="0" smtClean="0"/>
              <a:t>Поблекнуть</a:t>
            </a:r>
            <a:r>
              <a:rPr lang="ru-RU" sz="4400" dirty="0" smtClean="0"/>
              <a:t> – бледнеть, тускнеть</a:t>
            </a:r>
            <a:r>
              <a:rPr lang="ru-RU" sz="4800" dirty="0" smtClean="0">
                <a:solidFill>
                  <a:srgbClr val="00B050"/>
                </a:solidFill>
              </a:rPr>
              <a:t>.</a:t>
            </a:r>
            <a:endParaRPr lang="ru-RU" sz="4800" dirty="0">
              <a:solidFill>
                <a:srgbClr val="00B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2640" y="3863181"/>
            <a:ext cx="824415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000000"/>
                </a:solidFill>
                <a:latin typeface="Arial" panose="020B0604020202020204" pitchFamily="34" charset="0"/>
              </a:rPr>
              <a:t>Славный:</a:t>
            </a:r>
            <a:r>
              <a:rPr lang="ru-RU" sz="3600" dirty="0" smtClean="0">
                <a:solidFill>
                  <a:srgbClr val="000000"/>
                </a:solidFill>
                <a:latin typeface="Arial" panose="020B0604020202020204" pitchFamily="34" charset="0"/>
              </a:rPr>
              <a:t>1</a:t>
            </a:r>
            <a:r>
              <a:rPr lang="ru-RU" sz="3600" dirty="0">
                <a:solidFill>
                  <a:srgbClr val="000000"/>
                </a:solidFill>
                <a:latin typeface="Arial" panose="020B0604020202020204" pitchFamily="34" charset="0"/>
              </a:rPr>
              <a:t>) пользующийся славой, достойный </a:t>
            </a:r>
            <a:r>
              <a:rPr lang="ru-RU" sz="3600" dirty="0" smtClean="0">
                <a:solidFill>
                  <a:srgbClr val="000000"/>
                </a:solidFill>
                <a:latin typeface="Arial" panose="020B0604020202020204" pitchFamily="34" charset="0"/>
              </a:rPr>
              <a:t>славы.2</a:t>
            </a:r>
            <a:r>
              <a:rPr lang="ru-RU" sz="3600" dirty="0">
                <a:solidFill>
                  <a:srgbClr val="000000"/>
                </a:solidFill>
                <a:latin typeface="Arial" panose="020B0604020202020204" pitchFamily="34" charset="0"/>
              </a:rPr>
              <a:t>) очень хороший, приятный, симпатичный.</a:t>
            </a:r>
            <a:endParaRPr lang="ru-RU" sz="36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548680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 - Что представили? Какие картины увидели? Что запомнилось?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2996952"/>
            <a:ext cx="79928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0000"/>
                </a:solidFill>
                <a:latin typeface="Arial" panose="020B0604020202020204" pitchFamily="34" charset="0"/>
              </a:rPr>
              <a:t>-  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</a:rPr>
              <a:t>Что автор говорит о воздухе осенью? (ядрёный).  Понятно ли вам значение этого слова? 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23628" y="3861048"/>
            <a:ext cx="7200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>
                <a:solidFill>
                  <a:srgbClr val="C00000"/>
                </a:solidFill>
              </a:rPr>
              <a:t>Ядрёный</a:t>
            </a:r>
            <a:r>
              <a:rPr lang="ru-RU" sz="4000" dirty="0"/>
              <a:t> – (свежий, живительный, здоровый)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69594" y="918012"/>
            <a:ext cx="25494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 Что значит славная?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98017" y="1464750"/>
            <a:ext cx="824415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Arial" panose="020B0604020202020204" pitchFamily="34" charset="0"/>
              </a:rPr>
              <a:t>Славный:  </a:t>
            </a:r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</a:rPr>
              <a:t>1</a:t>
            </a: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</a:rPr>
              <a:t>) пользующийся славой, достойный </a:t>
            </a:r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</a:rPr>
              <a:t>славы.2</a:t>
            </a: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</a:rPr>
              <a:t>) очень хороший, приятный, симпатичный.</a:t>
            </a:r>
            <a:endParaRPr lang="ru-RU" sz="28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19672" y="5184487"/>
            <a:ext cx="73448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 А какой воздух может быть свежим, здоровым? (чистый, прозрачный, слегка морозный).</a:t>
            </a:r>
          </a:p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- Какую целебную силу имеет такой воздух?</a:t>
            </a:r>
            <a:endParaRPr lang="ru-RU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0155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1124744"/>
            <a:ext cx="74708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>
                <a:solidFill>
                  <a:srgbClr val="C00000"/>
                </a:solidFill>
                <a:latin typeface="Arial" panose="020B0604020202020204" pitchFamily="34" charset="0"/>
              </a:rPr>
              <a:t>Бодрит–</a:t>
            </a:r>
            <a:r>
              <a:rPr lang="ru-RU" sz="3200" dirty="0">
                <a:solidFill>
                  <a:srgbClr val="000000"/>
                </a:solidFill>
                <a:latin typeface="Arial" panose="020B0604020202020204" pitchFamily="34" charset="0"/>
              </a:rPr>
              <a:t> придаёт бодрости, энергии.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620688"/>
            <a:ext cx="23536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Что значит бодрит? 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7322" y="1988840"/>
            <a:ext cx="82631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-  Где же  надо бывать чаще, чтобы отдохнуть, набраться  сил, здоровья?</a:t>
            </a:r>
          </a:p>
          <a:p>
            <a:endParaRPr lang="ru-RU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2368285"/>
            <a:ext cx="54825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</a:rPr>
              <a:t>В лесу,  в парке, на свежем воздухе).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47170" y="2992161"/>
            <a:ext cx="78532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-  Как поэт говорит о реке? Что значит студёной?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268189" y="3633991"/>
            <a:ext cx="5818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>
                <a:solidFill>
                  <a:srgbClr val="C00000"/>
                </a:solidFill>
                <a:latin typeface="Arial" panose="020B0604020202020204" pitchFamily="34" charset="0"/>
              </a:rPr>
              <a:t>Студёный</a:t>
            </a:r>
            <a:r>
              <a:rPr lang="ru-RU" sz="3200" i="1" dirty="0">
                <a:solidFill>
                  <a:srgbClr val="C00000"/>
                </a:solidFill>
                <a:latin typeface="Arial" panose="020B0604020202020204" pitchFamily="34" charset="0"/>
              </a:rPr>
              <a:t>–</a:t>
            </a:r>
            <a:r>
              <a:rPr lang="ru-RU" sz="3200" dirty="0">
                <a:solidFill>
                  <a:srgbClr val="000000"/>
                </a:solidFill>
                <a:latin typeface="Arial" panose="020B0604020202020204" pitchFamily="34" charset="0"/>
              </a:rPr>
              <a:t> очень холодный</a:t>
            </a:r>
            <a:endParaRPr lang="ru-RU" sz="3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88367" y="4306598"/>
            <a:ext cx="73708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 - А что  Н.А. Некрасов говорит про первый лёд на реке?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275703" y="4871483"/>
            <a:ext cx="68246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Arial" panose="020B0604020202020204" pitchFamily="34" charset="0"/>
              </a:rPr>
              <a:t>Неокрепший -</a:t>
            </a:r>
            <a:r>
              <a:rPr lang="ru-RU" sz="3200" b="1" dirty="0">
                <a:solidFill>
                  <a:srgbClr val="000000"/>
                </a:solidFill>
                <a:latin typeface="Arial" panose="020B0604020202020204" pitchFamily="34" charset="0"/>
              </a:rPr>
              <a:t>  </a:t>
            </a:r>
            <a:r>
              <a:rPr lang="ru-RU" sz="3200" dirty="0">
                <a:solidFill>
                  <a:srgbClr val="000000"/>
                </a:solidFill>
                <a:latin typeface="Arial" panose="020B0604020202020204" pitchFamily="34" charset="0"/>
              </a:rPr>
              <a:t>некрепкий, тонкий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0038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548680"/>
            <a:ext cx="88924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- Как в стихотворении показано, что лес изменился, что деревья сбросили листву?</a:t>
            </a:r>
          </a:p>
          <a:p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Про 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какую мягкую постель говорит здесь автор?     </a:t>
            </a:r>
            <a:endParaRPr lang="ru-RU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Почему 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он так их называет? </a:t>
            </a:r>
          </a:p>
          <a:p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Какими увидел листья автор во время прогулки?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102951"/>
            <a:ext cx="78488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C00000"/>
                </a:solidFill>
                <a:latin typeface="Arial" panose="020B0604020202020204" pitchFamily="34" charset="0"/>
              </a:rPr>
              <a:t>Поблёкнуть</a:t>
            </a:r>
            <a:r>
              <a:rPr lang="ru-RU" sz="2800" i="1" dirty="0">
                <a:solidFill>
                  <a:srgbClr val="C00000"/>
                </a:solidFill>
                <a:latin typeface="Arial" panose="020B0604020202020204" pitchFamily="34" charset="0"/>
              </a:rPr>
              <a:t> -</a:t>
            </a: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</a:rPr>
              <a:t>  стать блеклым, лишиться яркости, свежести.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59094" y="3180168"/>
            <a:ext cx="836137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-  Какие дни мы называем  ясными? </a:t>
            </a:r>
            <a:endParaRPr lang="ru-RU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 А какие мы называем тихими?   </a:t>
            </a:r>
            <a:endParaRPr lang="ru-RU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Значит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,  какую погоду здесь описывает поэт? </a:t>
            </a:r>
            <a:endParaRPr lang="ru-RU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- 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Скажите:  картины  какой осенней поры – ранней, золотой или поздней нарисованы в этом стихотворении</a:t>
            </a: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?</a:t>
            </a:r>
            <a:endParaRPr lang="ru-RU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90676" y="4606290"/>
            <a:ext cx="71776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 Какое настроение  вызывает это стихотворение?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44017" y="4911621"/>
            <a:ext cx="83613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- Отличаются ли чувства поэта,  жившего в 19 веке,  от  ваших чувств?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8935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32445" y="3356992"/>
            <a:ext cx="8136904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rgbClr val="000000"/>
                </a:solidFill>
                <a:latin typeface="Arial" panose="020B0604020202020204" pitchFamily="34" charset="0"/>
              </a:rPr>
              <a:t>Подготовка к выразительному чтению.</a:t>
            </a:r>
          </a:p>
          <a:p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</a:rPr>
              <a:t>- С какой интонацией:  грустной или радостной,  прочитаете это стихотворение? Почему?</a:t>
            </a:r>
          </a:p>
          <a:p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</a:rPr>
              <a:t>- Какие слова вам подсказывают интонацию?</a:t>
            </a:r>
          </a:p>
          <a:p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</a:rPr>
              <a:t>- В каком темпе: быстром или медленном? Почему?</a:t>
            </a:r>
          </a:p>
          <a:p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</a:rPr>
              <a:t>- Какие строки особенно выделите голосом? Почему?</a:t>
            </a:r>
            <a:endParaRPr lang="ru-RU" sz="20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FFCC66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323528" y="620688"/>
            <a:ext cx="8383125" cy="19442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616298" y="2730115"/>
            <a:ext cx="779758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Есть ли сравнения в стихотворении? Приведите примеры.</a:t>
            </a:r>
            <a:endParaRPr lang="ru-RU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11063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548680"/>
            <a:ext cx="90364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000000"/>
                </a:solidFill>
                <a:latin typeface="Arial" panose="020B0604020202020204" pitchFamily="34" charset="0"/>
              </a:rPr>
              <a:t>Экскурсия  в художественную галерею.</a:t>
            </a:r>
          </a:p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 - А теперь мы отправимся с вами в художественную галерею и  посмотрим картины художников, на которых изображена осень.</a:t>
            </a:r>
            <a:endParaRPr lang="ru-RU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Ð. ÐÐµÐ²Ð¸ÑÐ°Ð½ ÐÐ¾Ð»Ð¾ÑÐ°Ñ Ð¾ÑÐµÐ½Ñ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98601"/>
            <a:ext cx="3888432" cy="2527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5536" y="4149080"/>
            <a:ext cx="21602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333333"/>
                </a:solidFill>
                <a:latin typeface="Arial" panose="020B0604020202020204" pitchFamily="34" charset="0"/>
              </a:rPr>
              <a:t>И. Левитан</a:t>
            </a:r>
            <a:br>
              <a:rPr lang="ru-RU" b="1" dirty="0">
                <a:solidFill>
                  <a:srgbClr val="333333"/>
                </a:solidFill>
                <a:latin typeface="Arial" panose="020B0604020202020204" pitchFamily="34" charset="0"/>
              </a:rPr>
            </a:br>
            <a:r>
              <a:rPr lang="ru-RU" b="1" dirty="0">
                <a:solidFill>
                  <a:srgbClr val="333333"/>
                </a:solidFill>
                <a:latin typeface="Arial" panose="020B0604020202020204" pitchFamily="34" charset="0"/>
              </a:rPr>
              <a:t>"Золотая осень"</a:t>
            </a:r>
            <a:endParaRPr lang="ru-RU" dirty="0"/>
          </a:p>
        </p:txBody>
      </p:sp>
      <p:pic>
        <p:nvPicPr>
          <p:cNvPr id="1028" name="Picture 4" descr="ÐÐ¾Ð»ÐµÐ½Ð¾Ð² ÐÐ¾Ð»Ð¾ÑÐ°Ñ Ð¾ÑÐµÐ½Ñ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5751" y="1625898"/>
            <a:ext cx="4069645" cy="2523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724128" y="418306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333333"/>
                </a:solidFill>
                <a:latin typeface="Arial" panose="020B0604020202020204" pitchFamily="34" charset="0"/>
              </a:rPr>
              <a:t>В. Поленов</a:t>
            </a:r>
            <a:br>
              <a:rPr lang="ru-RU" b="1" dirty="0">
                <a:solidFill>
                  <a:srgbClr val="333333"/>
                </a:solidFill>
                <a:latin typeface="Arial" panose="020B0604020202020204" pitchFamily="34" charset="0"/>
              </a:rPr>
            </a:br>
            <a:r>
              <a:rPr lang="ru-RU" b="1" dirty="0">
                <a:solidFill>
                  <a:srgbClr val="333333"/>
                </a:solidFill>
                <a:latin typeface="Arial" panose="020B0604020202020204" pitchFamily="34" charset="0"/>
              </a:rPr>
              <a:t>"Золотая осень"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012160" y="5733256"/>
            <a:ext cx="47135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333333"/>
                </a:solidFill>
                <a:latin typeface="Arial" panose="020B0604020202020204" pitchFamily="34" charset="0"/>
              </a:rPr>
              <a:t>Ю. </a:t>
            </a:r>
            <a:r>
              <a:rPr lang="ru-RU" b="1" dirty="0" err="1" smtClean="0">
                <a:solidFill>
                  <a:srgbClr val="333333"/>
                </a:solidFill>
                <a:latin typeface="Arial" panose="020B0604020202020204" pitchFamily="34" charset="0"/>
              </a:rPr>
              <a:t>Валлиулина</a:t>
            </a:r>
            <a:r>
              <a:rPr lang="ru-RU" b="1" dirty="0">
                <a:solidFill>
                  <a:srgbClr val="333333"/>
                </a:solidFill>
                <a:latin typeface="Arial" panose="020B0604020202020204" pitchFamily="34" charset="0"/>
              </a:rPr>
              <a:t/>
            </a:r>
            <a:br>
              <a:rPr lang="ru-RU" b="1" dirty="0">
                <a:solidFill>
                  <a:srgbClr val="333333"/>
                </a:solidFill>
                <a:latin typeface="Arial" panose="020B0604020202020204" pitchFamily="34" charset="0"/>
              </a:rPr>
            </a:br>
            <a:r>
              <a:rPr lang="ru-RU" b="1" dirty="0" smtClean="0">
                <a:solidFill>
                  <a:srgbClr val="333333"/>
                </a:solidFill>
                <a:latin typeface="Arial" panose="020B0604020202020204" pitchFamily="34" charset="0"/>
              </a:rPr>
              <a:t>«</a:t>
            </a:r>
            <a:r>
              <a:rPr lang="ru-RU" b="1" dirty="0">
                <a:solidFill>
                  <a:srgbClr val="333333"/>
                </a:solidFill>
                <a:latin typeface="Arial" panose="020B0604020202020204" pitchFamily="34" charset="0"/>
              </a:rPr>
              <a:t>З</a:t>
            </a:r>
            <a:r>
              <a:rPr lang="ru-RU" b="1" dirty="0" smtClean="0">
                <a:solidFill>
                  <a:srgbClr val="333333"/>
                </a:solidFill>
                <a:latin typeface="Arial" panose="020B0604020202020204" pitchFamily="34" charset="0"/>
              </a:rPr>
              <a:t>олотая осень"</a:t>
            </a:r>
            <a:endParaRPr lang="ru-RU" dirty="0"/>
          </a:p>
        </p:txBody>
      </p:sp>
      <p:pic>
        <p:nvPicPr>
          <p:cNvPr id="1032" name="Picture 8" descr="http://funforkids.ru/art/autumn/autumn1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1593" y="4293096"/>
            <a:ext cx="2936718" cy="237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048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5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5_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6_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17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Тема15</Template>
  <TotalTime>112</TotalTime>
  <Words>209</Words>
  <Application>Microsoft Office PowerPoint</Application>
  <PresentationFormat>Экран (4:3)</PresentationFormat>
  <Paragraphs>59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Тема15</vt:lpstr>
      <vt:lpstr>3_Тема Office</vt:lpstr>
      <vt:lpstr>4_Тема Office</vt:lpstr>
      <vt:lpstr>5_Тема Office</vt:lpstr>
      <vt:lpstr>6_Тема Office</vt:lpstr>
      <vt:lpstr>Тема17</vt:lpstr>
      <vt:lpstr>Литературное чтение Урок № 53 </vt:lpstr>
      <vt:lpstr>Презентация PowerPoint</vt:lpstr>
      <vt:lpstr>Презентация PowerPoint</vt:lpstr>
      <vt:lpstr>Славная осень!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16</cp:revision>
  <dcterms:created xsi:type="dcterms:W3CDTF">2016-12-06T19:52:02Z</dcterms:created>
  <dcterms:modified xsi:type="dcterms:W3CDTF">2022-11-19T07:45:09Z</dcterms:modified>
</cp:coreProperties>
</file>